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285" r:id="rId3"/>
    <p:sldId id="286" r:id="rId4"/>
    <p:sldId id="297" r:id="rId5"/>
    <p:sldId id="264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D233D-59BA-4D4A-A742-981B0D80A2D8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2F4A-787A-490C-A0A4-C9D01DE0B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B601-761E-4D6F-B355-755E0CF0B0AE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AECE-5118-4076-B448-F5A9FE827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1" y="0"/>
            <a:ext cx="9146851" cy="685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9144000" cy="19288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Book Antiqua" pitchFamily="18" charset="0"/>
              </a:rPr>
              <a:t>Использование информационно-коммуникативных технологий в образовательной деятельности  с воспитанниками с целью  повышения качества образования, профессиональной компетентности педагогов и родителей</a:t>
            </a:r>
            <a:endParaRPr lang="ru-RU" sz="2400" dirty="0">
              <a:solidFill>
                <a:srgbClr val="0033CC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C:\Documents and Settings\Admin\Рабочий стол\педсовет ОКТЯБРЬ 2013\фото дляГ.И\P1410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180848" cy="32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педсовет ОКТЯБРЬ 2013\фото дляГ.И\P1050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643578"/>
            <a:ext cx="42148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Старший воспитатель ГБОУ  СОШ № 904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Матвеева Галина Ивановна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1" y="0"/>
            <a:ext cx="9146851" cy="685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7143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Современный ребенок и компьютер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26893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 87% семей имеют дома компьютер, </a:t>
            </a:r>
          </a:p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 74% детей имеют доступ к компьютеру,</a:t>
            </a:r>
          </a:p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 13 % - выходят в Интернет,</a:t>
            </a:r>
          </a:p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Просматривают фотографии, мультфильмы,</a:t>
            </a:r>
          </a:p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 фильмы; </a:t>
            </a:r>
          </a:p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Рисуют, используя специальные программы; </a:t>
            </a:r>
          </a:p>
          <a:p>
            <a:pPr lvl="0">
              <a:buNone/>
            </a:pPr>
            <a:r>
              <a:rPr lang="ru-RU" sz="2000" b="1" dirty="0" smtClean="0">
                <a:latin typeface="Book Antiqua" pitchFamily="18" charset="0"/>
              </a:rPr>
              <a:t>   Учатся печатать.</a:t>
            </a:r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http://im5-tub-ru.yandex.net/i?id=99716854-69-72&amp;n=21"/>
          <p:cNvPicPr/>
          <p:nvPr/>
        </p:nvPicPr>
        <p:blipFill>
          <a:blip r:embed="rId3">
            <a:lum bright="10000" contrast="10000"/>
          </a:blip>
          <a:srcRect l="14516" r="4608"/>
          <a:stretch>
            <a:fillRect/>
          </a:stretch>
        </p:blipFill>
        <p:spPr bwMode="auto">
          <a:xfrm>
            <a:off x="5500694" y="928670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500438"/>
            <a:ext cx="8003232" cy="593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Информационно-образовательная среда: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986949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- Фото- и видеотехника – плазменные телевизоры,  </a:t>
            </a:r>
            <a:r>
              <a:rPr lang="en-US" b="1" dirty="0" smtClean="0">
                <a:latin typeface="Book Antiqua" pitchFamily="18" charset="0"/>
              </a:rPr>
              <a:t>DVD</a:t>
            </a:r>
            <a:r>
              <a:rPr lang="ru-RU" b="1" dirty="0" smtClean="0">
                <a:latin typeface="Book Antiqua" pitchFamily="18" charset="0"/>
              </a:rPr>
              <a:t>, видеокамера, фотоаппараты, фото-рамки;</a:t>
            </a:r>
          </a:p>
          <a:p>
            <a:r>
              <a:rPr lang="ru-RU" b="1" dirty="0" smtClean="0">
                <a:latin typeface="Book Antiqua" pitchFamily="18" charset="0"/>
              </a:rPr>
              <a:t>- </a:t>
            </a:r>
            <a:r>
              <a:rPr lang="ru-RU" b="1" dirty="0" err="1" smtClean="0">
                <a:latin typeface="Book Antiqua" pitchFamily="18" charset="0"/>
              </a:rPr>
              <a:t>Мультимедийное</a:t>
            </a:r>
            <a:r>
              <a:rPr lang="ru-RU" b="1" dirty="0" smtClean="0">
                <a:latin typeface="Book Antiqua" pitchFamily="18" charset="0"/>
              </a:rPr>
              <a:t> оборудование;</a:t>
            </a:r>
          </a:p>
          <a:p>
            <a:r>
              <a:rPr lang="ru-RU" b="1" dirty="0" smtClean="0">
                <a:latin typeface="Book Antiqua" pitchFamily="18" charset="0"/>
              </a:rPr>
              <a:t>- Слайд-проектор с карусельным магазином и инфракрасным пультом управления;</a:t>
            </a:r>
          </a:p>
          <a:p>
            <a:r>
              <a:rPr lang="ru-RU" b="1" dirty="0" smtClean="0">
                <a:latin typeface="Book Antiqua" pitchFamily="18" charset="0"/>
              </a:rPr>
              <a:t>- Компьютеры, ноутбуки, графические планшеты;</a:t>
            </a:r>
          </a:p>
          <a:p>
            <a:r>
              <a:rPr lang="ru-RU" b="1" dirty="0" smtClean="0">
                <a:latin typeface="Book Antiqua" pitchFamily="18" charset="0"/>
              </a:rPr>
              <a:t>- Познавательно-развивающие программы для детей;</a:t>
            </a:r>
          </a:p>
          <a:p>
            <a:pPr>
              <a:buFontTx/>
              <a:buChar char="-"/>
            </a:pPr>
            <a:r>
              <a:rPr lang="ru-RU" b="1" dirty="0" err="1" smtClean="0">
                <a:latin typeface="Book Antiqua" pitchFamily="18" charset="0"/>
              </a:rPr>
              <a:t>Слайдотека</a:t>
            </a:r>
            <a:r>
              <a:rPr lang="ru-RU" b="1" dirty="0" smtClean="0">
                <a:latin typeface="Book Antiqua" pitchFamily="18" charset="0"/>
              </a:rPr>
              <a:t>, видеотека, </a:t>
            </a:r>
          </a:p>
          <a:p>
            <a:r>
              <a:rPr lang="ru-RU" b="1" dirty="0" smtClean="0">
                <a:latin typeface="Book Antiqua" pitchFamily="18" charset="0"/>
              </a:rPr>
              <a:t>   подбор музыкальных композиций.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851" cy="685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3684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33CC"/>
                </a:solidFill>
                <a:latin typeface="Book Antiqua" pitchFamily="18" charset="0"/>
              </a:rPr>
              <a:t>Педагог – главное лицо </a:t>
            </a:r>
            <a:br>
              <a:rPr lang="ru-RU" sz="2800" b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Book Antiqua" pitchFamily="18" charset="0"/>
              </a:rPr>
              <a:t>информационно-образовательной среды</a:t>
            </a:r>
            <a:endParaRPr lang="ru-RU" sz="2800" b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C:\Documents and Settings\Admin\Рабочий стол\МОЙ  сайт\для сайта обработанные\P12501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3113089" cy="229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643998" cy="471490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b="1" dirty="0" smtClean="0">
                <a:latin typeface="Book Antiqua" pitchFamily="18" charset="0"/>
              </a:rPr>
              <a:t>владеет основами работы на компьютере,</a:t>
            </a:r>
          </a:p>
          <a:p>
            <a:pPr>
              <a:buNone/>
            </a:pPr>
            <a:r>
              <a:rPr lang="ru-RU" sz="1800" b="1" dirty="0" smtClean="0">
                <a:latin typeface="Book Antiqua" pitchFamily="18" charset="0"/>
              </a:rPr>
              <a:t> </a:t>
            </a:r>
            <a:r>
              <a:rPr lang="ru-RU" sz="1800" b="1" dirty="0" err="1" smtClean="0">
                <a:latin typeface="Book Antiqua" pitchFamily="18" charset="0"/>
              </a:rPr>
              <a:t>мультимедийными</a:t>
            </a:r>
            <a:r>
              <a:rPr lang="ru-RU" sz="1800" b="1" dirty="0" smtClean="0">
                <a:latin typeface="Book Antiqua" pitchFamily="18" charset="0"/>
              </a:rPr>
              <a:t> информационными ресурсами; 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Book Antiqua" pitchFamily="18" charset="0"/>
              </a:rPr>
              <a:t>способен  извлекать информацию из различных источников, эффективно и доступно использовать ее в образовательном процессе;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Book Antiqua" pitchFamily="18" charset="0"/>
              </a:rPr>
              <a:t> определяет, в каком качестве и объеме, для каких целей могут быть   использованы средства     информатизации в образовательном процессе. </a:t>
            </a:r>
            <a:endParaRPr lang="ru-RU" sz="1800" b="1" dirty="0">
              <a:latin typeface="Book Antiqu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14480" y="3775100"/>
            <a:ext cx="52149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Компьютер: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121072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мощный  фактор  разностороннего развития ребенка; </a:t>
            </a:r>
          </a:p>
          <a:p>
            <a:r>
              <a:rPr lang="ru-RU" b="1" dirty="0" smtClean="0">
                <a:latin typeface="Book Antiqua" pitchFamily="18" charset="0"/>
              </a:rPr>
              <a:t>повышает интерес к процессу обучения </a:t>
            </a:r>
          </a:p>
          <a:p>
            <a:r>
              <a:rPr lang="ru-RU" b="1" dirty="0" smtClean="0">
                <a:latin typeface="Book Antiqua" pitchFamily="18" charset="0"/>
              </a:rPr>
              <a:t>развивает память, внимание, координацию движений глаз и рук;</a:t>
            </a:r>
          </a:p>
          <a:p>
            <a:r>
              <a:rPr lang="ru-RU" b="1" dirty="0" smtClean="0">
                <a:latin typeface="Book Antiqua" pitchFamily="18" charset="0"/>
              </a:rPr>
              <a:t>развивает умения планировать, обобщать, классифицировать;</a:t>
            </a:r>
          </a:p>
          <a:p>
            <a:r>
              <a:rPr lang="ru-RU" b="1" dirty="0" smtClean="0">
                <a:latin typeface="Book Antiqua" pitchFamily="18" charset="0"/>
              </a:rPr>
              <a:t>повышает познавательную активность;</a:t>
            </a:r>
          </a:p>
          <a:p>
            <a:r>
              <a:rPr lang="ru-RU" b="1" dirty="0" smtClean="0">
                <a:latin typeface="Book Antiqua" pitchFamily="18" charset="0"/>
              </a:rPr>
              <a:t>создает ситуацию успеха;</a:t>
            </a:r>
          </a:p>
          <a:p>
            <a:r>
              <a:rPr lang="ru-RU" b="1" dirty="0" smtClean="0">
                <a:latin typeface="Book Antiqua" pitchFamily="18" charset="0"/>
              </a:rPr>
              <a:t>позволяет снять ряд  трудностей в общении детей.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1" y="0"/>
            <a:ext cx="9146851" cy="6855864"/>
          </a:xfrm>
          <a:prstGeom prst="rect">
            <a:avLst/>
          </a:prstGeom>
          <a:noFill/>
        </p:spPr>
      </p:pic>
      <p:pic>
        <p:nvPicPr>
          <p:cNvPr id="6" name="Содержимое 5" descr="C:\Documents and Settings\Admin\Рабочий стол\педсовет ОКТЯБРЬ 2013\фото дляГ.И\P1410057.JPG"/>
          <p:cNvPicPr>
            <a:picLocks noGrp="1"/>
          </p:cNvPicPr>
          <p:nvPr>
            <p:ph idx="1"/>
          </p:nvPr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4929190" y="3000372"/>
            <a:ext cx="3571900" cy="25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Documents and Settings\Admin\Рабочий стол\Галина\фото\педсовет по Р.Р\P1430973.JPG"/>
          <p:cNvPicPr>
            <a:picLocks/>
          </p:cNvPicPr>
          <p:nvPr/>
        </p:nvPicPr>
        <p:blipFill>
          <a:blip r:embed="rId4" cstate="print">
            <a:lum bright="10000"/>
          </a:blip>
          <a:srcRect l="13401" t="23809" r="15768" b="9524"/>
          <a:stretch>
            <a:fillRect/>
          </a:stretch>
        </p:blipFill>
        <p:spPr bwMode="auto">
          <a:xfrm>
            <a:off x="571472" y="3429000"/>
            <a:ext cx="392909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1785926"/>
            <a:ext cx="32147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Педсоветы,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мастер-классы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" name="Содержимое 6" descr="C:\Documents and Settings\Admin\Рабочий стол\педсовет ОКТЯБРЬ 2013\фото дляГ.И\P1400464.JPG"/>
          <p:cNvPicPr>
            <a:picLocks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785786" y="428604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1" y="2136"/>
            <a:ext cx="9146851" cy="685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861048"/>
            <a:ext cx="4295655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досуги,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игры-викторины,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образовательная 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Admin\Рабочий стол\педсовет ОКТЯБРЬ 2013\фото дляГ.И\P11605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5753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Галина\фото\Знайки\P1050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 у педсовету\P13308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4298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31508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1" y="0"/>
            <a:ext cx="9146851" cy="6855864"/>
          </a:xfrm>
          <a:prstGeom prst="rect">
            <a:avLst/>
          </a:prstGeom>
          <a:noFill/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" name="Рисунок 10" descr="G:\конкурс фото\P1070154.JPG"/>
          <p:cNvPicPr/>
          <p:nvPr/>
        </p:nvPicPr>
        <p:blipFill>
          <a:blip r:embed="rId3" cstate="print">
            <a:lum bright="10000" contrast="20000"/>
          </a:blip>
          <a:srcRect t="19444" b="5555"/>
          <a:stretch>
            <a:fillRect/>
          </a:stretch>
        </p:blipFill>
        <p:spPr bwMode="auto">
          <a:xfrm>
            <a:off x="214282" y="357166"/>
            <a:ext cx="46434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Admin\Рабочий стол\Галина\фото\9 мая 2013г\P1180375.JPG"/>
          <p:cNvPicPr/>
          <p:nvPr/>
        </p:nvPicPr>
        <p:blipFill>
          <a:blip r:embed="rId4" cstate="print">
            <a:lum contrast="20000"/>
          </a:blip>
          <a:srcRect t="18089" b="17307"/>
          <a:stretch>
            <a:fillRect/>
          </a:stretch>
        </p:blipFill>
        <p:spPr bwMode="auto">
          <a:xfrm>
            <a:off x="4857720" y="285728"/>
            <a:ext cx="428628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2844" y="3071810"/>
            <a:ext cx="428628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День защитника Отечества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786058"/>
            <a:ext cx="314327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День Победы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6" name="Рисунок 15" descr="C:\Documents and Settings\Admin\Рабочий стол\лето2012 детские праздники\пушкин 2012\пушкин\P10808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4" descr="C:\Documents and Settings\Admin\Рабочий стол\Галина\фото\конкурс чтецов\118_PANA\P1180512.JPG"/>
          <p:cNvPicPr>
            <a:picLocks noGrp="1"/>
          </p:cNvPicPr>
          <p:nvPr>
            <p:ph idx="1"/>
          </p:nvPr>
        </p:nvPicPr>
        <p:blipFill>
          <a:blip r:embed="rId6" cstate="print">
            <a:lum contrast="20000"/>
          </a:blip>
          <a:srcRect r="26238"/>
          <a:stretch>
            <a:fillRect/>
          </a:stretch>
        </p:blipFill>
        <p:spPr bwMode="auto">
          <a:xfrm>
            <a:off x="5715008" y="3357562"/>
            <a:ext cx="2927855" cy="298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95244" y="6000768"/>
            <a:ext cx="499113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День </a:t>
            </a:r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рождения А.С.Пушкина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6153168"/>
            <a:ext cx="300039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Конкурс чтецов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Галина\презентации\фоны для презентаций\желто-оранжевый фон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6851" cy="6855864"/>
          </a:xfrm>
          <a:prstGeom prst="rect">
            <a:avLst/>
          </a:prstGeom>
          <a:noFill/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57188" y="1500188"/>
            <a:ext cx="8429625" cy="413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2428860" y="2643182"/>
            <a:ext cx="2357454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2000" b="1" dirty="0">
                <a:latin typeface="Book Antiqua" pitchFamily="18" charset="0"/>
                <a:cs typeface="Times New Roman" pitchFamily="16" charset="0"/>
              </a:rPr>
              <a:t>Музей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latin typeface="Book Antiqua" pitchFamily="18" charset="0"/>
                <a:cs typeface="Times New Roman" pitchFamily="16" charset="0"/>
              </a:rPr>
              <a:t>глазами детей»</a:t>
            </a:r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>
            <a:off x="539750" y="188913"/>
            <a:ext cx="8226425" cy="647700"/>
          </a:xfrm>
          <a:prstGeom prst="roundRect">
            <a:avLst>
              <a:gd name="adj" fmla="val 16667"/>
            </a:avLst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Проектная деятельность</a:t>
            </a:r>
          </a:p>
        </p:txBody>
      </p:sp>
      <p:pic>
        <p:nvPicPr>
          <p:cNvPr id="13" name="Рисунок 12" descr="C:\Documents and Settings\Admin\Рабочий стол\Галина\фото\музей глазами детей\P1060295.JPG"/>
          <p:cNvPicPr/>
          <p:nvPr/>
        </p:nvPicPr>
        <p:blipFill>
          <a:blip r:embed="rId4" cstate="print">
            <a:lum contrast="-20000"/>
          </a:blip>
          <a:srcRect l="17257"/>
          <a:stretch>
            <a:fillRect/>
          </a:stretch>
        </p:blipFill>
        <p:spPr bwMode="auto">
          <a:xfrm>
            <a:off x="428597" y="928671"/>
            <a:ext cx="25717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Admin\Рабочий стол\Галина\фото\музей глазами детей\P1060084.JPG"/>
          <p:cNvPicPr/>
          <p:nvPr/>
        </p:nvPicPr>
        <p:blipFill>
          <a:blip r:embed="rId5" cstate="print">
            <a:lum contrast="20000"/>
          </a:blip>
          <a:srcRect t="15799" r="21004"/>
          <a:stretch>
            <a:fillRect/>
          </a:stretch>
        </p:blipFill>
        <p:spPr bwMode="auto">
          <a:xfrm>
            <a:off x="285720" y="3429000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57686" y="5357826"/>
            <a:ext cx="4714908" cy="71438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Развивающая индивидуальная и групповая работа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Picture 3" descr="C:\Documents and Settings\student\Рабочий стол\Новая папка (2)\DSCF15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762402" cy="282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255</Words>
  <Application>Microsoft Office PowerPoint</Application>
  <PresentationFormat>Экран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информационно-коммуникативных технологий в образовательной деятельности  с воспитанниками с целью  повышения качества образования, профессиональной компетентности педагогов и родителей</vt:lpstr>
      <vt:lpstr> Современный ребенок и компьютер </vt:lpstr>
      <vt:lpstr>Педагог – главное лицо  информационно-образовательной среды</vt:lpstr>
      <vt:lpstr>Слайд 4</vt:lpstr>
      <vt:lpstr>Познавательные досуги,  игры-викторины,  интегрированная образовательная деятельность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Матвеева Г.И.</dc:creator>
  <cp:lastModifiedBy>Матвеева Г.И.</cp:lastModifiedBy>
  <cp:revision>84</cp:revision>
  <dcterms:created xsi:type="dcterms:W3CDTF">2013-10-02T09:49:42Z</dcterms:created>
  <dcterms:modified xsi:type="dcterms:W3CDTF">2014-04-04T10:41:59Z</dcterms:modified>
</cp:coreProperties>
</file>