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55" autoAdjust="0"/>
  </p:normalViewPr>
  <p:slideViewPr>
    <p:cSldViewPr>
      <p:cViewPr varScale="1">
        <p:scale>
          <a:sx n="56" d="100"/>
          <a:sy n="56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C8368-3D81-453D-AECE-AABA5A136E7A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D357-4BD8-4977-A511-018FF2265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7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8A3B-28BB-4524-B146-217D85D4787F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356E-B005-443D-BC81-C4D3012DC565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11F0-FDB6-4155-9151-62D461753D1D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2EBC-8017-4330-9CF9-0DB55DA6CEB2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363C-3FA5-4647-BE08-F5945844A265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3D9F-BAD9-4FF9-838C-AE7586EF1B38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3270-BDBE-4F58-ACB4-1A66F7F72BBC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FF14-7704-44B1-8675-3E02B87371CB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008F-41BE-45BA-86C0-697E32495DB0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46E0-A76A-4F17-B51F-2FE6E4EFF05E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D5F2-96A4-47DE-B4D5-66CE06540477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3EB98-4DD2-447D-B45A-904D668F3B44}" type="datetime1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6B8E-AB30-4F19-847F-2DB8294798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1sentyabrya.ru/netcat_files/Image/34b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74203s032.edusite.ru/_img/2008/022.gi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crimea.info/pictures/h_UuHOIky0V5W1Nis93Tfc2lQSnZhtzgGw_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och22balakovo.edusite.ru/images/clip_image001.pn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ln-pskov.ru/pictures/0555725256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holliston.k12.ma.us/high/healy/healyweb/images/j0250467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hyperlink" Target="http://www.lclshome.org/childrenslibrary/cmsfiles/Image/drumming%20kid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c71.ucoz.ru/_nw/0/67992662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ki.yandex.ru/users/vlgashnev/view/37106/?page=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4430"/>
            <a:ext cx="754158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Методы активизации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п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ознавательной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д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еятельности в процессе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контроля знаний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обучающихся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14111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 образовательное  учреждение </a:t>
            </a:r>
          </a:p>
          <a:p>
            <a:pPr algn="ctr"/>
            <a:r>
              <a:rPr lang="ru-RU" sz="1600" dirty="0" smtClean="0"/>
              <a:t> дополнительного  образования  детей</a:t>
            </a:r>
          </a:p>
          <a:p>
            <a:pPr algn="ctr"/>
            <a:r>
              <a:rPr lang="ru-RU" sz="1600" dirty="0"/>
              <a:t>ц</a:t>
            </a:r>
            <a:r>
              <a:rPr lang="ru-RU" sz="1600" dirty="0" smtClean="0"/>
              <a:t>ентр детского творчества  «Созвездие»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5511950"/>
            <a:ext cx="6093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СОСТАВИТЕЛЬ:  Журбина Тамара Алексеевна</a:t>
            </a:r>
          </a:p>
          <a:p>
            <a:pPr algn="r"/>
            <a:r>
              <a:rPr lang="ru-RU" dirty="0" smtClean="0"/>
              <a:t>заместитель директора по УВР  МОУДОД  ЦДТ  «Созвездие»</a:t>
            </a:r>
          </a:p>
          <a:p>
            <a:pPr algn="r"/>
            <a:r>
              <a:rPr lang="ru-RU" dirty="0"/>
              <a:t>п</a:t>
            </a:r>
            <a:r>
              <a:rPr lang="ru-RU" dirty="0" smtClean="0"/>
              <a:t>. </a:t>
            </a:r>
            <a:r>
              <a:rPr lang="ru-RU" dirty="0" err="1" smtClean="0"/>
              <a:t>Власиха</a:t>
            </a:r>
            <a:endParaRPr lang="ru-RU" dirty="0"/>
          </a:p>
        </p:txBody>
      </p:sp>
      <p:pic>
        <p:nvPicPr>
          <p:cNvPr id="1026" name="Picture 2" descr="ЛОГОТИП ЦД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86" y="141113"/>
            <a:ext cx="1491134" cy="1395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428604"/>
            <a:ext cx="844635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i="1" dirty="0" smtClean="0">
              <a:solidFill>
                <a:srgbClr val="FF0000"/>
              </a:solidFill>
            </a:endParaRPr>
          </a:p>
          <a:p>
            <a:pPr algn="just"/>
            <a:endParaRPr lang="ru-RU" sz="3200" i="1" dirty="0" smtClean="0">
              <a:solidFill>
                <a:srgbClr val="FF0000"/>
              </a:solidFill>
            </a:endParaRPr>
          </a:p>
          <a:p>
            <a:pPr algn="just"/>
            <a:endParaRPr lang="ru-RU" sz="3200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3200" i="1" dirty="0" smtClean="0">
                <a:solidFill>
                  <a:srgbClr val="FF0000"/>
                </a:solidFill>
              </a:rPr>
              <a:t>Под активизацией  познавательной  деятельности, в процессе контроля знаний и практических умений на занятиях целесообразно  понимать процесс взаимодействия  педагога  и  обучающегося  в  оптимальных  </a:t>
            </a:r>
            <a:r>
              <a:rPr lang="ru-RU" sz="3200" i="1" dirty="0" err="1" smtClean="0">
                <a:solidFill>
                  <a:srgbClr val="FF0000"/>
                </a:solidFill>
              </a:rPr>
              <a:t>психолого</a:t>
            </a:r>
            <a:r>
              <a:rPr lang="ru-RU" sz="3200" i="1" dirty="0" smtClean="0">
                <a:solidFill>
                  <a:srgbClr val="FF0000"/>
                </a:solidFill>
              </a:rPr>
              <a:t> – педагогических  условиях,  заданных  педагогом    с  целью  перевода  обучающегося  на  определённый  уровень  познавательной  деятельности.</a:t>
            </a:r>
          </a:p>
          <a:p>
            <a:pPr algn="just"/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4" name="i-main-pic" descr="Картинка 1338 из 6193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284895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57158" y="2643182"/>
            <a:ext cx="8429684" cy="1214446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3000372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  ПУТИ  АКТИВИЗАЦИИ  ПОЗНАВАТЕЛЬНОЙ ДЕЯТЕЛЬНОСТИ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500034" y="571480"/>
            <a:ext cx="3286148" cy="1612780"/>
          </a:xfrm>
          <a:prstGeom prst="flowChartDocumen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Формирование у обучающихся положительной мотивации учебной деятельности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4929190" y="571480"/>
            <a:ext cx="3286148" cy="1612780"/>
          </a:xfrm>
          <a:prstGeom prst="flowChartDocumen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Создание  ситуации успеха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642910" y="4643446"/>
            <a:ext cx="3286148" cy="1612780"/>
          </a:xfrm>
          <a:prstGeom prst="flowChartDocumen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Интенсивное  использование  проблемных  ситуаций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5072066" y="4643446"/>
            <a:ext cx="3286148" cy="1612780"/>
          </a:xfrm>
          <a:prstGeom prst="flowChartDocumen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Дифференцированный  подход  к  каждому  ребёнку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7690076">
            <a:off x="3841278" y="4089259"/>
            <a:ext cx="622629" cy="442704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13159087">
            <a:off x="3356743" y="2066289"/>
            <a:ext cx="622629" cy="442704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 rot="3292418">
            <a:off x="4620850" y="4089695"/>
            <a:ext cx="622629" cy="442704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18859177">
            <a:off x="4279367" y="2084831"/>
            <a:ext cx="622629" cy="442704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-main-pic" descr="Картинка 1365 из 151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340" y="0"/>
            <a:ext cx="2232660" cy="185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2071670" y="214290"/>
            <a:ext cx="4714908" cy="1044704"/>
          </a:xfrm>
          <a:prstGeom prst="flowChartMultidocumen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642910" y="1428736"/>
            <a:ext cx="2557474" cy="428628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ВИДЫ  КОНТРОЛЯ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5000628" y="2000240"/>
            <a:ext cx="3857652" cy="571504"/>
          </a:xfrm>
          <a:prstGeom prst="foldedCorner">
            <a:avLst>
              <a:gd name="adj" fmla="val 5000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Собеседование, тестирование (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письменное/компьютерное)</a:t>
            </a:r>
            <a:endParaRPr lang="ru-RU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42910" y="2214554"/>
            <a:ext cx="4286280" cy="571504"/>
          </a:xfrm>
          <a:prstGeom prst="rightArrow">
            <a:avLst>
              <a:gd name="adj1" fmla="val 70755"/>
              <a:gd name="adj2" fmla="val 113333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ВХОДНОЙ  КОНТРОЛЬ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42910" y="3000372"/>
            <a:ext cx="4214842" cy="571504"/>
          </a:xfrm>
          <a:prstGeom prst="rightArrow">
            <a:avLst>
              <a:gd name="adj1" fmla="val 70755"/>
              <a:gd name="adj2" fmla="val 113333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ТЕКУЩИЙ  КОНТРОЛЬ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14348" y="3929066"/>
            <a:ext cx="4214842" cy="571504"/>
          </a:xfrm>
          <a:prstGeom prst="rightArrow">
            <a:avLst>
              <a:gd name="adj1" fmla="val 70755"/>
              <a:gd name="adj2" fmla="val 113333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РУБЕЖНЫЙ  КОНТРОЛЬ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42910" y="4786322"/>
            <a:ext cx="4214842" cy="571504"/>
          </a:xfrm>
          <a:prstGeom prst="rightArrow">
            <a:avLst>
              <a:gd name="adj1" fmla="val 70755"/>
              <a:gd name="adj2" fmla="val 113333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ПРОМЕЖУТОЧНЫЙ КОНТРОЛЬ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14348" y="5857892"/>
            <a:ext cx="4214842" cy="571504"/>
          </a:xfrm>
          <a:prstGeom prst="rightArrow">
            <a:avLst>
              <a:gd name="adj1" fmla="val 70755"/>
              <a:gd name="adj2" fmla="val 113333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ИТОГОВЫЙ  КОНТРОЛЬ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5072066" y="4643446"/>
            <a:ext cx="3786214" cy="857256"/>
          </a:xfrm>
          <a:prstGeom prst="foldedCorner">
            <a:avLst>
              <a:gd name="adj" fmla="val 5000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Собеседования, тестовые задания,, защита проекта, выполнение 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твор-ческого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задания,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выставки,конкурсы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5072066" y="2714620"/>
            <a:ext cx="3786214" cy="1000132"/>
          </a:xfrm>
          <a:prstGeom prst="foldedCorner">
            <a:avLst>
              <a:gd name="adj" fmla="val 5000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Наблюдения, опросы, защита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рефера-тов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активность на занятиях,</a:t>
            </a:r>
          </a:p>
          <a:p>
            <a:pPr algn="just"/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викторины,к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россворды,загадки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5072066" y="3857628"/>
            <a:ext cx="3714776" cy="571504"/>
          </a:xfrm>
          <a:prstGeom prst="foldedCorner">
            <a:avLst>
              <a:gd name="adj" fmla="val 5000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Оценивается на основе текущей деятельности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5072066" y="5715016"/>
            <a:ext cx="3714776" cy="1142984"/>
          </a:xfrm>
          <a:prstGeom prst="foldedCorner">
            <a:avLst>
              <a:gd name="adj" fmla="val 5000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3500000" scaled="0"/>
            <a:tileRect/>
          </a:gra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зачётные  собеседования,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тестироание,защитазачётной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рабо-ты</a:t>
            </a:r>
            <a:r>
              <a:rPr lang="ru-RU" sz="1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деловые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игры, аукционы знаний,</a:t>
            </a: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викторины, выставки, конкурсы.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285728"/>
            <a:ext cx="34429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КОНТРОЛЬ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>
            <a:off x="500034" y="1428736"/>
            <a:ext cx="2557474" cy="428628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ВИДЫ  КОНТРОЛЯ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4786314" y="1428736"/>
            <a:ext cx="3357586" cy="500066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ФОРМЫ  КОНТРОЛЯ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285728"/>
            <a:ext cx="34429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КОНТРОЛЬ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перфолента 15"/>
          <p:cNvSpPr/>
          <p:nvPr/>
        </p:nvSpPr>
        <p:spPr>
          <a:xfrm>
            <a:off x="2643174" y="4000504"/>
            <a:ext cx="4429156" cy="100013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endParaRPr lang="ru-RU"/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4000496" y="5715016"/>
            <a:ext cx="4214842" cy="80467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ru-RU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357158" y="3071810"/>
            <a:ext cx="4214842" cy="804672"/>
          </a:xfrm>
          <a:prstGeom prst="flowChartPunchedTape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72687" y="0"/>
            <a:ext cx="1571313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67824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УСЛОВИЯ ПЕДАГОГИЧЕСКОГО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КОНТРОЛЯ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143248"/>
            <a:ext cx="410221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ОБЪЕКТИВНОСТЬ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003893">
            <a:off x="3194015" y="3596786"/>
            <a:ext cx="29289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ГЛАСНОСТЬ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5786454"/>
            <a:ext cx="4357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НЕЗЫБЛЕМОСТЬ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i-main-pic" descr="Картинка 26 из 59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72074"/>
            <a:ext cx="185735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20196028">
            <a:off x="3285431" y="2579674"/>
            <a:ext cx="3668418" cy="3346329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704504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latin typeface="Monotype Corsiva"/>
              </a:rPr>
              <a:t>Творческих  вам 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latin typeface="Monotype Corsiva"/>
              </a:rPr>
              <a:t> успехов!</a:t>
            </a:r>
            <a:endParaRPr lang="ru-RU" sz="3600" kern="10" spc="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3286116" y="2143116"/>
            <a:ext cx="2143140" cy="2071702"/>
          </a:xfrm>
          <a:prstGeom prst="smileyFace">
            <a:avLst>
              <a:gd name="adj" fmla="val 465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786050" y="1857364"/>
            <a:ext cx="3146425" cy="25527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Times New Roman"/>
                <a:cs typeface="Times New Roman"/>
              </a:rPr>
              <a:t>С А М О Р А З В И Т И Е</a:t>
            </a:r>
            <a:endParaRPr lang="ru-RU" sz="3600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034" y="285728"/>
            <a:ext cx="3357586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Самоизменение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8034042">
            <a:off x="-396269" y="2873783"/>
            <a:ext cx="321471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Самообучение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29190" y="285728"/>
            <a:ext cx="35719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Самоуправление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2867343">
            <a:off x="5580633" y="2707347"/>
            <a:ext cx="3857652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Самовоспитание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2143108" y="3071810"/>
            <a:ext cx="714380" cy="1428760"/>
          </a:xfrm>
          <a:prstGeom prst="downArrow">
            <a:avLst>
              <a:gd name="adj1" fmla="val 31269"/>
              <a:gd name="adj2" fmla="val 1878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6000760" y="3214686"/>
            <a:ext cx="714380" cy="1428760"/>
          </a:xfrm>
          <a:prstGeom prst="downArrow">
            <a:avLst>
              <a:gd name="adj1" fmla="val 31269"/>
              <a:gd name="adj2" fmla="val 1878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3547034">
            <a:off x="4468434" y="998138"/>
            <a:ext cx="497162" cy="718321"/>
          </a:xfrm>
          <a:prstGeom prst="downArrow">
            <a:avLst>
              <a:gd name="adj1" fmla="val 31269"/>
              <a:gd name="adj2" fmla="val 1878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8299569">
            <a:off x="3612858" y="1058356"/>
            <a:ext cx="451051" cy="724745"/>
          </a:xfrm>
          <a:prstGeom prst="downArrow">
            <a:avLst>
              <a:gd name="adj1" fmla="val 31269"/>
              <a:gd name="adj2" fmla="val 1878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85720" y="4421186"/>
            <a:ext cx="8572560" cy="1731962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49999"/>
              </a:avLst>
            </a:prstTxWarp>
          </a:bodyPr>
          <a:lstStyle/>
          <a:p>
            <a:pPr algn="ctr" rtl="0"/>
            <a:r>
              <a:rPr lang="ru-RU" sz="2000" i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/>
                <a:latin typeface="Times New Roman"/>
                <a:cs typeface="Times New Roman"/>
              </a:rPr>
              <a:t>Педагогическая задача состоит в том, </a:t>
            </a:r>
          </a:p>
          <a:p>
            <a:pPr algn="ctr" rtl="0"/>
            <a:r>
              <a:rPr lang="ru-RU" sz="2000" i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/>
                <a:latin typeface="Times New Roman"/>
                <a:cs typeface="Times New Roman"/>
              </a:rPr>
              <a:t>чтобы помочь ребёнку осознать эти процессы и вызвать их мотивацию,</a:t>
            </a:r>
          </a:p>
          <a:p>
            <a:pPr algn="ctr" rtl="0"/>
            <a:r>
              <a:rPr lang="ru-RU" sz="2000" i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/>
                <a:latin typeface="Times New Roman"/>
                <a:cs typeface="Times New Roman"/>
              </a:rPr>
              <a:t>научить управлять ими</a:t>
            </a:r>
            <a:r>
              <a:rPr lang="ru-RU" sz="2000" i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/>
                <a:latin typeface="Times New Roman"/>
                <a:cs typeface="Times New Roman"/>
              </a:rPr>
              <a:t>, ставить </a:t>
            </a:r>
            <a:r>
              <a:rPr lang="ru-RU" sz="2000" i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/>
                <a:latin typeface="Times New Roman"/>
                <a:cs typeface="Times New Roman"/>
              </a:rPr>
              <a:t>цели </a:t>
            </a:r>
            <a:r>
              <a:rPr lang="ru-RU" sz="2000" i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/>
                <a:latin typeface="Times New Roman"/>
                <a:cs typeface="Times New Roman"/>
              </a:rPr>
              <a:t>своего  </a:t>
            </a:r>
            <a:r>
              <a:rPr lang="ru-RU" sz="2000" i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/>
                <a:latin typeface="Times New Roman"/>
                <a:cs typeface="Times New Roman"/>
              </a:rPr>
              <a:t>развития</a:t>
            </a:r>
            <a:r>
              <a:rPr lang="ru-RU" sz="2000" i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/>
                <a:latin typeface="Times New Roman"/>
                <a:cs typeface="Times New Roman"/>
              </a:rPr>
              <a:t>, </a:t>
            </a:r>
          </a:p>
          <a:p>
            <a:pPr algn="ctr" rtl="0"/>
            <a:r>
              <a:rPr lang="ru-RU" sz="2000" i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/>
                <a:latin typeface="Times New Roman"/>
                <a:cs typeface="Times New Roman"/>
              </a:rPr>
              <a:t>т.е</a:t>
            </a:r>
            <a:r>
              <a:rPr lang="ru-RU" sz="2000" i="1" kern="10" spc="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/>
                <a:latin typeface="Times New Roman"/>
                <a:cs typeface="Times New Roman"/>
              </a:rPr>
              <a:t>. подвести его к самосовершенствованию</a:t>
            </a:r>
            <a:endParaRPr lang="ru-RU" sz="2000" i="1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336699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285728"/>
            <a:ext cx="778674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Принцип  педагогической  поддержки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500174"/>
            <a:ext cx="2428892" cy="15001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Верить в каждого ребёнка и его возможности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5072074"/>
            <a:ext cx="2428892" cy="15001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Не торопиться с выводами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6512" y="5072074"/>
            <a:ext cx="2428892" cy="15001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Помогать каждому в поиске своего «Я»,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сохранении уникальности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14612" y="3143248"/>
            <a:ext cx="3357586" cy="15001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Проявлять внимание к каждому ребёнку постоянно, радуясь его самостоятельным действиям, поощряя их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12" y="1571612"/>
            <a:ext cx="2428892" cy="1785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Видеть ценность не только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резуль-тата</a:t>
            </a:r>
            <a:r>
              <a:rPr lang="ru-RU" sz="2000" b="1" i="1" dirty="0" smtClean="0">
                <a:solidFill>
                  <a:srgbClr val="C00000"/>
                </a:solidFill>
              </a:rPr>
              <a:t>, но и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само-го</a:t>
            </a:r>
            <a:r>
              <a:rPr lang="ru-RU" sz="2000" b="1" i="1" dirty="0" smtClean="0">
                <a:solidFill>
                  <a:srgbClr val="C00000"/>
                </a:solidFill>
              </a:rPr>
              <a:t>  процесса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взаи-модействия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с ребёнком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cxnSp>
        <p:nvCxnSpPr>
          <p:cNvPr id="10" name="Скругленная соединительная линия 9"/>
          <p:cNvCxnSpPr>
            <a:stCxn id="3" idx="2"/>
          </p:cNvCxnSpPr>
          <p:nvPr/>
        </p:nvCxnSpPr>
        <p:spPr>
          <a:xfrm rot="5400000">
            <a:off x="1131753" y="1524669"/>
            <a:ext cx="4058695" cy="2750363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stCxn id="3" idx="2"/>
          </p:cNvCxnSpPr>
          <p:nvPr/>
        </p:nvCxnSpPr>
        <p:spPr>
          <a:xfrm rot="16200000" flipH="1">
            <a:off x="3632082" y="1774701"/>
            <a:ext cx="4058695" cy="2250297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>
            <a:stCxn id="3" idx="2"/>
          </p:cNvCxnSpPr>
          <p:nvPr/>
        </p:nvCxnSpPr>
        <p:spPr>
          <a:xfrm rot="5400000">
            <a:off x="3096300" y="560256"/>
            <a:ext cx="1129735" cy="1750229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>
            <a:stCxn id="3" idx="2"/>
          </p:cNvCxnSpPr>
          <p:nvPr/>
        </p:nvCxnSpPr>
        <p:spPr>
          <a:xfrm rot="5400000">
            <a:off x="3417769" y="1881859"/>
            <a:ext cx="2129869" cy="107157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3" idx="2"/>
          </p:cNvCxnSpPr>
          <p:nvPr/>
        </p:nvCxnSpPr>
        <p:spPr>
          <a:xfrm rot="16200000" flipH="1">
            <a:off x="4810809" y="595974"/>
            <a:ext cx="1129737" cy="1678793"/>
          </a:xfrm>
          <a:prstGeom prst="curvedConnector2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-main-pic" descr="Картинка 192 из 103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653594"/>
            <a:ext cx="1214446" cy="22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474 из 7875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3476" y="3717032"/>
            <a:ext cx="5500726" cy="29289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143636" y="6858000"/>
            <a:ext cx="1133468" cy="365125"/>
          </a:xfrm>
        </p:spPr>
        <p:txBody>
          <a:bodyPr/>
          <a:lstStyle/>
          <a:p>
            <a:fld id="{38876B8E-AB30-4F19-847F-2DB82947986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2154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Знания и умения, которые необходимо контролировать, являются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результа-том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познавательной  деятельности.</a:t>
            </a:r>
          </a:p>
          <a:p>
            <a:pPr algn="just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Мотив– это конкретная потребность субъекта, тот  его личный  интерес, который побуждает к деятельности.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6858000"/>
            <a:ext cx="914400" cy="285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406" y="0"/>
            <a:ext cx="1285594" cy="161209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42910" y="571480"/>
            <a:ext cx="7572428" cy="5715040"/>
            <a:chOff x="642910" y="571480"/>
            <a:chExt cx="7572428" cy="5715040"/>
          </a:xfrm>
        </p:grpSpPr>
        <p:sp>
          <p:nvSpPr>
            <p:cNvPr id="3" name="TextBox 2"/>
            <p:cNvSpPr txBox="1"/>
            <p:nvPr/>
          </p:nvSpPr>
          <p:spPr>
            <a:xfrm>
              <a:off x="642910" y="642918"/>
              <a:ext cx="677108" cy="564360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  <a:effectLst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sz="3200" dirty="0" smtClean="0"/>
                <a:t> </a:t>
              </a:r>
              <a:r>
                <a:rPr lang="ru-RU" sz="3200" b="1" dirty="0" smtClean="0"/>
                <a:t>Уровни  активного  обучения</a:t>
              </a:r>
              <a:endParaRPr lang="ru-RU" sz="3200" b="1" dirty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2643174" y="571480"/>
              <a:ext cx="5429288" cy="155734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Активизация  мышления, когда обучаемый вынужден быть активным независимо от его желания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786050" y="2500306"/>
              <a:ext cx="5429288" cy="17859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000" b="1" i="1" dirty="0" smtClean="0">
                  <a:solidFill>
                    <a:srgbClr val="C00000"/>
                  </a:solidFill>
                </a:rPr>
                <a:t>Достаточно длительное вовлечение обучаемых в учебный процесс, поскольку их активность  должна быть не </a:t>
              </a:r>
              <a:r>
                <a:rPr lang="ru-RU" sz="2000" b="1" i="1" dirty="0" err="1" smtClean="0">
                  <a:solidFill>
                    <a:srgbClr val="C00000"/>
                  </a:solidFill>
                </a:rPr>
                <a:t>кратко-временной</a:t>
              </a:r>
              <a:r>
                <a:rPr lang="ru-RU" sz="2000" b="1" i="1" dirty="0" smtClean="0">
                  <a:solidFill>
                    <a:srgbClr val="C00000"/>
                  </a:solidFill>
                </a:rPr>
                <a:t> и эпизодической ,а  в </a:t>
              </a:r>
              <a:r>
                <a:rPr lang="ru-RU" sz="2000" b="1" i="1" dirty="0" err="1" smtClean="0">
                  <a:solidFill>
                    <a:srgbClr val="C00000"/>
                  </a:solidFill>
                </a:rPr>
                <a:t>значи-тельной</a:t>
              </a:r>
              <a:r>
                <a:rPr lang="ru-RU" sz="2000" b="1" i="1" dirty="0" smtClean="0">
                  <a:solidFill>
                    <a:srgbClr val="C00000"/>
                  </a:solidFill>
                </a:rPr>
                <a:t> степени устойчивой и длительной  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2786050" y="4714884"/>
              <a:ext cx="5429288" cy="155734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Самостоятельная творческая выработка решений, повышенная степень мотивации и эмоциональности обучаемых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7" name="Стрелка вправо с вырезом 6"/>
            <p:cNvSpPr/>
            <p:nvPr/>
          </p:nvSpPr>
          <p:spPr>
            <a:xfrm>
              <a:off x="1571604" y="1142984"/>
              <a:ext cx="978408" cy="357190"/>
            </a:xfrm>
            <a:prstGeom prst="notch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 вправо с вырезом 7"/>
            <p:cNvSpPr/>
            <p:nvPr/>
          </p:nvSpPr>
          <p:spPr>
            <a:xfrm>
              <a:off x="1500166" y="3214686"/>
              <a:ext cx="978408" cy="357190"/>
            </a:xfrm>
            <a:prstGeom prst="notch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право с вырезом 9"/>
            <p:cNvSpPr/>
            <p:nvPr/>
          </p:nvSpPr>
          <p:spPr>
            <a:xfrm>
              <a:off x="1571604" y="5429264"/>
              <a:ext cx="978408" cy="357190"/>
            </a:xfrm>
            <a:prstGeom prst="notched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857892"/>
            <a:ext cx="8193490" cy="58477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Познавательные  потребности</a:t>
            </a:r>
            <a:endParaRPr lang="ru-RU" sz="3200" b="1" i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214282" y="357166"/>
            <a:ext cx="8286808" cy="5572164"/>
            <a:chOff x="214282" y="357166"/>
            <a:chExt cx="8286808" cy="5572164"/>
          </a:xfrm>
        </p:grpSpPr>
        <p:sp>
          <p:nvSpPr>
            <p:cNvPr id="4" name="Овал 3"/>
            <p:cNvSpPr/>
            <p:nvPr/>
          </p:nvSpPr>
          <p:spPr>
            <a:xfrm>
              <a:off x="214282" y="428604"/>
              <a:ext cx="3929090" cy="1485904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solidFill>
                    <a:srgbClr val="FF0000"/>
                  </a:solidFill>
                </a:rPr>
                <a:t>Потребность в самоутверждении</a:t>
              </a:r>
              <a:endParaRPr lang="ru-RU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5072066" y="357166"/>
              <a:ext cx="3429024" cy="1485904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solidFill>
                    <a:srgbClr val="FF0000"/>
                  </a:solidFill>
                </a:rPr>
                <a:t>Потребность в самовыражении</a:t>
              </a:r>
              <a:endParaRPr lang="ru-RU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714612" y="1857364"/>
              <a:ext cx="3786214" cy="1485904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solidFill>
                    <a:srgbClr val="FF0000"/>
                  </a:solidFill>
                </a:rPr>
                <a:t>Потребность в самоопределении</a:t>
              </a:r>
              <a:endParaRPr lang="ru-RU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57158" y="3643314"/>
              <a:ext cx="3429024" cy="1485904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solidFill>
                    <a:srgbClr val="FF0000"/>
                  </a:solidFill>
                </a:rPr>
                <a:t>Потребность в безопасности,</a:t>
              </a:r>
            </a:p>
            <a:p>
              <a:pPr algn="ctr"/>
              <a:r>
                <a:rPr lang="ru-RU" sz="2400" b="1" i="1" dirty="0" smtClean="0">
                  <a:solidFill>
                    <a:srgbClr val="FF0000"/>
                  </a:solidFill>
                </a:rPr>
                <a:t>защищённости</a:t>
              </a:r>
              <a:endParaRPr lang="ru-RU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000628" y="3786190"/>
              <a:ext cx="3429024" cy="1485904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i="1" dirty="0" smtClean="0">
                  <a:solidFill>
                    <a:srgbClr val="FF0000"/>
                  </a:solidFill>
                </a:rPr>
                <a:t>Потребность в самореализации</a:t>
              </a:r>
              <a:endParaRPr lang="ru-RU" sz="2400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Скругленная соединительная линия 22"/>
            <p:cNvCxnSpPr/>
            <p:nvPr/>
          </p:nvCxnSpPr>
          <p:spPr>
            <a:xfrm rot="10800000">
              <a:off x="3071808" y="5000636"/>
              <a:ext cx="1500193" cy="928694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Скругленная соединительная линия 27"/>
            <p:cNvCxnSpPr/>
            <p:nvPr/>
          </p:nvCxnSpPr>
          <p:spPr>
            <a:xfrm rot="16200000" flipV="1">
              <a:off x="1571604" y="2643182"/>
              <a:ext cx="3714776" cy="228601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Скругленная соединительная линия 28"/>
            <p:cNvCxnSpPr>
              <a:endCxn id="5" idx="4"/>
            </p:cNvCxnSpPr>
            <p:nvPr/>
          </p:nvCxnSpPr>
          <p:spPr>
            <a:xfrm rot="5400000" flipH="1" flipV="1">
              <a:off x="3779035" y="2636035"/>
              <a:ext cx="3800508" cy="221457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Скругленная соединительная линия 29"/>
            <p:cNvCxnSpPr/>
            <p:nvPr/>
          </p:nvCxnSpPr>
          <p:spPr>
            <a:xfrm rot="16200000" flipV="1">
              <a:off x="3286116" y="4643446"/>
              <a:ext cx="2500330" cy="71438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Скругленная соединительная линия 30"/>
            <p:cNvCxnSpPr/>
            <p:nvPr/>
          </p:nvCxnSpPr>
          <p:spPr>
            <a:xfrm flipV="1">
              <a:off x="4572000" y="5286388"/>
              <a:ext cx="1285884" cy="64294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i-main-pic" descr="Картинка 1284 из 165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1627188" cy="162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i-main-pic" descr="Картинка 1331 из 77437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928802"/>
            <a:ext cx="1649728" cy="19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357166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Самореализация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осуществление  себя, использование  своих  возможностей, достижение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лич-ностных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смыслов, целей, планов, своего предназначения в жизни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 СТРОИТЕЛЬСТВО  СВОЕЙ  СУДЬБЫ !</a:t>
            </a:r>
          </a:p>
          <a:p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108 из 283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429000"/>
            <a:ext cx="64294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428868"/>
            <a:ext cx="2344140" cy="233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4348" y="714356"/>
            <a:ext cx="7491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 ДЛЯ  САМОРЕАЛИЗАЦИИ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0" y="1571612"/>
            <a:ext cx="4000528" cy="2200284"/>
          </a:xfrm>
          <a:prstGeom prst="irregularSeal1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СТИМУЛИРОВАТЬ  СВОБОДУ  ВОЛЕПРОЯВЛЕНИЯ</a:t>
            </a:r>
            <a:endParaRPr lang="ru-RU" b="1" dirty="0"/>
          </a:p>
        </p:txBody>
      </p:sp>
      <p:sp>
        <p:nvSpPr>
          <p:cNvPr id="5" name="Пятно 1 4"/>
          <p:cNvSpPr/>
          <p:nvPr/>
        </p:nvSpPr>
        <p:spPr>
          <a:xfrm>
            <a:off x="2714612" y="4214818"/>
            <a:ext cx="3429024" cy="2200284"/>
          </a:xfrm>
          <a:prstGeom prst="irregularSeal1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СОЦИАЛЬНЫЙ  КОМФОРТ</a:t>
            </a:r>
            <a:endParaRPr lang="ru-RU" b="1" dirty="0"/>
          </a:p>
        </p:txBody>
      </p:sp>
      <p:sp>
        <p:nvSpPr>
          <p:cNvPr id="6" name="Пятно 1 5"/>
          <p:cNvSpPr/>
          <p:nvPr/>
        </p:nvSpPr>
        <p:spPr>
          <a:xfrm>
            <a:off x="5714976" y="1571612"/>
            <a:ext cx="3429024" cy="2200284"/>
          </a:xfrm>
          <a:prstGeom prst="irregularSeal1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ПРОСТРАНСТВО  ТВОРЧЕСКОЙ  ДЕЯТЕЛЬНОСТИ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img-fotki.yandex.ru/get/18/vlgashnev.d/0_ef63_d7bfa35a_L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000372"/>
            <a:ext cx="1738498" cy="277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76B8E-AB30-4F19-847F-2DB82947986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14348" y="584200"/>
            <a:ext cx="7858179" cy="263048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750748"/>
              </a:avLst>
            </a:prstTxWarp>
          </a:bodyPr>
          <a:lstStyle/>
          <a:p>
            <a:pPr algn="ctr" rtl="0"/>
            <a:r>
              <a:rPr lang="ru-RU" sz="3200" i="1" kern="10" spc="0" smtClean="0">
                <a:ln w="285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УРОВНИ  АКТИВНОСТИ</a:t>
            </a:r>
            <a:endParaRPr lang="ru-RU" sz="3200" i="1" kern="10" spc="0">
              <a:ln w="28575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518736">
            <a:off x="105067" y="2773311"/>
            <a:ext cx="2803493" cy="1609814"/>
          </a:xfrm>
          <a:prstGeom prst="cloudCallout">
            <a:avLst>
              <a:gd name="adj1" fmla="val -14589"/>
              <a:gd name="adj2" fmla="val 35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Нулевой  уровень</a:t>
            </a:r>
            <a:endParaRPr lang="ru-RU" sz="2400" b="1" dirty="0"/>
          </a:p>
        </p:txBody>
      </p:sp>
      <p:sp>
        <p:nvSpPr>
          <p:cNvPr id="8" name="Выноска-облако 7"/>
          <p:cNvSpPr/>
          <p:nvPr/>
        </p:nvSpPr>
        <p:spPr>
          <a:xfrm rot="518736">
            <a:off x="2745353" y="1454202"/>
            <a:ext cx="3311899" cy="1609814"/>
          </a:xfrm>
          <a:prstGeom prst="cloudCallout">
            <a:avLst>
              <a:gd name="adj1" fmla="val -14589"/>
              <a:gd name="adj2" fmla="val 35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Относительно-активный уровень</a:t>
            </a:r>
            <a:endParaRPr lang="ru-RU" sz="2400" b="1" dirty="0"/>
          </a:p>
        </p:txBody>
      </p:sp>
      <p:sp>
        <p:nvSpPr>
          <p:cNvPr id="9" name="Выноска-облако 8"/>
          <p:cNvSpPr/>
          <p:nvPr/>
        </p:nvSpPr>
        <p:spPr>
          <a:xfrm rot="518736">
            <a:off x="5068628" y="5068626"/>
            <a:ext cx="3595744" cy="1609814"/>
          </a:xfrm>
          <a:prstGeom prst="cloudCallout">
            <a:avLst>
              <a:gd name="adj1" fmla="val -14589"/>
              <a:gd name="adj2" fmla="val 35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Активное отношение к познавательной деятельности</a:t>
            </a:r>
            <a:endParaRPr lang="ru-RU" sz="2400" b="1" dirty="0"/>
          </a:p>
        </p:txBody>
      </p:sp>
      <p:sp>
        <p:nvSpPr>
          <p:cNvPr id="10" name="Выноска-облако 9"/>
          <p:cNvSpPr/>
          <p:nvPr/>
        </p:nvSpPr>
        <p:spPr>
          <a:xfrm rot="518736">
            <a:off x="1105167" y="5046618"/>
            <a:ext cx="2803493" cy="1609814"/>
          </a:xfrm>
          <a:prstGeom prst="cloudCallout">
            <a:avLst>
              <a:gd name="adj1" fmla="val -14589"/>
              <a:gd name="adj2" fmla="val 35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Творческий  уровень</a:t>
            </a:r>
            <a:endParaRPr lang="ru-RU" sz="2400" b="1" dirty="0"/>
          </a:p>
        </p:txBody>
      </p:sp>
      <p:sp>
        <p:nvSpPr>
          <p:cNvPr id="11" name="Выноска-облако 10"/>
          <p:cNvSpPr/>
          <p:nvPr/>
        </p:nvSpPr>
        <p:spPr>
          <a:xfrm rot="2171642">
            <a:off x="6186177" y="2968144"/>
            <a:ext cx="2938499" cy="1609814"/>
          </a:xfrm>
          <a:prstGeom prst="cloudCallout">
            <a:avLst>
              <a:gd name="adj1" fmla="val -14589"/>
              <a:gd name="adj2" fmla="val 35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Исполнительно-активный уровень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464</Words>
  <Application>Microsoft Office PowerPoint</Application>
  <PresentationFormat>Экран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Admin</cp:lastModifiedBy>
  <cp:revision>187</cp:revision>
  <dcterms:created xsi:type="dcterms:W3CDTF">2011-07-25T11:12:17Z</dcterms:created>
  <dcterms:modified xsi:type="dcterms:W3CDTF">2013-10-22T19:16:58Z</dcterms:modified>
</cp:coreProperties>
</file>