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90" r:id="rId2"/>
    <p:sldId id="256" r:id="rId3"/>
    <p:sldId id="291" r:id="rId4"/>
    <p:sldId id="292" r:id="rId5"/>
    <p:sldId id="293" r:id="rId6"/>
    <p:sldId id="294" r:id="rId7"/>
    <p:sldId id="295" r:id="rId8"/>
    <p:sldId id="296" r:id="rId9"/>
    <p:sldId id="297" r:id="rId10"/>
    <p:sldId id="298" r:id="rId11"/>
    <p:sldId id="299" r:id="rId12"/>
    <p:sldId id="300" r:id="rId13"/>
    <p:sldId id="301" r:id="rId14"/>
    <p:sldId id="302" r:id="rId15"/>
    <p:sldId id="303" r:id="rId16"/>
    <p:sldId id="304" r:id="rId17"/>
    <p:sldId id="305" r:id="rId18"/>
    <p:sldId id="306" r:id="rId19"/>
    <p:sldId id="307" r:id="rId20"/>
    <p:sldId id="257" r:id="rId21"/>
    <p:sldId id="308" r:id="rId22"/>
    <p:sldId id="258" r:id="rId23"/>
    <p:sldId id="261" r:id="rId24"/>
    <p:sldId id="266" r:id="rId25"/>
    <p:sldId id="267" r:id="rId26"/>
    <p:sldId id="268" r:id="rId27"/>
    <p:sldId id="311" r:id="rId28"/>
    <p:sldId id="284" r:id="rId29"/>
    <p:sldId id="285" r:id="rId30"/>
    <p:sldId id="287" r:id="rId31"/>
    <p:sldId id="310" r:id="rId32"/>
    <p:sldId id="286" r:id="rId33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32" autoAdjust="0"/>
    <p:restoredTop sz="94619" autoAdjust="0"/>
  </p:normalViewPr>
  <p:slideViewPr>
    <p:cSldViewPr>
      <p:cViewPr>
        <p:scale>
          <a:sx n="86" d="100"/>
          <a:sy n="86" d="100"/>
        </p:scale>
        <p:origin x="-366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2B97AF4-7DCE-4625-8E6C-249F948E7E08}" type="datetimeFigureOut">
              <a:rPr lang="ru-RU" smtClean="0"/>
              <a:pPr>
                <a:defRPr/>
              </a:pPr>
              <a:t>29.11.2012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DAC1B49-AC08-49C6-8524-CE2D9CECC10B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176B614-BA8F-48B0-9DEE-5DB285D6D542}" type="datetimeFigureOut">
              <a:rPr lang="ru-RU" smtClean="0"/>
              <a:pPr>
                <a:defRPr/>
              </a:pPr>
              <a:t>29.11.2012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CDA585A-11BB-46BD-BFA0-621D14F9830C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3404AD5-EAE0-4CDE-9EF3-9AAB39F4F88E}" type="datetimeFigureOut">
              <a:rPr lang="ru-RU" smtClean="0"/>
              <a:pPr>
                <a:defRPr/>
              </a:pPr>
              <a:t>29.11.2012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0707511-BC59-42F0-B23F-ED1DA985CCAA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B8A561D-2397-4FAE-A849-1FF98F93AA6A}" type="datetimeFigureOut">
              <a:rPr lang="ru-RU" smtClean="0"/>
              <a:pPr>
                <a:defRPr/>
              </a:pPr>
              <a:t>29.11.2012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ECF35F2-963A-41CF-88DF-1C5AA54A0F41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63B7B60-7C33-414F-B586-E43C172D8B7D}" type="datetimeFigureOut">
              <a:rPr lang="ru-RU" smtClean="0"/>
              <a:pPr>
                <a:defRPr/>
              </a:pPr>
              <a:t>29.11.2012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pPr>
              <a:defRPr/>
            </a:pPr>
            <a:fld id="{4670ED26-5BAE-4552-971E-A13B7370853A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wedge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682CFB1-7CCA-4FFB-880B-A19313BC0403}" type="datetimeFigureOut">
              <a:rPr lang="ru-RU" smtClean="0"/>
              <a:pPr>
                <a:defRPr/>
              </a:pPr>
              <a:t>29.11.2012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C40F5E-2CA4-4B94-9353-EEA911DB5C23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085B963-3EE0-4F04-81E4-B3E7E78113CD}" type="datetimeFigureOut">
              <a:rPr lang="ru-RU" smtClean="0"/>
              <a:pPr>
                <a:defRPr/>
              </a:pPr>
              <a:t>29.11.2012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114758B-8B2A-4BB8-86C2-A49A64F64C33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A3CEE3A-D88E-4B78-B2DD-9949C11CBA5E}" type="datetimeFigureOut">
              <a:rPr lang="ru-RU" smtClean="0"/>
              <a:pPr>
                <a:defRPr/>
              </a:pPr>
              <a:t>29.11.2012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921A0F5-4D46-44E7-B126-3DAE89B5A6D0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C27E6DF-C9EA-44B5-A126-B538A0428FB3}" type="datetimeFigureOut">
              <a:rPr lang="ru-RU" smtClean="0"/>
              <a:pPr>
                <a:defRPr/>
              </a:pPr>
              <a:t>29.11.2012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CA16A49-863D-4E1F-9FF9-68F4626F8194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A96D315-4821-48E2-A04F-811CBAD6DE3B}" type="datetimeFigureOut">
              <a:rPr lang="ru-RU" smtClean="0"/>
              <a:pPr>
                <a:defRPr/>
              </a:pPr>
              <a:t>29.11.2012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D4658E4-2131-4B4A-95DA-0C28179C05EC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79C0BAC-DEC1-4803-B53B-944FA22EF05B}" type="datetimeFigureOut">
              <a:rPr lang="ru-RU" smtClean="0"/>
              <a:pPr>
                <a:defRPr/>
              </a:pPr>
              <a:t>29.11.2012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4B1D45E-149F-4536-B9E0-6B67565CE317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fld id="{D847BA0B-ACFE-4D5B-900B-60729C3E2C27}" type="datetimeFigureOut">
              <a:rPr lang="ru-RU" smtClean="0"/>
              <a:pPr>
                <a:defRPr/>
              </a:pPr>
              <a:t>29.11.2012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fld id="{DA85411B-0C75-4456-9C10-85F36E025C52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>
    <p:wedge/>
  </p:transition>
  <p:timing>
    <p:tnLst>
      <p:par>
        <p:cTn id="1" dur="indefinite" restart="never" nodeType="tmRoot"/>
      </p:par>
    </p:tnLst>
  </p:timing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57313" y="285750"/>
            <a:ext cx="6357937" cy="1643063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8000" b="1" i="1" dirty="0" smtClean="0">
                <a:solidFill>
                  <a:srgbClr val="C00000"/>
                </a:solidFill>
              </a:rPr>
              <a:t>Игра</a:t>
            </a:r>
            <a:endParaRPr lang="ru-RU" sz="8000" b="1" i="1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71500" y="2714625"/>
            <a:ext cx="8215313" cy="1714500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>
            <a:normAutofit fontScale="925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5400" b="1" i="1" dirty="0" smtClean="0">
                <a:solidFill>
                  <a:srgbClr val="7030A0"/>
                </a:solidFill>
              </a:rPr>
              <a:t>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5400" b="1" i="1" dirty="0" smtClean="0">
                <a:solidFill>
                  <a:srgbClr val="7030A0"/>
                </a:solidFill>
              </a:rPr>
              <a:t> </a:t>
            </a:r>
            <a:r>
              <a:rPr lang="ru-RU" sz="6500" b="1" i="1" dirty="0" smtClean="0">
                <a:solidFill>
                  <a:srgbClr val="7030A0"/>
                </a:solidFill>
              </a:rPr>
              <a:t>«К вершинам физики»</a:t>
            </a:r>
            <a:endParaRPr lang="ru-RU" sz="6500" b="1" i="1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2938" y="285750"/>
            <a:ext cx="7572375" cy="1000125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6000" b="1" i="1" dirty="0" smtClean="0">
                <a:solidFill>
                  <a:srgbClr val="C00000"/>
                </a:solidFill>
              </a:rPr>
              <a:t>«Мир загадок»</a:t>
            </a:r>
            <a:endParaRPr lang="ru-RU" sz="6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63" y="1857375"/>
            <a:ext cx="8186737" cy="4268788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   </a:t>
            </a:r>
            <a:r>
              <a:rPr lang="ru-RU" sz="5400" b="1" i="1" dirty="0" smtClean="0">
                <a:solidFill>
                  <a:srgbClr val="0070C0"/>
                </a:solidFill>
              </a:rPr>
              <a:t>Нашумела</a:t>
            </a:r>
            <a:r>
              <a:rPr lang="ru-RU" sz="5400" b="1" i="1" dirty="0">
                <a:solidFill>
                  <a:srgbClr val="0070C0"/>
                </a:solidFill>
              </a:rPr>
              <a:t>, нагремела, все промыла и ушла, и сады, и огороды всей округе полила. </a:t>
            </a:r>
          </a:p>
        </p:txBody>
      </p:sp>
    </p:spTree>
    <p:extLst>
      <p:ext uri="{BB962C8B-B14F-4D97-AF65-F5344CB8AC3E}">
        <p14:creationId xmlns:p14="http://schemas.microsoft.com/office/powerpoint/2010/main" val="141816933"/>
      </p:ext>
    </p:extLst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6000" b="1" i="1" dirty="0" smtClean="0">
                <a:solidFill>
                  <a:srgbClr val="C00000"/>
                </a:solidFill>
              </a:rPr>
              <a:t>«Мир загадок»</a:t>
            </a:r>
            <a:endParaRPr lang="ru-RU" sz="6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>
                <a:solidFill>
                  <a:srgbClr val="7030A0"/>
                </a:solidFill>
              </a:rPr>
              <a:t>   </a:t>
            </a:r>
            <a:r>
              <a:rPr lang="ru-RU" sz="5400" b="1" i="1" dirty="0" smtClean="0">
                <a:solidFill>
                  <a:srgbClr val="7030A0"/>
                </a:solidFill>
              </a:rPr>
              <a:t>На </a:t>
            </a:r>
            <a:r>
              <a:rPr lang="ru-RU" sz="5400" b="1" i="1" dirty="0">
                <a:solidFill>
                  <a:srgbClr val="7030A0"/>
                </a:solidFill>
              </a:rPr>
              <a:t>стене висит тарелка, по тарелке ходит стрелка. Эта стрелка наперед нам погоду узнает</a:t>
            </a:r>
          </a:p>
        </p:txBody>
      </p:sp>
    </p:spTree>
    <p:extLst>
      <p:ext uri="{BB962C8B-B14F-4D97-AF65-F5344CB8AC3E}">
        <p14:creationId xmlns:p14="http://schemas.microsoft.com/office/powerpoint/2010/main" val="3089664149"/>
      </p:ext>
    </p:extLst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625" y="285750"/>
            <a:ext cx="8229600" cy="114300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6000" b="1" i="1" dirty="0" smtClean="0">
                <a:solidFill>
                  <a:srgbClr val="C00000"/>
                </a:solidFill>
              </a:rPr>
              <a:t>«Мир загадок»</a:t>
            </a:r>
            <a:endParaRPr lang="ru-RU" sz="6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5400" b="1" i="1" dirty="0">
                <a:solidFill>
                  <a:srgbClr val="7030A0"/>
                </a:solidFill>
              </a:rPr>
              <a:t>Виден край, а не дойти. </a:t>
            </a:r>
            <a:endParaRPr lang="en-US" sz="5400" b="1" i="1" dirty="0" smtClean="0">
              <a:solidFill>
                <a:srgbClr val="7030A0"/>
              </a:solidFill>
            </a:endParaRP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5400" b="1" i="1" dirty="0" smtClean="0">
                <a:solidFill>
                  <a:srgbClr val="7030A0"/>
                </a:solidFill>
              </a:rPr>
              <a:t>Что </a:t>
            </a:r>
            <a:r>
              <a:rPr lang="ru-RU" sz="5400" b="1" i="1" dirty="0">
                <a:solidFill>
                  <a:srgbClr val="7030A0"/>
                </a:solidFill>
              </a:rPr>
              <a:t>это? </a:t>
            </a:r>
          </a:p>
        </p:txBody>
      </p:sp>
    </p:spTree>
    <p:extLst>
      <p:ext uri="{BB962C8B-B14F-4D97-AF65-F5344CB8AC3E}">
        <p14:creationId xmlns:p14="http://schemas.microsoft.com/office/powerpoint/2010/main" val="599555511"/>
      </p:ext>
    </p:extLst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625" y="357188"/>
            <a:ext cx="8229600" cy="114300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6000" b="1" i="1" dirty="0" smtClean="0">
                <a:solidFill>
                  <a:srgbClr val="C00000"/>
                </a:solidFill>
              </a:rPr>
              <a:t>«Мир загадок»</a:t>
            </a:r>
            <a:endParaRPr lang="ru-RU" sz="6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4800" b="1" i="1" dirty="0" smtClean="0">
                <a:solidFill>
                  <a:srgbClr val="7030A0"/>
                </a:solidFill>
              </a:rPr>
              <a:t>   </a:t>
            </a:r>
            <a:r>
              <a:rPr lang="ru-RU" sz="4800" b="1" i="1" dirty="0" smtClean="0">
                <a:solidFill>
                  <a:srgbClr val="7030A0"/>
                </a:solidFill>
              </a:rPr>
              <a:t>К дальним селам, городам кто идет по проводам? Светлое величество это … </a:t>
            </a:r>
            <a:endParaRPr lang="ru-RU" sz="4800" b="1" i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0440965"/>
      </p:ext>
    </p:extLst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00125" y="274638"/>
            <a:ext cx="7072313" cy="1154112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b="1" i="1" dirty="0" smtClean="0">
                <a:solidFill>
                  <a:srgbClr val="C00000"/>
                </a:solidFill>
              </a:rPr>
              <a:t>«Мир загадок»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85813" y="2143125"/>
            <a:ext cx="7500937" cy="4143375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 smtClean="0"/>
              <a:t>   </a:t>
            </a:r>
            <a:r>
              <a:rPr lang="ru-RU" sz="4400" b="1" i="1" dirty="0" smtClean="0">
                <a:solidFill>
                  <a:srgbClr val="7030A0"/>
                </a:solidFill>
              </a:rPr>
              <a:t>Посреди </a:t>
            </a:r>
            <a:r>
              <a:rPr lang="ru-RU" sz="4400" b="1" i="1" dirty="0">
                <a:solidFill>
                  <a:srgbClr val="7030A0"/>
                </a:solidFill>
              </a:rPr>
              <a:t>поля серебряные зерна. </a:t>
            </a:r>
          </a:p>
        </p:txBody>
      </p:sp>
    </p:spTree>
    <p:extLst>
      <p:ext uri="{BB962C8B-B14F-4D97-AF65-F5344CB8AC3E}">
        <p14:creationId xmlns:p14="http://schemas.microsoft.com/office/powerpoint/2010/main" val="3097158258"/>
      </p:ext>
    </p:extLst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14375" y="357188"/>
            <a:ext cx="7786688" cy="106045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b="1" i="1" dirty="0" smtClean="0">
                <a:solidFill>
                  <a:srgbClr val="C00000"/>
                </a:solidFill>
              </a:rPr>
              <a:t>«Мир загадок»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85813" y="2071688"/>
            <a:ext cx="7643812" cy="3857625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4800" b="1" i="1" dirty="0" smtClean="0">
                <a:solidFill>
                  <a:srgbClr val="C00000"/>
                </a:solidFill>
              </a:rPr>
              <a:t>   Если </a:t>
            </a:r>
            <a:r>
              <a:rPr lang="ru-RU" sz="4800" b="1" i="1" dirty="0">
                <a:solidFill>
                  <a:srgbClr val="C00000"/>
                </a:solidFill>
              </a:rPr>
              <a:t>ясной ночью выйдешь, над собою ты увидишь ту дорогу, днем она не видна</a:t>
            </a:r>
          </a:p>
        </p:txBody>
      </p:sp>
    </p:spTree>
    <p:extLst>
      <p:ext uri="{BB962C8B-B14F-4D97-AF65-F5344CB8AC3E}">
        <p14:creationId xmlns:p14="http://schemas.microsoft.com/office/powerpoint/2010/main" val="683569547"/>
      </p:ext>
    </p:extLst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smtClean="0">
                <a:solidFill>
                  <a:srgbClr val="C00000"/>
                </a:solidFill>
              </a:rPr>
              <a:t>«Мир загадок»</a:t>
            </a:r>
            <a:endParaRPr lang="ru-RU" smtClean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4800" b="1" i="1" dirty="0" smtClean="0">
                <a:solidFill>
                  <a:srgbClr val="0070C0"/>
                </a:solidFill>
              </a:rPr>
              <a:t>    </a:t>
            </a:r>
            <a:r>
              <a:rPr lang="ru-RU" sz="4800" b="1" i="1" dirty="0">
                <a:solidFill>
                  <a:srgbClr val="0070C0"/>
                </a:solidFill>
              </a:rPr>
              <a:t>В круглом домике, в окошке ходят сестры по дорожке, не торопится меньшая, но зато спешит старшая. </a:t>
            </a:r>
          </a:p>
        </p:txBody>
      </p:sp>
    </p:spTree>
    <p:extLst>
      <p:ext uri="{BB962C8B-B14F-4D97-AF65-F5344CB8AC3E}">
        <p14:creationId xmlns:p14="http://schemas.microsoft.com/office/powerpoint/2010/main" val="2057712998"/>
      </p:ext>
    </p:extLst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b="1" i="1" dirty="0" smtClean="0">
                <a:solidFill>
                  <a:srgbClr val="C00000"/>
                </a:solidFill>
              </a:rPr>
              <a:t>«Мир загадок»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 smtClean="0"/>
              <a:t>   </a:t>
            </a:r>
            <a:r>
              <a:rPr lang="ru-RU" sz="4400" b="1" i="1" dirty="0" smtClean="0">
                <a:solidFill>
                  <a:srgbClr val="C00000"/>
                </a:solidFill>
              </a:rPr>
              <a:t>Я </a:t>
            </a:r>
            <a:r>
              <a:rPr lang="ru-RU" sz="4400" b="1" i="1" dirty="0">
                <a:solidFill>
                  <a:srgbClr val="C00000"/>
                </a:solidFill>
              </a:rPr>
              <a:t>в Москве, она в Одессе, в разных комнатах сидим. Далеко, а будто рядом разговариваем с ним. Кто нам помогает? </a:t>
            </a:r>
          </a:p>
        </p:txBody>
      </p:sp>
    </p:spTree>
    <p:extLst>
      <p:ext uri="{BB962C8B-B14F-4D97-AF65-F5344CB8AC3E}">
        <p14:creationId xmlns:p14="http://schemas.microsoft.com/office/powerpoint/2010/main" val="4035632799"/>
      </p:ext>
    </p:extLst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b="1" i="1" dirty="0" smtClean="0">
                <a:solidFill>
                  <a:srgbClr val="C00000"/>
                </a:solidFill>
              </a:rPr>
              <a:t>«Мир загадок»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4800" b="1" i="1" dirty="0" smtClean="0">
                <a:solidFill>
                  <a:srgbClr val="C00000"/>
                </a:solidFill>
              </a:rPr>
              <a:t>  Когда </a:t>
            </a:r>
            <a:r>
              <a:rPr lang="ru-RU" sz="4800" b="1" i="1" dirty="0">
                <a:solidFill>
                  <a:srgbClr val="C00000"/>
                </a:solidFill>
              </a:rPr>
              <a:t>небо ниже земли бывает?</a:t>
            </a:r>
          </a:p>
        </p:txBody>
      </p:sp>
    </p:spTree>
    <p:extLst>
      <p:ext uri="{BB962C8B-B14F-4D97-AF65-F5344CB8AC3E}">
        <p14:creationId xmlns:p14="http://schemas.microsoft.com/office/powerpoint/2010/main" val="4003802010"/>
      </p:ext>
    </p:extLst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smtClean="0">
                <a:solidFill>
                  <a:srgbClr val="C00000"/>
                </a:solidFill>
              </a:rPr>
              <a:t>«Мир загадок»</a:t>
            </a:r>
            <a:endParaRPr lang="ru-RU" smtClean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4800" b="1" i="1" dirty="0" smtClean="0">
                <a:solidFill>
                  <a:srgbClr val="0070C0"/>
                </a:solidFill>
              </a:rPr>
              <a:t>   Ни </a:t>
            </a:r>
            <a:r>
              <a:rPr lang="ru-RU" sz="4800" b="1" i="1" dirty="0">
                <a:solidFill>
                  <a:srgbClr val="0070C0"/>
                </a:solidFill>
              </a:rPr>
              <a:t>жара, ни тепла, </a:t>
            </a:r>
            <a:endParaRPr lang="ru-RU" sz="4800" b="1" i="1" dirty="0" smtClean="0">
              <a:solidFill>
                <a:srgbClr val="0070C0"/>
              </a:solidFill>
            </a:endParaRP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4800" b="1" i="1" dirty="0">
                <a:solidFill>
                  <a:srgbClr val="0070C0"/>
                </a:solidFill>
              </a:rPr>
              <a:t> </a:t>
            </a:r>
            <a:r>
              <a:rPr lang="ru-RU" sz="4800" b="1" i="1" dirty="0" smtClean="0">
                <a:solidFill>
                  <a:srgbClr val="0070C0"/>
                </a:solidFill>
              </a:rPr>
              <a:t>   ни огня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4800" b="1" i="1" dirty="0" smtClean="0">
                <a:solidFill>
                  <a:srgbClr val="0070C0"/>
                </a:solidFill>
              </a:rPr>
              <a:t>   я </a:t>
            </a:r>
            <a:r>
              <a:rPr lang="ru-RU" sz="4800" b="1" i="1" dirty="0">
                <a:solidFill>
                  <a:srgbClr val="0070C0"/>
                </a:solidFill>
              </a:rPr>
              <a:t>не имею, </a:t>
            </a:r>
            <a:endParaRPr lang="ru-RU" sz="4800" b="1" i="1" dirty="0" smtClean="0">
              <a:solidFill>
                <a:srgbClr val="0070C0"/>
              </a:solidFill>
            </a:endParaRP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4800" b="1" i="1" dirty="0">
                <a:solidFill>
                  <a:srgbClr val="0070C0"/>
                </a:solidFill>
              </a:rPr>
              <a:t> </a:t>
            </a:r>
            <a:r>
              <a:rPr lang="ru-RU" sz="4800" b="1" i="1" dirty="0" smtClean="0">
                <a:solidFill>
                  <a:srgbClr val="0070C0"/>
                </a:solidFill>
              </a:rPr>
              <a:t>  а </a:t>
            </a:r>
            <a:r>
              <a:rPr lang="ru-RU" sz="4800" b="1" i="1" dirty="0">
                <a:solidFill>
                  <a:srgbClr val="0070C0"/>
                </a:solidFill>
              </a:rPr>
              <a:t>многое прожигаю</a:t>
            </a:r>
          </a:p>
        </p:txBody>
      </p:sp>
    </p:spTree>
    <p:extLst>
      <p:ext uri="{BB962C8B-B14F-4D97-AF65-F5344CB8AC3E}">
        <p14:creationId xmlns:p14="http://schemas.microsoft.com/office/powerpoint/2010/main" val="2951628891"/>
      </p:ext>
    </p:extLst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3528" y="-1323528"/>
            <a:ext cx="7963223" cy="8181528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3600" b="1" dirty="0" smtClean="0"/>
              <a:t/>
            </a:r>
            <a:br>
              <a:rPr lang="en-US" sz="3600" b="1" dirty="0" smtClean="0"/>
            </a:br>
            <a:r>
              <a:rPr lang="en-US" sz="3600" b="1" dirty="0"/>
              <a:t/>
            </a:r>
            <a:br>
              <a:rPr lang="en-US" sz="3600" b="1" dirty="0"/>
            </a:br>
            <a:r>
              <a:rPr lang="en-US" sz="3600" b="1" dirty="0" smtClean="0"/>
              <a:t/>
            </a:r>
            <a:br>
              <a:rPr lang="en-US" sz="3600" b="1" dirty="0" smtClean="0"/>
            </a:br>
            <a:r>
              <a:rPr lang="ru-RU" sz="5400" b="1" i="1" dirty="0" smtClean="0">
                <a:solidFill>
                  <a:srgbClr val="C00000"/>
                </a:solidFill>
              </a:rPr>
              <a:t>Вершины:</a:t>
            </a:r>
            <a:r>
              <a:rPr lang="ru-RU" sz="3600" dirty="0"/>
              <a:t/>
            </a:r>
            <a:br>
              <a:rPr lang="ru-RU" sz="3600" dirty="0"/>
            </a:br>
            <a:r>
              <a:rPr lang="ru-RU" sz="3600" i="1" dirty="0">
                <a:solidFill>
                  <a:srgbClr val="7030A0"/>
                </a:solidFill>
              </a:rPr>
              <a:t> </a:t>
            </a:r>
            <a:r>
              <a:rPr lang="ru-RU" sz="4000" b="1" i="1" dirty="0" err="1" smtClean="0">
                <a:solidFill>
                  <a:srgbClr val="7030A0"/>
                </a:solidFill>
              </a:rPr>
              <a:t>Вовочкины</a:t>
            </a:r>
            <a:r>
              <a:rPr lang="ru-RU" sz="4000" b="1" i="1" dirty="0" smtClean="0">
                <a:solidFill>
                  <a:srgbClr val="7030A0"/>
                </a:solidFill>
              </a:rPr>
              <a:t> задачи</a:t>
            </a:r>
            <a:r>
              <a:rPr lang="ru-RU" sz="4000" i="1" dirty="0">
                <a:solidFill>
                  <a:srgbClr val="7030A0"/>
                </a:solidFill>
              </a:rPr>
              <a:t/>
            </a:r>
            <a:br>
              <a:rPr lang="ru-RU" sz="4000" i="1" dirty="0">
                <a:solidFill>
                  <a:srgbClr val="7030A0"/>
                </a:solidFill>
              </a:rPr>
            </a:br>
            <a:r>
              <a:rPr lang="ru-RU" sz="4000" b="1" i="1" dirty="0">
                <a:solidFill>
                  <a:srgbClr val="7030A0"/>
                </a:solidFill>
              </a:rPr>
              <a:t>Мир загадок</a:t>
            </a:r>
            <a:r>
              <a:rPr lang="ru-RU" sz="4000" i="1" dirty="0">
                <a:solidFill>
                  <a:srgbClr val="7030A0"/>
                </a:solidFill>
              </a:rPr>
              <a:t/>
            </a:r>
            <a:br>
              <a:rPr lang="ru-RU" sz="4000" i="1" dirty="0">
                <a:solidFill>
                  <a:srgbClr val="7030A0"/>
                </a:solidFill>
              </a:rPr>
            </a:br>
            <a:r>
              <a:rPr lang="ru-RU" sz="4000" b="1" i="1" dirty="0">
                <a:solidFill>
                  <a:srgbClr val="7030A0"/>
                </a:solidFill>
              </a:rPr>
              <a:t>Наборщик</a:t>
            </a:r>
            <a:r>
              <a:rPr lang="ru-RU" sz="4000" i="1" dirty="0">
                <a:solidFill>
                  <a:srgbClr val="7030A0"/>
                </a:solidFill>
              </a:rPr>
              <a:t/>
            </a:r>
            <a:br>
              <a:rPr lang="ru-RU" sz="4000" i="1" dirty="0">
                <a:solidFill>
                  <a:srgbClr val="7030A0"/>
                </a:solidFill>
              </a:rPr>
            </a:br>
            <a:r>
              <a:rPr lang="ru-RU" sz="4000" b="1" i="1" dirty="0">
                <a:solidFill>
                  <a:srgbClr val="7030A0"/>
                </a:solidFill>
              </a:rPr>
              <a:t>Слабое звено</a:t>
            </a:r>
            <a:r>
              <a:rPr lang="ru-RU" sz="4000" i="1" dirty="0">
                <a:solidFill>
                  <a:srgbClr val="7030A0"/>
                </a:solidFill>
              </a:rPr>
              <a:t/>
            </a:r>
            <a:br>
              <a:rPr lang="ru-RU" sz="4000" i="1" dirty="0">
                <a:solidFill>
                  <a:srgbClr val="7030A0"/>
                </a:solidFill>
              </a:rPr>
            </a:br>
            <a:r>
              <a:rPr lang="ru-RU" sz="4000" b="1" i="1" dirty="0">
                <a:solidFill>
                  <a:srgbClr val="7030A0"/>
                </a:solidFill>
              </a:rPr>
              <a:t>Жизнь замечательных людей</a:t>
            </a:r>
            <a:r>
              <a:rPr lang="ru-RU" sz="4000" i="1" dirty="0">
                <a:solidFill>
                  <a:srgbClr val="7030A0"/>
                </a:solidFill>
              </a:rPr>
              <a:t/>
            </a:r>
            <a:br>
              <a:rPr lang="ru-RU" sz="4000" i="1" dirty="0">
                <a:solidFill>
                  <a:srgbClr val="7030A0"/>
                </a:solidFill>
              </a:rPr>
            </a:br>
            <a:r>
              <a:rPr lang="ru-RU" sz="4000" b="1" i="1" dirty="0">
                <a:solidFill>
                  <a:srgbClr val="7030A0"/>
                </a:solidFill>
              </a:rPr>
              <a:t>Краски  радуги</a:t>
            </a:r>
            <a:r>
              <a:rPr lang="ru-RU" sz="4000" i="1" dirty="0">
                <a:solidFill>
                  <a:srgbClr val="7030A0"/>
                </a:solidFill>
              </a:rPr>
              <a:t/>
            </a:r>
            <a:br>
              <a:rPr lang="ru-RU" sz="4000" i="1" dirty="0">
                <a:solidFill>
                  <a:srgbClr val="7030A0"/>
                </a:solidFill>
              </a:rPr>
            </a:br>
            <a:r>
              <a:rPr lang="ru-RU" sz="4000" b="1" i="1" dirty="0">
                <a:solidFill>
                  <a:srgbClr val="7030A0"/>
                </a:solidFill>
              </a:rPr>
              <a:t>Физик-лирик</a:t>
            </a:r>
            <a:r>
              <a:rPr lang="ru-RU" sz="4000" i="1" dirty="0">
                <a:solidFill>
                  <a:srgbClr val="7030A0"/>
                </a:solidFill>
              </a:rPr>
              <a:t/>
            </a:r>
            <a:br>
              <a:rPr lang="ru-RU" sz="4000" i="1" dirty="0">
                <a:solidFill>
                  <a:srgbClr val="7030A0"/>
                </a:solidFill>
              </a:rPr>
            </a:br>
            <a:r>
              <a:rPr lang="ru-RU" sz="4000" b="1" i="1" dirty="0">
                <a:solidFill>
                  <a:srgbClr val="7030A0"/>
                </a:solidFill>
              </a:rPr>
              <a:t>Музыкальный марафон</a:t>
            </a:r>
            <a:r>
              <a:rPr lang="ru-RU" sz="3600" i="1" dirty="0">
                <a:solidFill>
                  <a:srgbClr val="7030A0"/>
                </a:solidFill>
              </a:rPr>
              <a:t/>
            </a:r>
            <a:br>
              <a:rPr lang="ru-RU" sz="3600" i="1" dirty="0">
                <a:solidFill>
                  <a:srgbClr val="7030A0"/>
                </a:solidFill>
              </a:rPr>
            </a:br>
            <a:r>
              <a:rPr lang="ru-RU" sz="3600" i="1" dirty="0">
                <a:solidFill>
                  <a:srgbClr val="7030A0"/>
                </a:solidFill>
              </a:rPr>
              <a:t> </a:t>
            </a:r>
            <a:br>
              <a:rPr lang="ru-RU" sz="3600" i="1" dirty="0">
                <a:solidFill>
                  <a:srgbClr val="7030A0"/>
                </a:solidFill>
              </a:rPr>
            </a:br>
            <a:r>
              <a:rPr lang="ru-RU" sz="3600" i="1" dirty="0">
                <a:solidFill>
                  <a:srgbClr val="7030A0"/>
                </a:solidFill>
              </a:rPr>
              <a:t/>
            </a:r>
            <a:br>
              <a:rPr lang="ru-RU" sz="3600" i="1" dirty="0">
                <a:solidFill>
                  <a:srgbClr val="7030A0"/>
                </a:solidFill>
              </a:rPr>
            </a:br>
            <a:endParaRPr lang="ru-RU" sz="3600" i="1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6000" b="1" i="1" dirty="0" smtClean="0">
                <a:solidFill>
                  <a:srgbClr val="C00000"/>
                </a:solidFill>
              </a:rPr>
              <a:t>«Наборщик»</a:t>
            </a:r>
            <a:endParaRPr lang="ru-RU" sz="6000" b="1" i="1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>
            <a:normAutofit fontScale="92500" lnSpcReduction="10000"/>
          </a:bodyPr>
          <a:lstStyle/>
          <a:p>
            <a:pPr lvl="0" algn="ctr">
              <a:buClr>
                <a:prstClr val="white">
                  <a:shade val="95000"/>
                </a:prstClr>
              </a:buClr>
              <a:buNone/>
              <a:defRPr/>
            </a:pPr>
            <a:r>
              <a:rPr lang="ru-RU" dirty="0" smtClean="0"/>
              <a:t>   </a:t>
            </a:r>
            <a:r>
              <a:rPr lang="ru-RU" sz="4000" b="1" i="1" dirty="0" smtClean="0">
                <a:solidFill>
                  <a:srgbClr val="7030A0"/>
                </a:solidFill>
              </a:rPr>
              <a:t>из </a:t>
            </a:r>
            <a:r>
              <a:rPr lang="ru-RU" sz="4000" b="1" i="1" dirty="0">
                <a:solidFill>
                  <a:srgbClr val="7030A0"/>
                </a:solidFill>
              </a:rPr>
              <a:t>предложенного слова – названия физического прибора – </a:t>
            </a:r>
            <a:r>
              <a:rPr lang="ru-RU" sz="5400" b="1" i="1" dirty="0">
                <a:solidFill>
                  <a:srgbClr val="7030A0"/>
                </a:solidFill>
              </a:rPr>
              <a:t>«СЕКУНДОМЕР</a:t>
            </a:r>
            <a:r>
              <a:rPr lang="ru-RU" sz="5400" b="1" i="1" dirty="0" smtClean="0">
                <a:solidFill>
                  <a:srgbClr val="7030A0"/>
                </a:solidFill>
              </a:rPr>
              <a:t>» -</a:t>
            </a:r>
            <a:endParaRPr lang="ru-RU" sz="5400" b="1" i="1" dirty="0">
              <a:solidFill>
                <a:srgbClr val="FF0000"/>
              </a:solidFill>
            </a:endParaRP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4000" b="1" i="1" dirty="0" smtClean="0">
                <a:solidFill>
                  <a:srgbClr val="7030A0"/>
                </a:solidFill>
              </a:rPr>
              <a:t>составить </a:t>
            </a:r>
            <a:r>
              <a:rPr lang="ru-RU" sz="4000" b="1" i="1" dirty="0">
                <a:solidFill>
                  <a:srgbClr val="7030A0"/>
                </a:solidFill>
              </a:rPr>
              <a:t>как можно больше слов. </a:t>
            </a:r>
            <a:r>
              <a:rPr lang="ru-RU" sz="4000" b="1" i="1" dirty="0" smtClean="0">
                <a:solidFill>
                  <a:srgbClr val="7030A0"/>
                </a:solidFill>
              </a:rPr>
              <a:t>  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4000" b="1" i="1" dirty="0" smtClean="0">
                <a:solidFill>
                  <a:srgbClr val="7030A0"/>
                </a:solidFill>
              </a:rPr>
              <a:t> Дополнительный </a:t>
            </a:r>
            <a:r>
              <a:rPr lang="ru-RU" sz="4000" b="1" i="1" dirty="0">
                <a:solidFill>
                  <a:srgbClr val="7030A0"/>
                </a:solidFill>
              </a:rPr>
              <a:t>балл за самое </a:t>
            </a:r>
            <a:r>
              <a:rPr lang="ru-RU" sz="4000" b="1" i="1" dirty="0" smtClean="0">
                <a:solidFill>
                  <a:srgbClr val="7030A0"/>
                </a:solidFill>
              </a:rPr>
              <a:t>длинное </a:t>
            </a:r>
            <a:r>
              <a:rPr lang="ru-RU" sz="4000" b="1" i="1" dirty="0">
                <a:solidFill>
                  <a:srgbClr val="7030A0"/>
                </a:solidFill>
              </a:rPr>
              <a:t>слово. </a:t>
            </a:r>
            <a:endParaRPr lang="ru-RU" sz="4000" b="1" i="1" dirty="0" smtClean="0">
              <a:solidFill>
                <a:srgbClr val="7030A0"/>
              </a:solidFill>
            </a:endParaRPr>
          </a:p>
          <a:p>
            <a:pPr algn="ctr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5400" b="1" i="1" dirty="0">
                <a:solidFill>
                  <a:srgbClr val="7030A0"/>
                </a:solidFill>
              </a:rPr>
              <a:t> </a:t>
            </a:r>
            <a:endParaRPr lang="ru-RU" sz="5400" b="1" i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28688" y="214313"/>
            <a:ext cx="7286625" cy="928687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b="1" dirty="0" smtClean="0">
                <a:solidFill>
                  <a:srgbClr val="C00000"/>
                </a:solidFill>
              </a:rPr>
              <a:t>«</a:t>
            </a:r>
            <a:r>
              <a:rPr lang="ru-RU" b="1" i="1" u="sng" dirty="0" smtClean="0">
                <a:solidFill>
                  <a:srgbClr val="C00000"/>
                </a:solidFill>
              </a:rPr>
              <a:t>Слабое звено»</a:t>
            </a:r>
            <a:endParaRPr lang="ru-RU" b="1" i="1" u="sng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28688" y="1428750"/>
            <a:ext cx="7215187" cy="5214938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</a:rPr>
              <a:t>Переведите  </a:t>
            </a:r>
            <a:r>
              <a:rPr lang="ru-RU" sz="2400" b="1" dirty="0">
                <a:solidFill>
                  <a:schemeClr val="accent2">
                    <a:lumMod val="50000"/>
                  </a:schemeClr>
                </a:solidFill>
              </a:rPr>
              <a:t>10 см в метры.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400" b="1" dirty="0">
                <a:solidFill>
                  <a:schemeClr val="accent2">
                    <a:lumMod val="50000"/>
                  </a:schemeClr>
                </a:solidFill>
              </a:rPr>
              <a:t>Что больше 10 м/с или 5 м/с?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400" b="1" dirty="0">
                <a:solidFill>
                  <a:schemeClr val="accent2">
                    <a:lumMod val="50000"/>
                  </a:schemeClr>
                </a:solidFill>
              </a:rPr>
              <a:t>Прибор для измерения времени.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400" b="1" dirty="0">
                <a:solidFill>
                  <a:schemeClr val="accent2">
                    <a:lumMod val="50000"/>
                  </a:schemeClr>
                </a:solidFill>
              </a:rPr>
              <a:t>Сила притяжения к земле.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400" b="1" dirty="0">
                <a:solidFill>
                  <a:schemeClr val="accent2">
                    <a:lumMod val="50000"/>
                  </a:schemeClr>
                </a:solidFill>
              </a:rPr>
              <a:t>Прибор для измерения силы.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400" b="1" dirty="0">
                <a:solidFill>
                  <a:schemeClr val="accent2">
                    <a:lumMod val="50000"/>
                  </a:schemeClr>
                </a:solidFill>
              </a:rPr>
              <a:t>Сколько кПа в  1Па?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400" b="1" dirty="0">
                <a:solidFill>
                  <a:schemeClr val="accent2">
                    <a:lumMod val="50000"/>
                  </a:schemeClr>
                </a:solidFill>
              </a:rPr>
              <a:t>36 км/ч переведите в м/с.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400" b="1" dirty="0">
                <a:solidFill>
                  <a:schemeClr val="accent2">
                    <a:lumMod val="50000"/>
                  </a:schemeClr>
                </a:solidFill>
              </a:rPr>
              <a:t>Кто придумал азбуку Морзе?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400" b="1" dirty="0">
                <a:solidFill>
                  <a:schemeClr val="accent2">
                    <a:lumMod val="50000"/>
                  </a:schemeClr>
                </a:solidFill>
              </a:rPr>
              <a:t>Что больше 10 дм или 1 м?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</a:rPr>
              <a:t>Прибор </a:t>
            </a:r>
            <a:r>
              <a:rPr lang="ru-RU" sz="2400" b="1" dirty="0">
                <a:solidFill>
                  <a:schemeClr val="accent2">
                    <a:lumMod val="50000"/>
                  </a:schemeClr>
                </a:solidFill>
              </a:rPr>
              <a:t>для измерения давления.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sz="2400" b="1" dirty="0">
                <a:solidFill>
                  <a:schemeClr val="accent2">
                    <a:lumMod val="50000"/>
                  </a:schemeClr>
                </a:solidFill>
              </a:rPr>
              <a:t>Сколько законов открыл Ньютон?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</a:rPr>
              <a:t>Промежуток </a:t>
            </a:r>
            <a:r>
              <a:rPr lang="ru-RU" sz="2400" b="1" dirty="0">
                <a:solidFill>
                  <a:schemeClr val="accent2">
                    <a:lumMod val="50000"/>
                  </a:schemeClr>
                </a:solidFill>
              </a:rPr>
              <a:t>времени в 24 часа.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sz="2400" b="1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1613514"/>
      </p:ext>
    </p:extLst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0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6000" b="1" i="1" dirty="0" smtClean="0">
                <a:solidFill>
                  <a:srgbClr val="C00000"/>
                </a:solidFill>
              </a:rPr>
              <a:t>«Краски радуги»</a:t>
            </a:r>
            <a:endParaRPr lang="ru-RU" sz="6000" b="1" i="1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 smtClean="0"/>
              <a:t>   </a:t>
            </a:r>
            <a:r>
              <a:rPr lang="ru-RU" sz="4000" b="1" i="1" dirty="0">
                <a:solidFill>
                  <a:srgbClr val="0070C0"/>
                </a:solidFill>
              </a:rPr>
              <a:t>И</a:t>
            </a:r>
            <a:r>
              <a:rPr lang="ru-RU" sz="4000" b="1" i="1" dirty="0" smtClean="0">
                <a:solidFill>
                  <a:srgbClr val="0070C0"/>
                </a:solidFill>
              </a:rPr>
              <a:t>гроку </a:t>
            </a:r>
            <a:r>
              <a:rPr lang="ru-RU" sz="4000" b="1" i="1" dirty="0">
                <a:solidFill>
                  <a:srgbClr val="0070C0"/>
                </a:solidFill>
              </a:rPr>
              <a:t>от каждой команды предлагается на листе бумаги изобразить любое физическое явление с последующим объяснением.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2938" y="357188"/>
            <a:ext cx="7643812" cy="106045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6000" b="1" i="1" u="sng" dirty="0" smtClean="0">
                <a:solidFill>
                  <a:srgbClr val="C00000"/>
                </a:solidFill>
              </a:rPr>
              <a:t>«Физик-лирик»</a:t>
            </a:r>
            <a:endParaRPr lang="ru-RU" sz="6000" b="1" i="1" u="sng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14375" y="1785938"/>
            <a:ext cx="7572375" cy="4340225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4000" b="1" i="1" dirty="0">
                <a:solidFill>
                  <a:srgbClr val="0070C0"/>
                </a:solidFill>
              </a:rPr>
              <a:t>Едет поезд по уклону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4000" b="1" i="1" dirty="0">
                <a:solidFill>
                  <a:srgbClr val="0070C0"/>
                </a:solidFill>
              </a:rPr>
              <a:t>Пассажиры спят в вагонах.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4000" b="1" i="1" dirty="0">
                <a:solidFill>
                  <a:srgbClr val="0070C0"/>
                </a:solidFill>
              </a:rPr>
              <a:t>Вдруг они, как сговорились,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4000" b="1" i="1" dirty="0">
                <a:solidFill>
                  <a:srgbClr val="0070C0"/>
                </a:solidFill>
              </a:rPr>
              <a:t>Все направо отклонились.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4000" b="1" i="1" dirty="0">
                <a:solidFill>
                  <a:srgbClr val="0070C0"/>
                </a:solidFill>
              </a:rPr>
              <a:t>Объясните, что случилось?</a:t>
            </a:r>
          </a:p>
          <a:p>
            <a:pPr lvl="2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ru-RU" sz="4000" b="1" i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6000" b="1" i="1" u="sng" dirty="0" smtClean="0">
                <a:solidFill>
                  <a:srgbClr val="C00000"/>
                </a:solidFill>
              </a:rPr>
              <a:t>«Физик-лирик»</a:t>
            </a:r>
            <a:endParaRPr lang="ru-RU" sz="6000" b="1" i="1" u="sng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4000" b="1" i="1" dirty="0">
                <a:solidFill>
                  <a:schemeClr val="accent2">
                    <a:lumMod val="75000"/>
                  </a:schemeClr>
                </a:solidFill>
              </a:rPr>
              <a:t>В гололедицу зимою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4000" b="1" i="1" dirty="0">
                <a:solidFill>
                  <a:schemeClr val="accent2">
                    <a:lumMod val="75000"/>
                  </a:schemeClr>
                </a:solidFill>
              </a:rPr>
              <a:t>Над замерзшею водою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4000" b="1" i="1" dirty="0">
                <a:solidFill>
                  <a:schemeClr val="accent2">
                    <a:lumMod val="75000"/>
                  </a:schemeClr>
                </a:solidFill>
              </a:rPr>
              <a:t>Чья-то добрая рука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4000" b="1" i="1" dirty="0">
                <a:solidFill>
                  <a:schemeClr val="accent2">
                    <a:lumMod val="75000"/>
                  </a:schemeClr>
                </a:solidFill>
              </a:rPr>
              <a:t>Посыпает слой песка.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4000" b="1" i="1" dirty="0">
                <a:solidFill>
                  <a:schemeClr val="accent2">
                    <a:lumMod val="75000"/>
                  </a:schemeClr>
                </a:solidFill>
              </a:rPr>
              <a:t>Все скорее отвечают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4000" b="1" i="1" dirty="0">
                <a:solidFill>
                  <a:schemeClr val="accent2">
                    <a:lumMod val="75000"/>
                  </a:schemeClr>
                </a:solidFill>
              </a:rPr>
              <a:t>Для чего так поступают?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sz="4000" b="1" i="1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6000" b="1" i="1" u="sng" dirty="0" smtClean="0">
                <a:solidFill>
                  <a:srgbClr val="C00000"/>
                </a:solidFill>
              </a:rPr>
              <a:t>«Физик-лирик»</a:t>
            </a:r>
            <a:endParaRPr lang="ru-RU" sz="6000" b="1" i="1" u="sng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4400" b="1" i="1" dirty="0">
                <a:solidFill>
                  <a:schemeClr val="accent2">
                    <a:lumMod val="75000"/>
                  </a:schemeClr>
                </a:solidFill>
              </a:rPr>
              <a:t>Кто решит известный спор,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4400" b="1" i="1" dirty="0">
                <a:solidFill>
                  <a:schemeClr val="accent2">
                    <a:lumMod val="75000"/>
                  </a:schemeClr>
                </a:solidFill>
              </a:rPr>
              <a:t>Почему плывет линкор?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4400" b="1" i="1" dirty="0">
                <a:solidFill>
                  <a:schemeClr val="accent2">
                    <a:lumMod val="75000"/>
                  </a:schemeClr>
                </a:solidFill>
              </a:rPr>
              <a:t>Но утонет гвоздик малый,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4400" b="1" i="1" dirty="0">
                <a:solidFill>
                  <a:schemeClr val="accent2">
                    <a:lumMod val="75000"/>
                  </a:schemeClr>
                </a:solidFill>
              </a:rPr>
              <a:t>Хоть он из того ж металла?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sz="4400" b="1" i="1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6000" b="1" i="1" u="sng" dirty="0" smtClean="0">
                <a:solidFill>
                  <a:srgbClr val="C00000"/>
                </a:solidFill>
              </a:rPr>
              <a:t>«Физик-лирик»</a:t>
            </a:r>
            <a:endParaRPr lang="ru-RU" sz="6000" b="1" i="1" u="sng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63" y="1571625"/>
            <a:ext cx="8229600" cy="4525963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>
            <a:normAutofit lnSpcReduction="1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4400" b="1" i="1" dirty="0">
                <a:solidFill>
                  <a:srgbClr val="0070C0"/>
                </a:solidFill>
              </a:rPr>
              <a:t>Мне ответ серьезный дайте,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4400" b="1" i="1" dirty="0">
                <a:solidFill>
                  <a:srgbClr val="0070C0"/>
                </a:solidFill>
              </a:rPr>
              <a:t>Кто сейчас сказать готов,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4400" b="1" i="1" dirty="0">
                <a:solidFill>
                  <a:srgbClr val="0070C0"/>
                </a:solidFill>
              </a:rPr>
              <a:t>Почему следы в асфальте,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4400" b="1" i="1" dirty="0">
                <a:solidFill>
                  <a:srgbClr val="0070C0"/>
                </a:solidFill>
              </a:rPr>
              <a:t>Лишь от женских каблуков?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4400" b="1" i="1" dirty="0">
                <a:solidFill>
                  <a:srgbClr val="0070C0"/>
                </a:solidFill>
              </a:rPr>
              <a:t>Отвечайте же скорее</a:t>
            </a:r>
            <a:r>
              <a:rPr lang="en-US" sz="4400" b="1" i="1" dirty="0">
                <a:solidFill>
                  <a:srgbClr val="0070C0"/>
                </a:solidFill>
              </a:rPr>
              <a:t>:</a:t>
            </a:r>
            <a:endParaRPr lang="ru-RU" sz="4400" b="1" i="1" dirty="0">
              <a:solidFill>
                <a:srgbClr val="0070C0"/>
              </a:solidFill>
            </a:endParaRP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4400" b="1" i="1" dirty="0">
                <a:solidFill>
                  <a:srgbClr val="0070C0"/>
                </a:solidFill>
              </a:rPr>
              <a:t>Что девчата тяжелее?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ru-RU" sz="4400" b="1" i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85875" y="274638"/>
            <a:ext cx="6858000" cy="1582737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b="1" i="1" dirty="0" smtClean="0">
                <a:solidFill>
                  <a:srgbClr val="C00000"/>
                </a:solidFill>
              </a:rPr>
              <a:t/>
            </a:r>
            <a:br>
              <a:rPr lang="ru-RU" b="1" i="1" dirty="0" smtClean="0">
                <a:solidFill>
                  <a:srgbClr val="C00000"/>
                </a:solidFill>
              </a:rPr>
            </a:br>
            <a:r>
              <a:rPr lang="ru-RU" b="1" i="1" dirty="0" smtClean="0">
                <a:solidFill>
                  <a:srgbClr val="C00000"/>
                </a:solidFill>
              </a:rPr>
              <a:t>«Жизнь замечательных людей»</a:t>
            </a:r>
            <a:r>
              <a:rPr lang="en-US" b="1" i="1" dirty="0" smtClean="0">
                <a:solidFill>
                  <a:srgbClr val="C00000"/>
                </a:solidFill>
              </a:rPr>
              <a:t/>
            </a:r>
            <a:br>
              <a:rPr lang="en-US" b="1" i="1" dirty="0" smtClean="0">
                <a:solidFill>
                  <a:srgbClr val="C00000"/>
                </a:solidFill>
              </a:rPr>
            </a:br>
            <a:endParaRPr lang="ru-RU" b="1" i="1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00125" y="2286000"/>
            <a:ext cx="7429500" cy="3840163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4000" b="1" i="1" dirty="0" smtClean="0">
                <a:solidFill>
                  <a:srgbClr val="002060"/>
                </a:solidFill>
              </a:rPr>
              <a:t>«</a:t>
            </a:r>
            <a:r>
              <a:rPr lang="ru-RU" sz="4000" b="1" i="1" dirty="0">
                <a:solidFill>
                  <a:srgbClr val="002060"/>
                </a:solidFill>
              </a:rPr>
              <a:t>Сложен мир, сложен мир из </a:t>
            </a:r>
            <a:r>
              <a:rPr lang="ru-RU" sz="4000" b="1" i="1" dirty="0" smtClean="0">
                <a:solidFill>
                  <a:srgbClr val="002060"/>
                </a:solidFill>
              </a:rPr>
              <a:t>мельчайших частиц» -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4000" b="1" i="1" dirty="0" smtClean="0">
                <a:solidFill>
                  <a:srgbClr val="002060"/>
                </a:solidFill>
              </a:rPr>
              <a:t> </a:t>
            </a:r>
            <a:r>
              <a:rPr lang="ru-RU" sz="4000" b="1" i="1" dirty="0">
                <a:solidFill>
                  <a:srgbClr val="002060"/>
                </a:solidFill>
              </a:rPr>
              <a:t>так считал древний </a:t>
            </a:r>
            <a:r>
              <a:rPr lang="ru-RU" sz="4000" b="1" i="1" dirty="0" smtClean="0">
                <a:solidFill>
                  <a:srgbClr val="002060"/>
                </a:solidFill>
              </a:rPr>
              <a:t>грек.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4000" b="1" i="1" dirty="0" smtClean="0">
                <a:solidFill>
                  <a:srgbClr val="002060"/>
                </a:solidFill>
              </a:rPr>
              <a:t>Как </a:t>
            </a:r>
            <a:r>
              <a:rPr lang="ru-RU" sz="4000" b="1" i="1" dirty="0">
                <a:solidFill>
                  <a:srgbClr val="002060"/>
                </a:solidFill>
              </a:rPr>
              <a:t>его звали? </a:t>
            </a:r>
          </a:p>
        </p:txBody>
      </p:sp>
    </p:spTree>
    <p:extLst>
      <p:ext uri="{BB962C8B-B14F-4D97-AF65-F5344CB8AC3E}">
        <p14:creationId xmlns:p14="http://schemas.microsoft.com/office/powerpoint/2010/main" val="1687368167"/>
      </p:ext>
    </p:extLst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260648"/>
            <a:ext cx="8229600" cy="114300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4000" b="1" i="1" dirty="0" smtClean="0">
                <a:solidFill>
                  <a:srgbClr val="C00000"/>
                </a:solidFill>
              </a:rPr>
              <a:t>«Жизнь замечательных людей»</a:t>
            </a:r>
            <a:r>
              <a:rPr lang="en-US" sz="4000" b="1" i="1" dirty="0" smtClean="0">
                <a:solidFill>
                  <a:srgbClr val="C00000"/>
                </a:solidFill>
              </a:rPr>
              <a:t/>
            </a:r>
            <a:br>
              <a:rPr lang="en-US" sz="4000" b="1" i="1" dirty="0" smtClean="0">
                <a:solidFill>
                  <a:srgbClr val="C00000"/>
                </a:solidFill>
              </a:rPr>
            </a:br>
            <a:endParaRPr lang="ru-RU" sz="4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 smtClean="0"/>
              <a:t>  </a:t>
            </a:r>
            <a:r>
              <a:rPr lang="ru-RU" sz="4800" b="1" i="1" dirty="0" smtClean="0">
                <a:solidFill>
                  <a:schemeClr val="accent2">
                    <a:lumMod val="75000"/>
                  </a:schemeClr>
                </a:solidFill>
              </a:rPr>
              <a:t>Ученый</a:t>
            </a:r>
            <a:r>
              <a:rPr lang="ru-RU" sz="4800" b="1" i="1" dirty="0">
                <a:solidFill>
                  <a:schemeClr val="accent2">
                    <a:lumMod val="75000"/>
                  </a:schemeClr>
                </a:solidFill>
              </a:rPr>
              <a:t>, впервые указавший на существование выталкивающей силы и давший способ ее расчета. </a:t>
            </a: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b="1" i="1" dirty="0" smtClean="0">
                <a:solidFill>
                  <a:srgbClr val="C00000"/>
                </a:solidFill>
              </a:rPr>
              <a:t>«Жизнь замечательных людей»</a:t>
            </a:r>
            <a:r>
              <a:rPr lang="en-US" b="1" i="1" dirty="0" smtClean="0">
                <a:solidFill>
                  <a:srgbClr val="C00000"/>
                </a:solidFill>
              </a:rPr>
              <a:t/>
            </a:r>
            <a:br>
              <a:rPr lang="en-US" b="1" i="1" dirty="0" smtClean="0">
                <a:solidFill>
                  <a:srgbClr val="C00000"/>
                </a:solidFill>
              </a:rPr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>
            <a:normAutofit fontScale="925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3600" b="1" i="1" dirty="0">
                <a:solidFill>
                  <a:schemeClr val="accent2">
                    <a:lumMod val="75000"/>
                  </a:schemeClr>
                </a:solidFill>
              </a:rPr>
              <a:t>Он был ученый и поэт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3600" b="1" i="1" dirty="0">
                <a:solidFill>
                  <a:schemeClr val="accent2">
                    <a:lumMod val="75000"/>
                  </a:schemeClr>
                </a:solidFill>
              </a:rPr>
              <a:t>Он размышлял про тьму и свет. </a:t>
            </a:r>
            <a:endParaRPr lang="ru-RU" sz="3600" b="1" i="1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3600" b="1" i="1" dirty="0" smtClean="0">
                <a:solidFill>
                  <a:schemeClr val="accent2">
                    <a:lumMod val="75000"/>
                  </a:schemeClr>
                </a:solidFill>
              </a:rPr>
              <a:t>В чем сходство стужи и тепла?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3600" b="1" i="1" dirty="0" smtClean="0">
                <a:solidFill>
                  <a:schemeClr val="accent2">
                    <a:lumMod val="75000"/>
                  </a:schemeClr>
                </a:solidFill>
              </a:rPr>
              <a:t>Что </a:t>
            </a:r>
            <a:r>
              <a:rPr lang="ru-RU" sz="3600" b="1" i="1" dirty="0">
                <a:solidFill>
                  <a:schemeClr val="accent2">
                    <a:lumMod val="75000"/>
                  </a:schemeClr>
                </a:solidFill>
              </a:rPr>
              <a:t>можно сделать из стекла?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3600" b="1" i="1" dirty="0">
                <a:solidFill>
                  <a:schemeClr val="accent2">
                    <a:lumMod val="75000"/>
                  </a:schemeClr>
                </a:solidFill>
              </a:rPr>
              <a:t>Он краски изучал и цвет.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3600" b="1" i="1" dirty="0">
                <a:solidFill>
                  <a:schemeClr val="accent2">
                    <a:lumMod val="75000"/>
                  </a:schemeClr>
                </a:solidFill>
              </a:rPr>
              <a:t>Он создал университет.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3600" b="1" i="1" dirty="0">
                <a:solidFill>
                  <a:schemeClr val="accent2">
                    <a:lumMod val="75000"/>
                  </a:schemeClr>
                </a:solidFill>
              </a:rPr>
              <a:t>И, как сказал о нем поэт,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3600" b="1" i="1" dirty="0">
                <a:solidFill>
                  <a:schemeClr val="accent2">
                    <a:lumMod val="75000"/>
                  </a:schemeClr>
                </a:solidFill>
              </a:rPr>
              <a:t>«он сам был университет».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3600" b="1" i="1" dirty="0">
                <a:solidFill>
                  <a:schemeClr val="accent2">
                    <a:lumMod val="75000"/>
                  </a:schemeClr>
                </a:solidFill>
              </a:rPr>
              <a:t>Его фамилия? </a:t>
            </a: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4438" y="214313"/>
            <a:ext cx="7143750" cy="1285875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5400" b="1" i="1" u="sng" dirty="0" smtClean="0">
                <a:solidFill>
                  <a:srgbClr val="002060"/>
                </a:solidFill>
              </a:rPr>
              <a:t/>
            </a:r>
            <a:br>
              <a:rPr lang="ru-RU" sz="5400" b="1" i="1" u="sng" dirty="0" smtClean="0">
                <a:solidFill>
                  <a:srgbClr val="002060"/>
                </a:solidFill>
              </a:rPr>
            </a:br>
            <a:r>
              <a:rPr lang="ru-RU" sz="5400" b="1" i="1" u="sng" dirty="0" smtClean="0">
                <a:solidFill>
                  <a:srgbClr val="002060"/>
                </a:solidFill>
              </a:rPr>
              <a:t>«</a:t>
            </a:r>
            <a:r>
              <a:rPr lang="ru-RU" sz="5400" b="1" i="1" u="sng" dirty="0" err="1" smtClean="0">
                <a:solidFill>
                  <a:srgbClr val="002060"/>
                </a:solidFill>
              </a:rPr>
              <a:t>Вовочкины</a:t>
            </a:r>
            <a:r>
              <a:rPr lang="ru-RU" sz="5400" b="1" i="1" u="sng" dirty="0" smtClean="0">
                <a:solidFill>
                  <a:srgbClr val="002060"/>
                </a:solidFill>
              </a:rPr>
              <a:t> задачи»</a:t>
            </a:r>
            <a:br>
              <a:rPr lang="ru-RU" sz="5400" b="1" i="1" u="sng" dirty="0" smtClean="0">
                <a:solidFill>
                  <a:srgbClr val="002060"/>
                </a:solidFill>
              </a:rPr>
            </a:br>
            <a:endParaRPr lang="ru-RU" sz="5400" b="1" i="1" u="sng" dirty="0">
              <a:solidFill>
                <a:srgbClr val="00206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143000" y="1857374"/>
            <a:ext cx="7358063" cy="4667969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>
            <a:normAutofit fontScale="925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3600" b="1" i="1" dirty="0" smtClean="0">
                <a:solidFill>
                  <a:srgbClr val="C00000"/>
                </a:solidFill>
              </a:rPr>
              <a:t>   Однажды </a:t>
            </a:r>
            <a:r>
              <a:rPr lang="ru-RU" sz="3600" b="1" i="1" dirty="0">
                <a:solidFill>
                  <a:srgbClr val="C00000"/>
                </a:solidFill>
              </a:rPr>
              <a:t>Вовочка с друзьями пошел в поход.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3600" b="1" i="1" dirty="0" smtClean="0">
                <a:solidFill>
                  <a:srgbClr val="C00000"/>
                </a:solidFill>
              </a:rPr>
              <a:t>   Наступил </a:t>
            </a:r>
            <a:r>
              <a:rPr lang="ru-RU" sz="3600" b="1" i="1" dirty="0">
                <a:solidFill>
                  <a:srgbClr val="C00000"/>
                </a:solidFill>
              </a:rPr>
              <a:t>вечер. Вовочка с друзьями обсуждали итоги дня. Друзья говорили негромко и были уверенны, что их никто не слышит: палатка хорошо натянута и полог опушен. Вопрос: так ли это?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60706085"/>
      </p:ext>
    </p:extLst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b="1" i="1" dirty="0" smtClean="0">
                <a:solidFill>
                  <a:srgbClr val="C00000"/>
                </a:solidFill>
              </a:rPr>
              <a:t>«Жизнь замечательных людей»</a:t>
            </a:r>
            <a:r>
              <a:rPr lang="en-US" b="1" i="1" dirty="0" smtClean="0">
                <a:solidFill>
                  <a:srgbClr val="C00000"/>
                </a:solidFill>
              </a:rPr>
              <a:t/>
            </a:r>
            <a:br>
              <a:rPr lang="en-US" b="1" i="1" dirty="0" smtClean="0">
                <a:solidFill>
                  <a:srgbClr val="C00000"/>
                </a:solidFill>
              </a:rPr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5400" b="1" i="1" dirty="0" smtClean="0">
                <a:solidFill>
                  <a:srgbClr val="002060"/>
                </a:solidFill>
              </a:rPr>
              <a:t>   Ученый</a:t>
            </a:r>
            <a:r>
              <a:rPr lang="ru-RU" sz="5400" b="1" i="1" dirty="0">
                <a:solidFill>
                  <a:srgbClr val="002060"/>
                </a:solidFill>
              </a:rPr>
              <a:t>, впервые измеривший атмосферное давление</a:t>
            </a: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4800" dirty="0" smtClean="0">
                <a:solidFill>
                  <a:srgbClr val="C00000"/>
                </a:solidFill>
              </a:rPr>
              <a:t> «</a:t>
            </a:r>
            <a:r>
              <a:rPr lang="ru-RU" sz="4800" b="1" i="1" dirty="0" smtClean="0">
                <a:solidFill>
                  <a:srgbClr val="C00000"/>
                </a:solidFill>
              </a:rPr>
              <a:t>Музыкальный</a:t>
            </a:r>
            <a:r>
              <a:rPr lang="ru-RU" sz="4800" dirty="0" smtClean="0">
                <a:solidFill>
                  <a:srgbClr val="C00000"/>
                </a:solidFill>
              </a:rPr>
              <a:t> </a:t>
            </a:r>
            <a:r>
              <a:rPr lang="ru-RU" sz="4800" b="1" dirty="0" smtClean="0">
                <a:solidFill>
                  <a:srgbClr val="C00000"/>
                </a:solidFill>
              </a:rPr>
              <a:t>марафон»</a:t>
            </a:r>
            <a:endParaRPr lang="ru-RU" sz="4800" b="1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 smtClean="0"/>
              <a:t>    </a:t>
            </a:r>
            <a:r>
              <a:rPr lang="ru-RU" sz="4000" b="1" i="1" dirty="0">
                <a:solidFill>
                  <a:srgbClr val="0070C0"/>
                </a:solidFill>
              </a:rPr>
              <a:t>К</a:t>
            </a:r>
            <a:r>
              <a:rPr lang="ru-RU" sz="4000" b="1" i="1" dirty="0" smtClean="0">
                <a:solidFill>
                  <a:srgbClr val="0070C0"/>
                </a:solidFill>
              </a:rPr>
              <a:t>омандам </a:t>
            </a:r>
            <a:r>
              <a:rPr lang="ru-RU" sz="4000" b="1" i="1" dirty="0">
                <a:solidFill>
                  <a:srgbClr val="0070C0"/>
                </a:solidFill>
              </a:rPr>
              <a:t>предлагается по очереди называть песню и исполнить 2 – 4 строчки из нее, где говорится о физических процессах, явлениях, телах.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88417800"/>
      </p:ext>
    </p:extLst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57313" y="428625"/>
            <a:ext cx="6500812" cy="171450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6000" b="1" i="1" dirty="0" smtClean="0">
                <a:solidFill>
                  <a:srgbClr val="C00000"/>
                </a:solidFill>
              </a:rPr>
              <a:t>Спасибо за игру!</a:t>
            </a:r>
            <a:endParaRPr lang="ru-RU" sz="6000" b="1" i="1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357313" y="2786063"/>
            <a:ext cx="6572250" cy="3143250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7200" b="1" i="1" dirty="0" smtClean="0">
                <a:solidFill>
                  <a:srgbClr val="FF0000"/>
                </a:solidFill>
              </a:rPr>
              <a:t>                                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7200" b="1" i="1" dirty="0">
                <a:solidFill>
                  <a:srgbClr val="FF0000"/>
                </a:solidFill>
              </a:rPr>
              <a:t> </a:t>
            </a:r>
            <a:r>
              <a:rPr lang="ru-RU" sz="7200" b="1" i="1" dirty="0" smtClean="0">
                <a:solidFill>
                  <a:srgbClr val="FF0000"/>
                </a:solidFill>
              </a:rPr>
              <a:t>    Молодцы!</a:t>
            </a:r>
            <a:endParaRPr lang="ru-RU" sz="7200" b="1" i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71500" y="188641"/>
            <a:ext cx="8115300" cy="5472608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ru-RU" b="1" i="1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b="1" i="1" dirty="0" smtClean="0">
                <a:solidFill>
                  <a:schemeClr val="accent2">
                    <a:lumMod val="50000"/>
                  </a:schemeClr>
                </a:solidFill>
              </a:rPr>
              <a:t>Вовочка </a:t>
            </a:r>
            <a:r>
              <a:rPr lang="ru-RU" b="1" i="1" dirty="0">
                <a:solidFill>
                  <a:schemeClr val="accent2">
                    <a:lumMod val="50000"/>
                  </a:schemeClr>
                </a:solidFill>
              </a:rPr>
              <a:t>рассказывает ребятам: «Собирал ветки для костра, я порвал рубашку. Посмотрите, Какая странная дырка: прямоугольный треугольник!»                                                                                             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tabLst>
                <a:tab pos="895350" algn="l"/>
              </a:tabLst>
              <a:defRPr/>
            </a:pPr>
            <a:r>
              <a:rPr lang="ru-RU" b="1" i="1" dirty="0">
                <a:solidFill>
                  <a:schemeClr val="accent2">
                    <a:lumMod val="50000"/>
                  </a:schemeClr>
                </a:solidFill>
              </a:rPr>
              <a:t>Друзья посоветовали Вовочке: «Зашей дырку, и проблема будет решена. Вот тебе иголка, Толька она заржавела». Вопрос: почему иголка в походе заржавела?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30080574"/>
      </p:ext>
    </p:extLst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71625" y="214313"/>
            <a:ext cx="6572250" cy="114300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6000" b="1" i="1" dirty="0">
                <a:solidFill>
                  <a:srgbClr val="C00000"/>
                </a:solidFill>
              </a:rPr>
              <a:t>«Мир загадок</a:t>
            </a:r>
            <a:r>
              <a:rPr lang="ru-RU" sz="6000" b="1" i="1" dirty="0" smtClean="0">
                <a:solidFill>
                  <a:srgbClr val="C00000"/>
                </a:solidFill>
              </a:rPr>
              <a:t>»</a:t>
            </a:r>
            <a:endParaRPr lang="ru-RU" sz="6000" b="1" i="1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500188" y="1785938"/>
            <a:ext cx="6715125" cy="4340225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5400" b="1" i="1" dirty="0" smtClean="0">
                <a:solidFill>
                  <a:srgbClr val="0070C0"/>
                </a:solidFill>
              </a:rPr>
              <a:t>  </a:t>
            </a:r>
            <a:r>
              <a:rPr lang="ru-RU" sz="5400" b="1" i="1" dirty="0" smtClean="0">
                <a:solidFill>
                  <a:srgbClr val="0070C0"/>
                </a:solidFill>
              </a:rPr>
              <a:t>Сильнее </a:t>
            </a:r>
            <a:r>
              <a:rPr lang="ru-RU" sz="5400" b="1" i="1" dirty="0">
                <a:solidFill>
                  <a:srgbClr val="0070C0"/>
                </a:solidFill>
              </a:rPr>
              <a:t>солнца, слабее ветра, </a:t>
            </a:r>
            <a:endParaRPr lang="en-US" sz="5400" b="1" i="1" dirty="0" smtClean="0">
              <a:solidFill>
                <a:srgbClr val="0070C0"/>
              </a:solidFill>
            </a:endParaRP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5400" b="1" i="1" dirty="0">
                <a:solidFill>
                  <a:srgbClr val="0070C0"/>
                </a:solidFill>
              </a:rPr>
              <a:t> </a:t>
            </a:r>
            <a:r>
              <a:rPr lang="en-US" sz="5400" b="1" i="1" dirty="0" smtClean="0">
                <a:solidFill>
                  <a:srgbClr val="0070C0"/>
                </a:solidFill>
              </a:rPr>
              <a:t>  </a:t>
            </a:r>
            <a:r>
              <a:rPr lang="ru-RU" sz="5400" b="1" i="1" dirty="0" smtClean="0">
                <a:solidFill>
                  <a:srgbClr val="0070C0"/>
                </a:solidFill>
              </a:rPr>
              <a:t>ног </a:t>
            </a:r>
            <a:r>
              <a:rPr lang="ru-RU" sz="5400" b="1" i="1" dirty="0">
                <a:solidFill>
                  <a:srgbClr val="0070C0"/>
                </a:solidFill>
              </a:rPr>
              <a:t>нет, а идет, глаз нет, а плачет</a:t>
            </a:r>
          </a:p>
        </p:txBody>
      </p:sp>
    </p:spTree>
    <p:extLst>
      <p:ext uri="{BB962C8B-B14F-4D97-AF65-F5344CB8AC3E}">
        <p14:creationId xmlns:p14="http://schemas.microsoft.com/office/powerpoint/2010/main" val="117491285"/>
      </p:ext>
    </p:extLst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57313" y="357188"/>
            <a:ext cx="6786562" cy="106045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6000" b="1" i="1" dirty="0" smtClean="0">
                <a:solidFill>
                  <a:srgbClr val="C00000"/>
                </a:solidFill>
              </a:rPr>
              <a:t>«Мир загадок»</a:t>
            </a:r>
            <a:endParaRPr lang="ru-RU" sz="6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357313" y="2357438"/>
            <a:ext cx="6858000" cy="3286125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5400" b="1" i="1" dirty="0">
                <a:solidFill>
                  <a:srgbClr val="0070C0"/>
                </a:solidFill>
              </a:rPr>
              <a:t>Видать глазами, </a:t>
            </a:r>
            <a:endParaRPr lang="en-US" sz="5400" b="1" i="1" dirty="0" smtClean="0">
              <a:solidFill>
                <a:srgbClr val="0070C0"/>
              </a:solidFill>
            </a:endParaRP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5400" b="1" i="1" dirty="0" smtClean="0">
                <a:solidFill>
                  <a:srgbClr val="0070C0"/>
                </a:solidFill>
              </a:rPr>
              <a:t>да </a:t>
            </a:r>
            <a:r>
              <a:rPr lang="ru-RU" sz="5400" b="1" i="1" dirty="0">
                <a:solidFill>
                  <a:srgbClr val="0070C0"/>
                </a:solidFill>
              </a:rPr>
              <a:t>не взять руками.</a:t>
            </a:r>
          </a:p>
        </p:txBody>
      </p:sp>
    </p:spTree>
    <p:extLst>
      <p:ext uri="{BB962C8B-B14F-4D97-AF65-F5344CB8AC3E}">
        <p14:creationId xmlns:p14="http://schemas.microsoft.com/office/powerpoint/2010/main" val="3568214846"/>
      </p:ext>
    </p:extLst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6000" b="1" i="1" dirty="0" smtClean="0">
                <a:solidFill>
                  <a:srgbClr val="C00000"/>
                </a:solidFill>
              </a:rPr>
              <a:t>«Мир загадок»</a:t>
            </a:r>
            <a:endParaRPr lang="ru-RU" sz="6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5400" b="1" i="1" dirty="0" smtClean="0">
                <a:solidFill>
                  <a:srgbClr val="0070C0"/>
                </a:solidFill>
              </a:rPr>
              <a:t>  </a:t>
            </a:r>
            <a:r>
              <a:rPr lang="ru-RU" sz="5400" b="1" i="1" dirty="0" smtClean="0">
                <a:solidFill>
                  <a:srgbClr val="0070C0"/>
                </a:solidFill>
              </a:rPr>
              <a:t>По </a:t>
            </a:r>
            <a:r>
              <a:rPr lang="ru-RU" sz="5400" b="1" i="1" dirty="0">
                <a:solidFill>
                  <a:srgbClr val="0070C0"/>
                </a:solidFill>
              </a:rPr>
              <a:t>морю идет, а как на берег выползет, тут и пропадет</a:t>
            </a:r>
          </a:p>
        </p:txBody>
      </p:sp>
    </p:spTree>
    <p:extLst>
      <p:ext uri="{BB962C8B-B14F-4D97-AF65-F5344CB8AC3E}">
        <p14:creationId xmlns:p14="http://schemas.microsoft.com/office/powerpoint/2010/main" val="4224347589"/>
      </p:ext>
    </p:extLst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b="1" i="1" dirty="0" smtClean="0">
                <a:solidFill>
                  <a:srgbClr val="C00000"/>
                </a:solidFill>
              </a:rPr>
              <a:t>«Мир загадок»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5400" b="1" i="1" dirty="0">
                <a:solidFill>
                  <a:srgbClr val="7030A0"/>
                </a:solidFill>
              </a:rPr>
              <a:t>В лес со мною заберется – с пути не собьется. </a:t>
            </a:r>
          </a:p>
        </p:txBody>
      </p:sp>
    </p:spTree>
    <p:extLst>
      <p:ext uri="{BB962C8B-B14F-4D97-AF65-F5344CB8AC3E}">
        <p14:creationId xmlns:p14="http://schemas.microsoft.com/office/powerpoint/2010/main" val="1787111492"/>
      </p:ext>
    </p:extLst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b="1" i="1" dirty="0" smtClean="0">
                <a:solidFill>
                  <a:srgbClr val="C00000"/>
                </a:solidFill>
              </a:rPr>
              <a:t>«Мир загадок»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    </a:t>
            </a:r>
            <a:r>
              <a:rPr lang="ru-RU" sz="4800" b="1" i="1" dirty="0" smtClean="0">
                <a:solidFill>
                  <a:srgbClr val="0070C0"/>
                </a:solidFill>
              </a:rPr>
              <a:t>Меня </a:t>
            </a:r>
            <a:r>
              <a:rPr lang="ru-RU" sz="4800" b="1" i="1" dirty="0">
                <a:solidFill>
                  <a:srgbClr val="0070C0"/>
                </a:solidFill>
              </a:rPr>
              <a:t>никто не видит, но всякий слышит. </a:t>
            </a:r>
            <a:endParaRPr lang="en-US" sz="4800" b="1" i="1" dirty="0" smtClean="0">
              <a:solidFill>
                <a:srgbClr val="0070C0"/>
              </a:solidFill>
            </a:endParaRP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4800" b="1" i="1" dirty="0">
                <a:solidFill>
                  <a:srgbClr val="0070C0"/>
                </a:solidFill>
              </a:rPr>
              <a:t> </a:t>
            </a:r>
            <a:r>
              <a:rPr lang="en-US" sz="4800" b="1" i="1" dirty="0" smtClean="0">
                <a:solidFill>
                  <a:srgbClr val="0070C0"/>
                </a:solidFill>
              </a:rPr>
              <a:t>   </a:t>
            </a:r>
            <a:r>
              <a:rPr lang="ru-RU" sz="4800" b="1" i="1" dirty="0" smtClean="0">
                <a:solidFill>
                  <a:srgbClr val="0070C0"/>
                </a:solidFill>
              </a:rPr>
              <a:t>А </a:t>
            </a:r>
            <a:r>
              <a:rPr lang="ru-RU" sz="4800" b="1" i="1" dirty="0">
                <a:solidFill>
                  <a:srgbClr val="0070C0"/>
                </a:solidFill>
              </a:rPr>
              <a:t>спутницу мою вся может видеть, но никто не слышит. </a:t>
            </a:r>
          </a:p>
        </p:txBody>
      </p:sp>
    </p:spTree>
    <p:extLst>
      <p:ext uri="{BB962C8B-B14F-4D97-AF65-F5344CB8AC3E}">
        <p14:creationId xmlns:p14="http://schemas.microsoft.com/office/powerpoint/2010/main" val="365560326"/>
      </p:ext>
    </p:extLst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151</TotalTime>
  <Words>780</Words>
  <Application>Microsoft Office PowerPoint</Application>
  <PresentationFormat>Экран (4:3)</PresentationFormat>
  <Paragraphs>116</Paragraphs>
  <Slides>32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32</vt:i4>
      </vt:variant>
    </vt:vector>
  </HeadingPairs>
  <TitlesOfParts>
    <vt:vector size="33" baseType="lpstr">
      <vt:lpstr>Апекс</vt:lpstr>
      <vt:lpstr>Игра</vt:lpstr>
      <vt:lpstr>   Вершины:  Вовочкины задачи Мир загадок Наборщик Слабое звено Жизнь замечательных людей Краски  радуги Физик-лирик Музыкальный марафон    </vt:lpstr>
      <vt:lpstr> «Вовочкины задачи» </vt:lpstr>
      <vt:lpstr>Презентация PowerPoint</vt:lpstr>
      <vt:lpstr>«Мир загадок»</vt:lpstr>
      <vt:lpstr>«Мир загадок»</vt:lpstr>
      <vt:lpstr>«Мир загадок»</vt:lpstr>
      <vt:lpstr>«Мир загадок»</vt:lpstr>
      <vt:lpstr>«Мир загадок»</vt:lpstr>
      <vt:lpstr>«Мир загадок»</vt:lpstr>
      <vt:lpstr>«Мир загадок»</vt:lpstr>
      <vt:lpstr>«Мир загадок»</vt:lpstr>
      <vt:lpstr>«Мир загадок»</vt:lpstr>
      <vt:lpstr>«Мир загадок»</vt:lpstr>
      <vt:lpstr>«Мир загадок»</vt:lpstr>
      <vt:lpstr>«Мир загадок»</vt:lpstr>
      <vt:lpstr>«Мир загадок»</vt:lpstr>
      <vt:lpstr>«Мир загадок»</vt:lpstr>
      <vt:lpstr>«Мир загадок»</vt:lpstr>
      <vt:lpstr>«Наборщик»</vt:lpstr>
      <vt:lpstr>«Слабое звено»</vt:lpstr>
      <vt:lpstr>«Краски радуги»</vt:lpstr>
      <vt:lpstr>«Физик-лирик»</vt:lpstr>
      <vt:lpstr>«Физик-лирик»</vt:lpstr>
      <vt:lpstr>«Физик-лирик»</vt:lpstr>
      <vt:lpstr>«Физик-лирик»</vt:lpstr>
      <vt:lpstr> «Жизнь замечательных людей» </vt:lpstr>
      <vt:lpstr>«Жизнь замечательных людей» </vt:lpstr>
      <vt:lpstr>«Жизнь замечательных людей» </vt:lpstr>
      <vt:lpstr>«Жизнь замечательных людей» </vt:lpstr>
      <vt:lpstr> «Музыкальный марафон»</vt:lpstr>
      <vt:lpstr>Спасибо за игру!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Игровое поле   Вовочкины задачи Минута отдыха Мир загадок Наборщик Слабое звено Жизнь замечательных людей Краски  радуги Физик-лирик Музыкальный марафон    </dc:title>
  <dc:creator>Admin</dc:creator>
  <cp:lastModifiedBy>User</cp:lastModifiedBy>
  <cp:revision>17</cp:revision>
  <dcterms:created xsi:type="dcterms:W3CDTF">2011-04-03T14:43:48Z</dcterms:created>
  <dcterms:modified xsi:type="dcterms:W3CDTF">2012-11-29T13:49:53Z</dcterms:modified>
</cp:coreProperties>
</file>