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6" r:id="rId3"/>
    <p:sldId id="259" r:id="rId4"/>
    <p:sldId id="260" r:id="rId5"/>
    <p:sldId id="261" r:id="rId6"/>
    <p:sldId id="262" r:id="rId7"/>
    <p:sldId id="263" r:id="rId8"/>
    <p:sldId id="265" r:id="rId9"/>
    <p:sldId id="266" r:id="rId10"/>
    <p:sldId id="268" r:id="rId11"/>
    <p:sldId id="258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B7C43BE-EBAD-428F-87EF-0821E4B6D5A3}" type="datetimeFigureOut">
              <a:rPr lang="ru-RU"/>
              <a:pPr>
                <a:defRPr/>
              </a:pPr>
              <a:t>13.11.2010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EACB244-AF14-4889-AA86-DBEA4675E7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734901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B637FD-C0FC-4F1F-8771-908E25DA3A38}" type="datetimeFigureOut">
              <a:rPr lang="ru-RU"/>
              <a:pPr>
                <a:defRPr/>
              </a:pPr>
              <a:t>13.11.2010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D4CCF8-6AF7-44B5-A0AD-A833B2FE88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91823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C1409E-22D2-43A9-9562-98396EC6FDF5}" type="datetimeFigureOut">
              <a:rPr lang="ru-RU"/>
              <a:pPr>
                <a:defRPr/>
              </a:pPr>
              <a:t>13.11.2010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E68849-A8A4-4F99-A866-1DBCF7870C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12486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738E9-E482-4C8B-943B-31B71BE036E4}" type="datetimeFigureOut">
              <a:rPr lang="ru-RU"/>
              <a:pPr>
                <a:defRPr/>
              </a:pPr>
              <a:t>13.11.2010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29F10-B638-471B-958E-6EF7DCAC5F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82450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EB210E-A38A-4A9A-A0E8-977D5C98A2DC}" type="datetimeFigureOut">
              <a:rPr lang="ru-RU"/>
              <a:pPr>
                <a:defRPr/>
              </a:pPr>
              <a:t>13.11.2010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F2F4EB-6778-43E1-B8D6-6AD8976057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91813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3ED86D-16EE-476C-AF53-F2A892BA6B3E}" type="datetimeFigureOut">
              <a:rPr lang="ru-RU"/>
              <a:pPr>
                <a:defRPr/>
              </a:pPr>
              <a:t>13.11.2010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9FA6C3-6B59-474E-B99F-49C43E180E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76066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BE440A-2AA5-40A9-A33C-142F5944BC29}" type="datetimeFigureOut">
              <a:rPr lang="ru-RU"/>
              <a:pPr>
                <a:defRPr/>
              </a:pPr>
              <a:t>13.11.2010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C5DCAD-C0AA-414A-9D50-554A3DF7C4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12829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802C5D-5FA6-4553-A6C2-08F42F84363D}" type="datetimeFigureOut">
              <a:rPr lang="ru-RU"/>
              <a:pPr>
                <a:defRPr/>
              </a:pPr>
              <a:t>13.11.2010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15E22A-206F-432C-8EC0-0FC5406FCC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84424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1DD764-CC0F-4417-B79B-D4AD965E0A75}" type="datetimeFigureOut">
              <a:rPr lang="ru-RU"/>
              <a:pPr>
                <a:defRPr/>
              </a:pPr>
              <a:t>13.11.2010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4138F-BC75-4FCE-A288-1FC9682DDB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7598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394749-064D-406D-AE16-62DA85BF5AE5}" type="datetimeFigureOut">
              <a:rPr lang="ru-RU"/>
              <a:pPr>
                <a:defRPr/>
              </a:pPr>
              <a:t>13.11.2010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3D7397-5BE4-416F-A039-5101FBFBB9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49307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B0C09-F60C-4E45-89A6-56BD496E4FF6}" type="datetimeFigureOut">
              <a:rPr lang="ru-RU"/>
              <a:pPr>
                <a:defRPr/>
              </a:pPr>
              <a:t>13.11.2010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009830-8543-4483-8DE1-163637AB47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11434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A2EA92-6420-4837-AFE1-8000CF6E3E30}" type="datetimeFigureOut">
              <a:rPr lang="ru-RU"/>
              <a:pPr>
                <a:defRPr/>
              </a:pPr>
              <a:t>13.11.2010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334F5F-D1A3-4F1F-B6CB-A0589CD349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46147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474B95A-5B24-46BB-8871-3E6008A8CFC9}" type="datetimeFigureOut">
              <a:rPr lang="ru-RU"/>
              <a:pPr>
                <a:defRPr/>
              </a:pPr>
              <a:t>13.11.2010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D28D92B-7375-4149-9A92-4D627FEA5E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gi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sko-tour.ru/modules/catalog/content/gallery_cat/492_856.jpg" TargetMode="External"/><Relationship Id="rId13" Type="http://schemas.openxmlformats.org/officeDocument/2006/relationships/hyperlink" Target="http://nsc.1september.ru/2008/22/1.gif" TargetMode="External"/><Relationship Id="rId18" Type="http://schemas.openxmlformats.org/officeDocument/2006/relationships/hyperlink" Target="http://animashky.ru/flist/obprirod/11/30.gif" TargetMode="External"/><Relationship Id="rId26" Type="http://schemas.openxmlformats.org/officeDocument/2006/relationships/slide" Target="slide2.xml"/><Relationship Id="rId3" Type="http://schemas.openxmlformats.org/officeDocument/2006/relationships/hyperlink" Target="http://forum.sibnet.ru/uploads/post-44753-1235758700.jpg" TargetMode="External"/><Relationship Id="rId21" Type="http://schemas.openxmlformats.org/officeDocument/2006/relationships/hyperlink" Target="http://animashky.ru/flist/obprirod/121/38.gif" TargetMode="External"/><Relationship Id="rId7" Type="http://schemas.openxmlformats.org/officeDocument/2006/relationships/hyperlink" Target="http://camerawoman.narod.ru/2805_1.JPG" TargetMode="External"/><Relationship Id="rId12" Type="http://schemas.openxmlformats.org/officeDocument/2006/relationships/hyperlink" Target="http://animashky.ru/flist/obprirod/1/14.gif" TargetMode="External"/><Relationship Id="rId17" Type="http://schemas.openxmlformats.org/officeDocument/2006/relationships/hyperlink" Target="http://animashky.ru/flist/obprirod/8/83.gif" TargetMode="External"/><Relationship Id="rId25" Type="http://schemas.openxmlformats.org/officeDocument/2006/relationships/hyperlink" Target="http://www.pokupca.ru/upload/iblock/93c/10513b.jpg" TargetMode="External"/><Relationship Id="rId2" Type="http://schemas.openxmlformats.org/officeDocument/2006/relationships/hyperlink" Target="http://www.shked.ru/images/ribolov.jpg" TargetMode="External"/><Relationship Id="rId16" Type="http://schemas.openxmlformats.org/officeDocument/2006/relationships/hyperlink" Target="http://animashky.ru/flist/obprirod/8/72.gif" TargetMode="External"/><Relationship Id="rId20" Type="http://schemas.openxmlformats.org/officeDocument/2006/relationships/hyperlink" Target="http://animashky.ru/flist/obprirod/2/34.gi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mg-fotki.yandex.ru/get/55/bahyra.1/0_1159b_ab7fd463_XL" TargetMode="External"/><Relationship Id="rId11" Type="http://schemas.openxmlformats.org/officeDocument/2006/relationships/hyperlink" Target="http://img-fotki.yandex.ru/get/3104/aleks12161.5/0_26a9_63b811dc_XL" TargetMode="External"/><Relationship Id="rId24" Type="http://schemas.openxmlformats.org/officeDocument/2006/relationships/hyperlink" Target="http://www.v3toys.ru/images/89536u.jpg" TargetMode="External"/><Relationship Id="rId5" Type="http://schemas.openxmlformats.org/officeDocument/2006/relationships/hyperlink" Target="http://fish.krasu.ru/fauna/img/137b.jpg" TargetMode="External"/><Relationship Id="rId15" Type="http://schemas.openxmlformats.org/officeDocument/2006/relationships/hyperlink" Target="http://animashky.ru/flist/obprirod/4/68.gif" TargetMode="External"/><Relationship Id="rId23" Type="http://schemas.openxmlformats.org/officeDocument/2006/relationships/hyperlink" Target="http://www.atemi.ru/upload/i/3443-sadok-2-i-3-h-sektsionnyiy.jpg" TargetMode="External"/><Relationship Id="rId10" Type="http://schemas.openxmlformats.org/officeDocument/2006/relationships/hyperlink" Target="http://live4fun.ru/small_pictures/img_16840921_187.jpg" TargetMode="External"/><Relationship Id="rId19" Type="http://schemas.openxmlformats.org/officeDocument/2006/relationships/hyperlink" Target="http://animashky.ru/flist/obprirod/2/52.gif" TargetMode="External"/><Relationship Id="rId4" Type="http://schemas.openxmlformats.org/officeDocument/2006/relationships/hyperlink" Target="http://dnepr.info/images/big/45563/80.jpg" TargetMode="External"/><Relationship Id="rId9" Type="http://schemas.openxmlformats.org/officeDocument/2006/relationships/hyperlink" Target="http://www.mytischi.ru/_maps/map2_Moscow%20-%20%d1%f5%e5%ec%e0%20%f0%e5%f7%ed%ee%e9%20%cc%ee%f1%ea%e2%fb.jpg" TargetMode="External"/><Relationship Id="rId14" Type="http://schemas.openxmlformats.org/officeDocument/2006/relationships/hyperlink" Target="http://sunroze.ru/_ld/1/31356616.jpg" TargetMode="External"/><Relationship Id="rId22" Type="http://schemas.openxmlformats.org/officeDocument/2006/relationships/hyperlink" Target="http://www.water-club.ru/images/boats/Stingray/Stingray%20390AL/Stingray%20390AL_1.jpg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13" Type="http://schemas.openxmlformats.org/officeDocument/2006/relationships/slide" Target="slide10.xml"/><Relationship Id="rId3" Type="http://schemas.openxmlformats.org/officeDocument/2006/relationships/image" Target="../media/image7.jpeg"/><Relationship Id="rId7" Type="http://schemas.openxmlformats.org/officeDocument/2006/relationships/slide" Target="slide4.xml"/><Relationship Id="rId12" Type="http://schemas.openxmlformats.org/officeDocument/2006/relationships/slide" Target="slide8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6" Type="http://schemas.openxmlformats.org/officeDocument/2006/relationships/slide" Target="slide3.xml"/><Relationship Id="rId11" Type="http://schemas.openxmlformats.org/officeDocument/2006/relationships/slide" Target="slide9.xml"/><Relationship Id="rId5" Type="http://schemas.openxmlformats.org/officeDocument/2006/relationships/image" Target="../media/image9.jpeg"/><Relationship Id="rId15" Type="http://schemas.openxmlformats.org/officeDocument/2006/relationships/image" Target="../media/image4.jpeg"/><Relationship Id="rId10" Type="http://schemas.openxmlformats.org/officeDocument/2006/relationships/slide" Target="slide7.xml"/><Relationship Id="rId4" Type="http://schemas.openxmlformats.org/officeDocument/2006/relationships/image" Target="../media/image8.jpeg"/><Relationship Id="rId9" Type="http://schemas.openxmlformats.org/officeDocument/2006/relationships/slide" Target="slide6.xml"/><Relationship Id="rId14" Type="http://schemas.openxmlformats.org/officeDocument/2006/relationships/slide" Target="slide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85852" y="500042"/>
            <a:ext cx="6500858" cy="230832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</a:rPr>
              <a:t>Географическая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</a:rPr>
              <a:t>рыбалка</a:t>
            </a:r>
          </a:p>
        </p:txBody>
      </p:sp>
      <p:sp>
        <p:nvSpPr>
          <p:cNvPr id="2051" name="Нижний колонтитул 3"/>
          <p:cNvSpPr>
            <a:spLocks noGrp="1"/>
          </p:cNvSpPr>
          <p:nvPr>
            <p:ph type="ftr" sz="quarter" idx="11"/>
          </p:nvPr>
        </p:nvSpPr>
        <p:spPr bwMode="auto">
          <a:xfrm>
            <a:off x="1714500" y="5786455"/>
            <a:ext cx="6215063" cy="722296"/>
          </a:xfrm>
          <a:extLst>
            <a:ext uri="{909E8E84-426E-40DD-AFC4-6F175D3DCCD1}">
              <a14:hiddenFill xmlns=""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</a:rPr>
              <a:t>Рельеф Челябинского Урала</a:t>
            </a:r>
          </a:p>
        </p:txBody>
      </p:sp>
      <p:pic>
        <p:nvPicPr>
          <p:cNvPr id="2052" name="Picture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04264">
            <a:off x="2260600" y="3436938"/>
            <a:ext cx="1243013" cy="225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4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455557">
            <a:off x="2359025" y="3833813"/>
            <a:ext cx="1308100" cy="1366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3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54270">
            <a:off x="2986088" y="3155950"/>
            <a:ext cx="3086100" cy="259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1000100" y="500042"/>
            <a:ext cx="6961329" cy="2308324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+mn-lt"/>
              </a:rPr>
              <a:t> Географическая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+mn-lt"/>
              </a:rPr>
              <a:t>рыбалка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настраиваемая 1">
            <a:hlinkClick r:id="" action="ppaction://hlinkshowjump?jump=endshow" highlightClick="1"/>
          </p:cNvPr>
          <p:cNvSpPr/>
          <p:nvPr/>
        </p:nvSpPr>
        <p:spPr>
          <a:xfrm>
            <a:off x="3571875" y="6072188"/>
            <a:ext cx="2214563" cy="500062"/>
          </a:xfrm>
          <a:prstGeom prst="actionButtonBlank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Закончить игру</a:t>
            </a:r>
          </a:p>
        </p:txBody>
      </p:sp>
      <p:pic>
        <p:nvPicPr>
          <p:cNvPr id="4098" name="Picture 2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0" y="1000125"/>
            <a:ext cx="6786563" cy="164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85750" y="3214688"/>
            <a:ext cx="4000500" cy="271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Овальная выноска 5"/>
          <p:cNvSpPr/>
          <p:nvPr/>
        </p:nvSpPr>
        <p:spPr>
          <a:xfrm>
            <a:off x="5000625" y="2786063"/>
            <a:ext cx="3857625" cy="1214437"/>
          </a:xfrm>
          <a:prstGeom prst="wedgeEllipseCallout">
            <a:avLst>
              <a:gd name="adj1" fmla="val -72374"/>
              <a:gd name="adj2" fmla="val 75482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dirty="0">
                <a:latin typeface="Monotype Corsiva" pitchFamily="66" charset="0"/>
              </a:rPr>
              <a:t>Молодцы!</a:t>
            </a: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50" y="4143375"/>
            <a:ext cx="973138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642938"/>
            <a:ext cx="1304925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Облако 8"/>
          <p:cNvSpPr/>
          <p:nvPr/>
        </p:nvSpPr>
        <p:spPr>
          <a:xfrm>
            <a:off x="0" y="857232"/>
            <a:ext cx="2500330" cy="1000132"/>
          </a:xfrm>
          <a:prstGeom prst="cloud">
            <a:avLst/>
          </a:prstGeom>
          <a:gradFill>
            <a:gsLst>
              <a:gs pos="0">
                <a:schemeClr val="accent1">
                  <a:tint val="50000"/>
                  <a:satMod val="300000"/>
                  <a:alpha val="43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  <a:effectLst>
            <a:outerShdw blurRad="40000" dist="20000" dir="5400000" rotWithShape="0">
              <a:srgbClr val="000000">
                <a:alpha val="38000"/>
              </a:srgbClr>
            </a:outerShdw>
            <a:softEdge rad="635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Молния 9"/>
          <p:cNvSpPr/>
          <p:nvPr/>
        </p:nvSpPr>
        <p:spPr>
          <a:xfrm>
            <a:off x="3500438" y="714375"/>
            <a:ext cx="1928812" cy="1214438"/>
          </a:xfrm>
          <a:prstGeom prst="lightningBol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Капля 10"/>
          <p:cNvSpPr/>
          <p:nvPr/>
        </p:nvSpPr>
        <p:spPr>
          <a:xfrm>
            <a:off x="3786188" y="1714500"/>
            <a:ext cx="214312" cy="285750"/>
          </a:xfrm>
          <a:prstGeom prst="teardrop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Капля 11"/>
          <p:cNvSpPr/>
          <p:nvPr/>
        </p:nvSpPr>
        <p:spPr>
          <a:xfrm>
            <a:off x="4357688" y="1928813"/>
            <a:ext cx="214312" cy="285750"/>
          </a:xfrm>
          <a:prstGeom prst="teardrop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7" name="Капля 16"/>
          <p:cNvSpPr/>
          <p:nvPr/>
        </p:nvSpPr>
        <p:spPr>
          <a:xfrm>
            <a:off x="4929188" y="1714500"/>
            <a:ext cx="214312" cy="285750"/>
          </a:xfrm>
          <a:prstGeom prst="teardrop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8" name="Капля 17"/>
          <p:cNvSpPr/>
          <p:nvPr/>
        </p:nvSpPr>
        <p:spPr>
          <a:xfrm>
            <a:off x="5500688" y="1928813"/>
            <a:ext cx="214312" cy="285750"/>
          </a:xfrm>
          <a:prstGeom prst="teardrop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0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1163 -0.01088 0.02552 -0.01273 0.03906 -0.01759 C 0.06632 -0.02732 0.09132 -0.03333 0.11944 -0.03773 C 0.14618 -0.04954 0.17448 -0.04861 0.20208 -0.05509 C 0.26684 -0.07014 0.33177 -0.07269 0.39774 -0.07269 " pathEditMode="relative" ptsTypes="ffffA">
                                      <p:cBhvr>
                                        <p:cTn id="1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0" presetID="35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35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6" presetID="1" presetClass="exit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8" presetID="0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677 0.06644 0.00972 0.1345 -0.00434 0.2 C -0.00295 0.2257 -0.00174 0.24352 0.00434 0.26667 C 0.00573 0.28125 0.00781 0.29561 0.00868 0.31019 C 0.01059 0.34237 0.00972 0.3676 0.01736 0.39723 C 0.01944 0.42223 0.02517 0.44746 0.02604 0.47246 C 0.02656 0.48704 0.02604 0.50139 0.02604 0.51598 " pathEditMode="relative" ptsTypes="ffffffA">
                                      <p:cBhvr>
                                        <p:cTn id="3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0" presetID="0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1458 0.0294 -0.00468 0.06806 -0.01302 0.10162 C -0.00972 0.13056 -0.00729 0.15949 -0.00434 0.18843 C -0.00364 0.23102 -0.00382 0.27361 -0.00208 0.31598 C -0.00087 0.34653 0.00938 0.37338 0.0132 0.40301 C 0.01563 0.44746 0.01528 0.42824 0.01528 0.46088 " pathEditMode="relative" ptsTypes="fffffA">
                                      <p:cBhvr>
                                        <p:cTn id="4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2" presetID="0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677 0.06644 0.00972 0.1345 -0.00434 0.2 C -0.00295 0.2257 -0.00174 0.24352 0.00434 0.26667 C 0.00573 0.28125 0.00781 0.29561 0.00868 0.31019 C 0.01059 0.34237 0.00972 0.3676 0.01736 0.39723 C 0.01944 0.42223 0.02517 0.44746 0.02604 0.47246 C 0.02656 0.48704 0.02604 0.50139 0.02604 0.51598 " pathEditMode="relative" ptsTypes="ffffffA">
                                      <p:cBhvr>
                                        <p:cTn id="4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4" presetID="0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1458 0.0294 -0.00468 0.06806 -0.01302 0.10162 C -0.00972 0.13056 -0.00729 0.15949 -0.00434 0.18843 C -0.00364 0.23102 -0.00382 0.27361 -0.00208 0.31598 C -0.00087 0.34653 0.00938 0.37338 0.0132 0.40301 C 0.01563 0.44746 0.01528 0.42824 0.01528 0.46088 " pathEditMode="relative" ptsTypes="fffffA">
                                      <p:cBhvr>
                                        <p:cTn id="4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4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56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6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6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68" presetID="0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2.96296E-6 C 0.04375 -0.03889 0.00781 -0.01181 0.12396 -0.00857 C 0.14427 -0.01042 0.16476 -0.01065 0.1849 -0.01435 C 0.1967 -0.01644 0.21962 -0.02593 0.21962 -0.02593 C 0.27622 -0.02269 0.25295 -0.02315 0.28924 -0.02315 " pathEditMode="relative" ptsTypes="ffffA">
                                      <p:cBhvr>
                                        <p:cTn id="69" dur="2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7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7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  <p:bldP spid="10" grpId="1" animBg="1"/>
      <p:bldP spid="10" grpId="2" animBg="1"/>
      <p:bldP spid="10" grpId="3" animBg="1"/>
      <p:bldP spid="10" grpId="4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625" y="0"/>
            <a:ext cx="8229600" cy="42862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rgbClr val="002060"/>
                </a:solidFill>
              </a:rPr>
              <a:t>Интернет-ресурсы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88"/>
            <a:ext cx="8043863" cy="6500812"/>
          </a:xfrm>
        </p:spPr>
        <p:txBody>
          <a:bodyPr rtlCol="0">
            <a:normAutofit fontScale="4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002060"/>
                </a:solidFill>
                <a:hlinkClick r:id="rId2"/>
              </a:rPr>
              <a:t>http://www.shked.ru/images/ribolov.jpg</a:t>
            </a:r>
            <a:r>
              <a:rPr lang="ru-RU" dirty="0" smtClean="0">
                <a:solidFill>
                  <a:srgbClr val="002060"/>
                </a:solidFill>
              </a:rPr>
              <a:t> - рыболов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002060"/>
                </a:solidFill>
                <a:hlinkClick r:id="rId3"/>
              </a:rPr>
              <a:t>http://forum.sibnet.ru/uploads/post-44753-1235758700.jpg</a:t>
            </a:r>
            <a:r>
              <a:rPr lang="ru-RU" dirty="0" smtClean="0">
                <a:solidFill>
                  <a:srgbClr val="002060"/>
                </a:solidFill>
              </a:rPr>
              <a:t> - озеро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002060"/>
                </a:solidFill>
                <a:hlinkClick r:id="rId4"/>
              </a:rPr>
              <a:t>http://dnepr.info/images/big/45563/80.jpg</a:t>
            </a:r>
            <a:r>
              <a:rPr lang="ru-RU" dirty="0" smtClean="0">
                <a:solidFill>
                  <a:srgbClr val="002060"/>
                </a:solidFill>
              </a:rPr>
              <a:t> - удочка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002060"/>
                </a:solidFill>
                <a:hlinkClick r:id="rId5"/>
              </a:rPr>
              <a:t>http://fish.krasu.ru/fauna/img/137b.jpg</a:t>
            </a:r>
            <a:r>
              <a:rPr lang="ru-RU" dirty="0" smtClean="0">
                <a:solidFill>
                  <a:srgbClr val="002060"/>
                </a:solidFill>
              </a:rPr>
              <a:t> = рыба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002060"/>
                </a:solidFill>
                <a:hlinkClick r:id="rId6"/>
              </a:rPr>
              <a:t>http://img-fotki.yandex.ru/get/55/bahyra.1/0_1159b_ab7fd463_XL</a:t>
            </a:r>
            <a:r>
              <a:rPr lang="ru-RU" dirty="0" smtClean="0">
                <a:solidFill>
                  <a:srgbClr val="002060"/>
                </a:solidFill>
              </a:rPr>
              <a:t> - река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002060"/>
                </a:solidFill>
                <a:hlinkClick r:id="rId7"/>
              </a:rPr>
              <a:t>http://camerawoman.narod.ru/2805_1.JPG</a:t>
            </a:r>
            <a:r>
              <a:rPr lang="ru-RU" dirty="0" smtClean="0">
                <a:solidFill>
                  <a:srgbClr val="002060"/>
                </a:solidFill>
              </a:rPr>
              <a:t> - исток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002060"/>
                </a:solidFill>
                <a:hlinkClick r:id="rId8"/>
              </a:rPr>
              <a:t>http://sko-tour.ru/modules/catalog/content/gallery_cat/492_856.jpg</a:t>
            </a:r>
            <a:r>
              <a:rPr lang="ru-RU" dirty="0" smtClean="0">
                <a:solidFill>
                  <a:srgbClr val="002060"/>
                </a:solidFill>
              </a:rPr>
              <a:t> - устье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002060"/>
                </a:solidFill>
                <a:hlinkClick r:id="rId9"/>
              </a:rPr>
              <a:t>http://www.mytischi.ru/_maps/map2_Moscow%20-%20%d1%f5%e5%ec%e0%20%f0%e5%f7%ed%ee%e9%20%cc%ee%f1%ea%e2%fb.jpg</a:t>
            </a:r>
            <a:r>
              <a:rPr lang="ru-RU" dirty="0" smtClean="0">
                <a:solidFill>
                  <a:srgbClr val="002060"/>
                </a:solidFill>
              </a:rPr>
              <a:t> – схема реки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002060"/>
                </a:solidFill>
                <a:hlinkClick r:id="rId10"/>
              </a:rPr>
              <a:t>http://live4fun.ru/small_pictures/img_16840921_187.jpg</a:t>
            </a:r>
            <a:r>
              <a:rPr lang="ru-RU" dirty="0" smtClean="0">
                <a:solidFill>
                  <a:srgbClr val="002060"/>
                </a:solidFill>
              </a:rPr>
              <a:t> - река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002060"/>
                </a:solidFill>
                <a:hlinkClick r:id="rId11"/>
              </a:rPr>
              <a:t>http://img-fotki.yandex.ru/get/3104/aleks12161.5/0_26a9_63b811dc_XL</a:t>
            </a:r>
            <a:r>
              <a:rPr lang="ru-RU" dirty="0" smtClean="0">
                <a:solidFill>
                  <a:srgbClr val="002060"/>
                </a:solidFill>
              </a:rPr>
              <a:t> - река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002060"/>
                </a:solidFill>
                <a:hlinkClick r:id="rId12"/>
              </a:rPr>
              <a:t>http://animashky.ru/flist/obprirod/1/14.gif</a:t>
            </a:r>
            <a:r>
              <a:rPr lang="ru-RU" dirty="0" smtClean="0">
                <a:solidFill>
                  <a:srgbClr val="002060"/>
                </a:solidFill>
              </a:rPr>
              <a:t> - водопад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002060"/>
                </a:solidFill>
                <a:hlinkClick r:id="rId13"/>
              </a:rPr>
              <a:t>http://nsc.1september.ru/2008/22/1.gif</a:t>
            </a:r>
            <a:r>
              <a:rPr lang="ru-RU" dirty="0" smtClean="0">
                <a:solidFill>
                  <a:srgbClr val="002060"/>
                </a:solidFill>
              </a:rPr>
              <a:t>  - Речная система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002060"/>
                </a:solidFill>
                <a:hlinkClick r:id="rId14"/>
              </a:rPr>
              <a:t>http://sunroze.ru/_ld/1/31356616.jpg</a:t>
            </a:r>
            <a:r>
              <a:rPr lang="ru-RU" dirty="0" smtClean="0">
                <a:solidFill>
                  <a:srgbClr val="002060"/>
                </a:solidFill>
              </a:rPr>
              <a:t> - снежинка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002060"/>
                </a:solidFill>
                <a:hlinkClick r:id="rId15"/>
              </a:rPr>
              <a:t>http://animashky.ru/flist/obprirod/4/68.gif</a:t>
            </a:r>
            <a:r>
              <a:rPr lang="ru-RU" dirty="0" smtClean="0">
                <a:solidFill>
                  <a:srgbClr val="002060"/>
                </a:solidFill>
              </a:rPr>
              <a:t> - зима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002060"/>
                </a:solidFill>
                <a:hlinkClick r:id="rId16"/>
              </a:rPr>
              <a:t>http://animashky.ru/flist/obprirod/8/72.gif</a:t>
            </a:r>
            <a:r>
              <a:rPr lang="ru-RU" dirty="0" smtClean="0">
                <a:solidFill>
                  <a:srgbClr val="002060"/>
                </a:solidFill>
              </a:rPr>
              <a:t> - дождь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002060"/>
                </a:solidFill>
                <a:hlinkClick r:id="rId17"/>
              </a:rPr>
              <a:t>http://animashky.ru/flist/obprirod/8/83.gif</a:t>
            </a:r>
            <a:r>
              <a:rPr lang="ru-RU" dirty="0" smtClean="0">
                <a:solidFill>
                  <a:srgbClr val="002060"/>
                </a:solidFill>
              </a:rPr>
              <a:t> - река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002060"/>
                </a:solidFill>
                <a:hlinkClick r:id="rId18"/>
              </a:rPr>
              <a:t>http://animashky.ru/flist/obprirod/11/30.gif</a:t>
            </a:r>
            <a:r>
              <a:rPr lang="ru-RU" dirty="0" smtClean="0">
                <a:solidFill>
                  <a:srgbClr val="002060"/>
                </a:solidFill>
              </a:rPr>
              <a:t> - солнце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002060"/>
                </a:solidFill>
                <a:hlinkClick r:id="rId19"/>
              </a:rPr>
              <a:t>http://animashky.ru/flist/obprirod/2/52.gif</a:t>
            </a:r>
            <a:r>
              <a:rPr lang="ru-RU" dirty="0" smtClean="0">
                <a:solidFill>
                  <a:srgbClr val="002060"/>
                </a:solidFill>
              </a:rPr>
              <a:t> - верба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002060"/>
                </a:solidFill>
                <a:hlinkClick r:id="rId18"/>
              </a:rPr>
              <a:t>http://animashky.ru/flist/obprirod/11/30.gif</a:t>
            </a:r>
            <a:r>
              <a:rPr lang="ru-RU" dirty="0" smtClean="0">
                <a:solidFill>
                  <a:srgbClr val="002060"/>
                </a:solidFill>
              </a:rPr>
              <a:t> - дерево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002060"/>
                </a:solidFill>
                <a:hlinkClick r:id="rId20"/>
              </a:rPr>
              <a:t>http://animashky.ru/flist/obprirod/2/34.gif</a:t>
            </a:r>
            <a:r>
              <a:rPr lang="ru-RU" dirty="0" smtClean="0">
                <a:solidFill>
                  <a:srgbClr val="002060"/>
                </a:solidFill>
              </a:rPr>
              <a:t> - подсолнухи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002060"/>
                </a:solidFill>
                <a:hlinkClick r:id="rId21"/>
              </a:rPr>
              <a:t>http://animashky.ru/flist/obprirod/121/38.gif</a:t>
            </a:r>
            <a:r>
              <a:rPr lang="ru-RU" dirty="0" smtClean="0">
                <a:solidFill>
                  <a:srgbClr val="002060"/>
                </a:solidFill>
              </a:rPr>
              <a:t> - подсолнух и пчела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002060"/>
                </a:solidFill>
                <a:hlinkClick r:id="rId22"/>
              </a:rPr>
              <a:t>http://www.water-club.ru/images/boats/Stingray/Stingray%20390AL/Stingray%20390AL_1.jpg</a:t>
            </a:r>
            <a:r>
              <a:rPr lang="ru-RU" dirty="0" smtClean="0">
                <a:solidFill>
                  <a:srgbClr val="002060"/>
                </a:solidFill>
              </a:rPr>
              <a:t> лодка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002060"/>
                </a:solidFill>
                <a:hlinkClick r:id="rId23"/>
              </a:rPr>
              <a:t>http://www.atemi.ru/upload/i/3443-sadok-2-i-3-h-sektsionnyiy.jpg</a:t>
            </a:r>
            <a:r>
              <a:rPr lang="ru-RU" dirty="0" smtClean="0">
                <a:solidFill>
                  <a:srgbClr val="002060"/>
                </a:solidFill>
              </a:rPr>
              <a:t> - садок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002060"/>
                </a:solidFill>
                <a:hlinkClick r:id="rId24"/>
              </a:rPr>
              <a:t>http://www.v3toys.ru/images/89536u.jpg</a:t>
            </a:r>
            <a:r>
              <a:rPr lang="ru-RU" dirty="0" smtClean="0">
                <a:solidFill>
                  <a:srgbClr val="002060"/>
                </a:solidFill>
              </a:rPr>
              <a:t> - веселая рыбалка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002060"/>
                </a:solidFill>
                <a:hlinkClick r:id="rId25"/>
              </a:rPr>
              <a:t>http://www.pokupca.ru/upload/iblock/93c/10513b.jpg</a:t>
            </a:r>
            <a:r>
              <a:rPr lang="ru-RU" dirty="0" smtClean="0">
                <a:solidFill>
                  <a:srgbClr val="002060"/>
                </a:solidFill>
              </a:rPr>
              <a:t> - лодка</a:t>
            </a:r>
          </a:p>
        </p:txBody>
      </p:sp>
      <p:sp>
        <p:nvSpPr>
          <p:cNvPr id="4" name="Управляющая кнопка: домой 3">
            <a:hlinkClick r:id="rId26" action="ppaction://hlinksldjump" highlightClick="1"/>
          </p:cNvPr>
          <p:cNvSpPr/>
          <p:nvPr/>
        </p:nvSpPr>
        <p:spPr>
          <a:xfrm>
            <a:off x="8501063" y="6000750"/>
            <a:ext cx="642937" cy="85725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AFA"/>
              </a:clrFrom>
              <a:clrTo>
                <a:srgbClr val="FFFAFA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9687">
            <a:off x="3070225" y="3810000"/>
            <a:ext cx="1727200" cy="2511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Группа 12"/>
          <p:cNvGrpSpPr>
            <a:grpSpLocks/>
          </p:cNvGrpSpPr>
          <p:nvPr/>
        </p:nvGrpSpPr>
        <p:grpSpPr bwMode="auto">
          <a:xfrm>
            <a:off x="2286000" y="3643313"/>
            <a:ext cx="5291138" cy="979487"/>
            <a:chOff x="2067281" y="3735292"/>
            <a:chExt cx="5290802" cy="979587"/>
          </a:xfrm>
        </p:grpSpPr>
        <p:pic>
          <p:nvPicPr>
            <p:cNvPr id="3150" name="Picture 7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560012">
              <a:off x="2067281" y="3735292"/>
              <a:ext cx="1285884" cy="9286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xmlns:mc="http://schemas.openxmlformats.org/markup-compatibility/2006" val="FFFFFF" mc:Ignorable="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xmlns:mc="http://schemas.openxmlformats.org/markup-compatibility/2006" val="000000" mc:Ignorable="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Полилиния 9"/>
            <p:cNvSpPr/>
            <p:nvPr/>
          </p:nvSpPr>
          <p:spPr>
            <a:xfrm>
              <a:off x="3429270" y="4071876"/>
              <a:ext cx="3928813" cy="643003"/>
            </a:xfrm>
            <a:custGeom>
              <a:avLst/>
              <a:gdLst>
                <a:gd name="connsiteX0" fmla="*/ 0 w 4029075"/>
                <a:gd name="connsiteY0" fmla="*/ 0 h 642937"/>
                <a:gd name="connsiteX1" fmla="*/ 2400300 w 4029075"/>
                <a:gd name="connsiteY1" fmla="*/ 128587 h 642937"/>
                <a:gd name="connsiteX2" fmla="*/ 4029075 w 4029075"/>
                <a:gd name="connsiteY2" fmla="*/ 642937 h 642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29075" h="642937">
                  <a:moveTo>
                    <a:pt x="0" y="0"/>
                  </a:moveTo>
                  <a:cubicBezTo>
                    <a:pt x="864394" y="10715"/>
                    <a:pt x="1728788" y="21431"/>
                    <a:pt x="2400300" y="128587"/>
                  </a:cubicBezTo>
                  <a:cubicBezTo>
                    <a:pt x="3071812" y="235743"/>
                    <a:pt x="3550443" y="439340"/>
                    <a:pt x="4029075" y="642937"/>
                  </a:cubicBezTo>
                </a:path>
              </a:pathLst>
            </a:cu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grpSp>
        <p:nvGrpSpPr>
          <p:cNvPr id="3" name="Группа 17"/>
          <p:cNvGrpSpPr>
            <a:grpSpLocks/>
          </p:cNvGrpSpPr>
          <p:nvPr/>
        </p:nvGrpSpPr>
        <p:grpSpPr bwMode="auto">
          <a:xfrm rot="-4330257">
            <a:off x="2677319" y="1437481"/>
            <a:ext cx="2459038" cy="3965575"/>
            <a:chOff x="2223658" y="3884215"/>
            <a:chExt cx="2458546" cy="3965690"/>
          </a:xfrm>
        </p:grpSpPr>
        <p:pic>
          <p:nvPicPr>
            <p:cNvPr id="3148" name="Picture 7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560012">
              <a:off x="2223658" y="3884215"/>
              <a:ext cx="1266846" cy="9149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xmlns:mc="http://schemas.openxmlformats.org/markup-compatibility/2006" val="FFFFFF" mc:Ignorable="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xmlns:mc="http://schemas.openxmlformats.org/markup-compatibility/2006" val="000000" mc:Ignorable="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" name="Полилиния 16"/>
            <p:cNvSpPr/>
            <p:nvPr/>
          </p:nvSpPr>
          <p:spPr>
            <a:xfrm>
              <a:off x="3579263" y="4223157"/>
              <a:ext cx="1101505" cy="3625955"/>
            </a:xfrm>
            <a:custGeom>
              <a:avLst/>
              <a:gdLst>
                <a:gd name="connsiteX0" fmla="*/ 0 w 4029075"/>
                <a:gd name="connsiteY0" fmla="*/ 0 h 642937"/>
                <a:gd name="connsiteX1" fmla="*/ 2400300 w 4029075"/>
                <a:gd name="connsiteY1" fmla="*/ 128587 h 642937"/>
                <a:gd name="connsiteX2" fmla="*/ 4029075 w 4029075"/>
                <a:gd name="connsiteY2" fmla="*/ 642937 h 642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29075" h="642937">
                  <a:moveTo>
                    <a:pt x="0" y="0"/>
                  </a:moveTo>
                  <a:cubicBezTo>
                    <a:pt x="864394" y="10715"/>
                    <a:pt x="1728788" y="21431"/>
                    <a:pt x="2400300" y="128587"/>
                  </a:cubicBezTo>
                  <a:cubicBezTo>
                    <a:pt x="3071812" y="235743"/>
                    <a:pt x="3550443" y="439340"/>
                    <a:pt x="4029075" y="642937"/>
                  </a:cubicBezTo>
                </a:path>
              </a:pathLst>
            </a:cu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741372">
            <a:off x="5641182" y="3383756"/>
            <a:ext cx="1498600" cy="99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Правильный пятиугольник 21">
            <a:hlinkClick r:id="rId6" action="ppaction://hlinksldjump"/>
          </p:cNvPr>
          <p:cNvSpPr/>
          <p:nvPr/>
        </p:nvSpPr>
        <p:spPr>
          <a:xfrm>
            <a:off x="5929313" y="3429000"/>
            <a:ext cx="785812" cy="571500"/>
          </a:xfrm>
          <a:prstGeom prst="pentag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/>
              <a:t>15</a:t>
            </a:r>
          </a:p>
        </p:txBody>
      </p:sp>
      <p:grpSp>
        <p:nvGrpSpPr>
          <p:cNvPr id="4" name="Группа 31"/>
          <p:cNvGrpSpPr>
            <a:grpSpLocks/>
          </p:cNvGrpSpPr>
          <p:nvPr/>
        </p:nvGrpSpPr>
        <p:grpSpPr bwMode="auto">
          <a:xfrm>
            <a:off x="2286000" y="3643313"/>
            <a:ext cx="5291138" cy="979487"/>
            <a:chOff x="2067281" y="3735292"/>
            <a:chExt cx="5290802" cy="979587"/>
          </a:xfrm>
        </p:grpSpPr>
        <p:pic>
          <p:nvPicPr>
            <p:cNvPr id="3146" name="Picture 7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560012">
              <a:off x="2067281" y="3735292"/>
              <a:ext cx="1285884" cy="9286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xmlns:mc="http://schemas.openxmlformats.org/markup-compatibility/2006" val="FFFFFF" mc:Ignorable="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xmlns:mc="http://schemas.openxmlformats.org/markup-compatibility/2006" val="000000" mc:Ignorable="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4" name="Полилиния 33"/>
            <p:cNvSpPr/>
            <p:nvPr/>
          </p:nvSpPr>
          <p:spPr>
            <a:xfrm>
              <a:off x="3429270" y="4071876"/>
              <a:ext cx="3928813" cy="643003"/>
            </a:xfrm>
            <a:custGeom>
              <a:avLst/>
              <a:gdLst>
                <a:gd name="connsiteX0" fmla="*/ 0 w 4029075"/>
                <a:gd name="connsiteY0" fmla="*/ 0 h 642937"/>
                <a:gd name="connsiteX1" fmla="*/ 2400300 w 4029075"/>
                <a:gd name="connsiteY1" fmla="*/ 128587 h 642937"/>
                <a:gd name="connsiteX2" fmla="*/ 4029075 w 4029075"/>
                <a:gd name="connsiteY2" fmla="*/ 642937 h 642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29075" h="642937">
                  <a:moveTo>
                    <a:pt x="0" y="0"/>
                  </a:moveTo>
                  <a:cubicBezTo>
                    <a:pt x="864394" y="10715"/>
                    <a:pt x="1728788" y="21431"/>
                    <a:pt x="2400300" y="128587"/>
                  </a:cubicBezTo>
                  <a:cubicBezTo>
                    <a:pt x="3071812" y="235743"/>
                    <a:pt x="3550443" y="439340"/>
                    <a:pt x="4029075" y="642937"/>
                  </a:cubicBezTo>
                </a:path>
              </a:pathLst>
            </a:cu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grpSp>
        <p:nvGrpSpPr>
          <p:cNvPr id="5" name="Группа 34"/>
          <p:cNvGrpSpPr>
            <a:grpSpLocks/>
          </p:cNvGrpSpPr>
          <p:nvPr/>
        </p:nvGrpSpPr>
        <p:grpSpPr bwMode="auto">
          <a:xfrm rot="-4330257">
            <a:off x="2677319" y="1366044"/>
            <a:ext cx="2459037" cy="3965575"/>
            <a:chOff x="2223658" y="3884215"/>
            <a:chExt cx="2458546" cy="3965690"/>
          </a:xfrm>
        </p:grpSpPr>
        <p:pic>
          <p:nvPicPr>
            <p:cNvPr id="3144" name="Picture 7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560012">
              <a:off x="2223658" y="3884215"/>
              <a:ext cx="1266846" cy="9149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xmlns:mc="http://schemas.openxmlformats.org/markup-compatibility/2006" val="FFFFFF" mc:Ignorable="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xmlns:mc="http://schemas.openxmlformats.org/markup-compatibility/2006" val="000000" mc:Ignorable="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7" name="Полилиния 36"/>
            <p:cNvSpPr/>
            <p:nvPr/>
          </p:nvSpPr>
          <p:spPr>
            <a:xfrm>
              <a:off x="3579263" y="4223157"/>
              <a:ext cx="1101505" cy="3625955"/>
            </a:xfrm>
            <a:custGeom>
              <a:avLst/>
              <a:gdLst>
                <a:gd name="connsiteX0" fmla="*/ 0 w 4029075"/>
                <a:gd name="connsiteY0" fmla="*/ 0 h 642937"/>
                <a:gd name="connsiteX1" fmla="*/ 2400300 w 4029075"/>
                <a:gd name="connsiteY1" fmla="*/ 128587 h 642937"/>
                <a:gd name="connsiteX2" fmla="*/ 4029075 w 4029075"/>
                <a:gd name="connsiteY2" fmla="*/ 642937 h 642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29075" h="642937">
                  <a:moveTo>
                    <a:pt x="0" y="0"/>
                  </a:moveTo>
                  <a:cubicBezTo>
                    <a:pt x="864394" y="10715"/>
                    <a:pt x="1728788" y="21431"/>
                    <a:pt x="2400300" y="128587"/>
                  </a:cubicBezTo>
                  <a:cubicBezTo>
                    <a:pt x="3071812" y="235743"/>
                    <a:pt x="3550443" y="439340"/>
                    <a:pt x="4029075" y="642937"/>
                  </a:cubicBezTo>
                </a:path>
              </a:pathLst>
            </a:cu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pic>
        <p:nvPicPr>
          <p:cNvPr id="38" name="Picture 10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741372">
            <a:off x="5641182" y="3455194"/>
            <a:ext cx="1498600" cy="99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" name="Правильный пятиугольник 38">
            <a:hlinkClick r:id="rId7" action="ppaction://hlinksldjump"/>
          </p:cNvPr>
          <p:cNvSpPr/>
          <p:nvPr/>
        </p:nvSpPr>
        <p:spPr>
          <a:xfrm>
            <a:off x="5929313" y="3500438"/>
            <a:ext cx="785812" cy="571500"/>
          </a:xfrm>
          <a:prstGeom prst="pentag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/>
              <a:t>10</a:t>
            </a:r>
          </a:p>
        </p:txBody>
      </p:sp>
      <p:grpSp>
        <p:nvGrpSpPr>
          <p:cNvPr id="6" name="Группа 39"/>
          <p:cNvGrpSpPr>
            <a:grpSpLocks/>
          </p:cNvGrpSpPr>
          <p:nvPr/>
        </p:nvGrpSpPr>
        <p:grpSpPr bwMode="auto">
          <a:xfrm>
            <a:off x="2286000" y="3643313"/>
            <a:ext cx="5291138" cy="979487"/>
            <a:chOff x="2067281" y="3735292"/>
            <a:chExt cx="5290802" cy="979587"/>
          </a:xfrm>
        </p:grpSpPr>
        <p:pic>
          <p:nvPicPr>
            <p:cNvPr id="3142" name="Picture 7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560012">
              <a:off x="2067281" y="3735292"/>
              <a:ext cx="1285884" cy="9286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xmlns:mc="http://schemas.openxmlformats.org/markup-compatibility/2006" val="FFFFFF" mc:Ignorable="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xmlns:mc="http://schemas.openxmlformats.org/markup-compatibility/2006" val="000000" mc:Ignorable="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2" name="Полилиния 41"/>
            <p:cNvSpPr/>
            <p:nvPr/>
          </p:nvSpPr>
          <p:spPr>
            <a:xfrm>
              <a:off x="3429270" y="4071876"/>
              <a:ext cx="3928813" cy="643003"/>
            </a:xfrm>
            <a:custGeom>
              <a:avLst/>
              <a:gdLst>
                <a:gd name="connsiteX0" fmla="*/ 0 w 4029075"/>
                <a:gd name="connsiteY0" fmla="*/ 0 h 642937"/>
                <a:gd name="connsiteX1" fmla="*/ 2400300 w 4029075"/>
                <a:gd name="connsiteY1" fmla="*/ 128587 h 642937"/>
                <a:gd name="connsiteX2" fmla="*/ 4029075 w 4029075"/>
                <a:gd name="connsiteY2" fmla="*/ 642937 h 642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29075" h="642937">
                  <a:moveTo>
                    <a:pt x="0" y="0"/>
                  </a:moveTo>
                  <a:cubicBezTo>
                    <a:pt x="864394" y="10715"/>
                    <a:pt x="1728788" y="21431"/>
                    <a:pt x="2400300" y="128587"/>
                  </a:cubicBezTo>
                  <a:cubicBezTo>
                    <a:pt x="3071812" y="235743"/>
                    <a:pt x="3550443" y="439340"/>
                    <a:pt x="4029075" y="642937"/>
                  </a:cubicBezTo>
                </a:path>
              </a:pathLst>
            </a:cu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grpSp>
        <p:nvGrpSpPr>
          <p:cNvPr id="7" name="Группа 42"/>
          <p:cNvGrpSpPr>
            <a:grpSpLocks/>
          </p:cNvGrpSpPr>
          <p:nvPr/>
        </p:nvGrpSpPr>
        <p:grpSpPr bwMode="auto">
          <a:xfrm rot="-4330257">
            <a:off x="2677319" y="1366044"/>
            <a:ext cx="2459037" cy="3965575"/>
            <a:chOff x="2223658" y="3884215"/>
            <a:chExt cx="2458546" cy="3965690"/>
          </a:xfrm>
        </p:grpSpPr>
        <p:pic>
          <p:nvPicPr>
            <p:cNvPr id="3140" name="Picture 7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560012">
              <a:off x="2223658" y="3884215"/>
              <a:ext cx="1266846" cy="9149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xmlns:mc="http://schemas.openxmlformats.org/markup-compatibility/2006" val="FFFFFF" mc:Ignorable="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xmlns:mc="http://schemas.openxmlformats.org/markup-compatibility/2006" val="000000" mc:Ignorable="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5" name="Полилиния 44"/>
            <p:cNvSpPr/>
            <p:nvPr/>
          </p:nvSpPr>
          <p:spPr>
            <a:xfrm>
              <a:off x="3579263" y="4223157"/>
              <a:ext cx="1101505" cy="3625955"/>
            </a:xfrm>
            <a:custGeom>
              <a:avLst/>
              <a:gdLst>
                <a:gd name="connsiteX0" fmla="*/ 0 w 4029075"/>
                <a:gd name="connsiteY0" fmla="*/ 0 h 642937"/>
                <a:gd name="connsiteX1" fmla="*/ 2400300 w 4029075"/>
                <a:gd name="connsiteY1" fmla="*/ 128587 h 642937"/>
                <a:gd name="connsiteX2" fmla="*/ 4029075 w 4029075"/>
                <a:gd name="connsiteY2" fmla="*/ 642937 h 642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29075" h="642937">
                  <a:moveTo>
                    <a:pt x="0" y="0"/>
                  </a:moveTo>
                  <a:cubicBezTo>
                    <a:pt x="864394" y="10715"/>
                    <a:pt x="1728788" y="21431"/>
                    <a:pt x="2400300" y="128587"/>
                  </a:cubicBezTo>
                  <a:cubicBezTo>
                    <a:pt x="3071812" y="235743"/>
                    <a:pt x="3550443" y="439340"/>
                    <a:pt x="4029075" y="642937"/>
                  </a:cubicBezTo>
                </a:path>
              </a:pathLst>
            </a:cu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pic>
        <p:nvPicPr>
          <p:cNvPr id="46" name="Picture 10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741372">
            <a:off x="5641182" y="3383756"/>
            <a:ext cx="1498600" cy="99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" name="Правильный пятиугольник 46">
            <a:hlinkClick r:id="rId8" action="ppaction://hlinksldjump"/>
          </p:cNvPr>
          <p:cNvSpPr/>
          <p:nvPr/>
        </p:nvSpPr>
        <p:spPr>
          <a:xfrm>
            <a:off x="5929313" y="3429000"/>
            <a:ext cx="785812" cy="571500"/>
          </a:xfrm>
          <a:prstGeom prst="pentag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/>
              <a:t>20</a:t>
            </a:r>
          </a:p>
        </p:txBody>
      </p:sp>
      <p:grpSp>
        <p:nvGrpSpPr>
          <p:cNvPr id="8" name="Группа 47"/>
          <p:cNvGrpSpPr>
            <a:grpSpLocks/>
          </p:cNvGrpSpPr>
          <p:nvPr/>
        </p:nvGrpSpPr>
        <p:grpSpPr bwMode="auto">
          <a:xfrm>
            <a:off x="2286000" y="3643313"/>
            <a:ext cx="5291138" cy="979487"/>
            <a:chOff x="2067281" y="3735292"/>
            <a:chExt cx="5290802" cy="979587"/>
          </a:xfrm>
        </p:grpSpPr>
        <p:pic>
          <p:nvPicPr>
            <p:cNvPr id="3138" name="Picture 7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560012">
              <a:off x="2067281" y="3735292"/>
              <a:ext cx="1285884" cy="9286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xmlns:mc="http://schemas.openxmlformats.org/markup-compatibility/2006" val="FFFFFF" mc:Ignorable="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xmlns:mc="http://schemas.openxmlformats.org/markup-compatibility/2006" val="000000" mc:Ignorable="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0" name="Полилиния 49"/>
            <p:cNvSpPr/>
            <p:nvPr/>
          </p:nvSpPr>
          <p:spPr>
            <a:xfrm>
              <a:off x="3429270" y="4071876"/>
              <a:ext cx="3928813" cy="643003"/>
            </a:xfrm>
            <a:custGeom>
              <a:avLst/>
              <a:gdLst>
                <a:gd name="connsiteX0" fmla="*/ 0 w 4029075"/>
                <a:gd name="connsiteY0" fmla="*/ 0 h 642937"/>
                <a:gd name="connsiteX1" fmla="*/ 2400300 w 4029075"/>
                <a:gd name="connsiteY1" fmla="*/ 128587 h 642937"/>
                <a:gd name="connsiteX2" fmla="*/ 4029075 w 4029075"/>
                <a:gd name="connsiteY2" fmla="*/ 642937 h 642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29075" h="642937">
                  <a:moveTo>
                    <a:pt x="0" y="0"/>
                  </a:moveTo>
                  <a:cubicBezTo>
                    <a:pt x="864394" y="10715"/>
                    <a:pt x="1728788" y="21431"/>
                    <a:pt x="2400300" y="128587"/>
                  </a:cubicBezTo>
                  <a:cubicBezTo>
                    <a:pt x="3071812" y="235743"/>
                    <a:pt x="3550443" y="439340"/>
                    <a:pt x="4029075" y="642937"/>
                  </a:cubicBezTo>
                </a:path>
              </a:pathLst>
            </a:cu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grpSp>
        <p:nvGrpSpPr>
          <p:cNvPr id="9" name="Группа 50"/>
          <p:cNvGrpSpPr>
            <a:grpSpLocks/>
          </p:cNvGrpSpPr>
          <p:nvPr/>
        </p:nvGrpSpPr>
        <p:grpSpPr bwMode="auto">
          <a:xfrm rot="-4330257">
            <a:off x="2677319" y="1366044"/>
            <a:ext cx="2459037" cy="3965575"/>
            <a:chOff x="2223658" y="3884215"/>
            <a:chExt cx="2458546" cy="3965690"/>
          </a:xfrm>
        </p:grpSpPr>
        <p:pic>
          <p:nvPicPr>
            <p:cNvPr id="3136" name="Picture 7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560012">
              <a:off x="2223658" y="3884215"/>
              <a:ext cx="1266846" cy="9149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xmlns:mc="http://schemas.openxmlformats.org/markup-compatibility/2006" val="FFFFFF" mc:Ignorable="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xmlns:mc="http://schemas.openxmlformats.org/markup-compatibility/2006" val="000000" mc:Ignorable="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3" name="Полилиния 52"/>
            <p:cNvSpPr/>
            <p:nvPr/>
          </p:nvSpPr>
          <p:spPr>
            <a:xfrm>
              <a:off x="3579263" y="4223157"/>
              <a:ext cx="1101505" cy="3625955"/>
            </a:xfrm>
            <a:custGeom>
              <a:avLst/>
              <a:gdLst>
                <a:gd name="connsiteX0" fmla="*/ 0 w 4029075"/>
                <a:gd name="connsiteY0" fmla="*/ 0 h 642937"/>
                <a:gd name="connsiteX1" fmla="*/ 2400300 w 4029075"/>
                <a:gd name="connsiteY1" fmla="*/ 128587 h 642937"/>
                <a:gd name="connsiteX2" fmla="*/ 4029075 w 4029075"/>
                <a:gd name="connsiteY2" fmla="*/ 642937 h 642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29075" h="642937">
                  <a:moveTo>
                    <a:pt x="0" y="0"/>
                  </a:moveTo>
                  <a:cubicBezTo>
                    <a:pt x="864394" y="10715"/>
                    <a:pt x="1728788" y="21431"/>
                    <a:pt x="2400300" y="128587"/>
                  </a:cubicBezTo>
                  <a:cubicBezTo>
                    <a:pt x="3071812" y="235743"/>
                    <a:pt x="3550443" y="439340"/>
                    <a:pt x="4029075" y="642937"/>
                  </a:cubicBezTo>
                </a:path>
              </a:pathLst>
            </a:cu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pic>
        <p:nvPicPr>
          <p:cNvPr id="54" name="Picture 10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741372">
            <a:off x="5641182" y="3383756"/>
            <a:ext cx="1498600" cy="99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" name="Правильный пятиугольник 54">
            <a:hlinkClick r:id="rId9" action="ppaction://hlinksldjump"/>
          </p:cNvPr>
          <p:cNvSpPr/>
          <p:nvPr/>
        </p:nvSpPr>
        <p:spPr>
          <a:xfrm>
            <a:off x="5929313" y="3429000"/>
            <a:ext cx="785812" cy="571500"/>
          </a:xfrm>
          <a:prstGeom prst="pentag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/>
              <a:t>10</a:t>
            </a:r>
          </a:p>
        </p:txBody>
      </p:sp>
      <p:grpSp>
        <p:nvGrpSpPr>
          <p:cNvPr id="11" name="Группа 55"/>
          <p:cNvGrpSpPr>
            <a:grpSpLocks/>
          </p:cNvGrpSpPr>
          <p:nvPr/>
        </p:nvGrpSpPr>
        <p:grpSpPr bwMode="auto">
          <a:xfrm>
            <a:off x="2286000" y="3643313"/>
            <a:ext cx="5291138" cy="979487"/>
            <a:chOff x="2067281" y="3735292"/>
            <a:chExt cx="5290802" cy="979587"/>
          </a:xfrm>
        </p:grpSpPr>
        <p:pic>
          <p:nvPicPr>
            <p:cNvPr id="3134" name="Picture 7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560012">
              <a:off x="2067281" y="3735292"/>
              <a:ext cx="1285884" cy="9286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xmlns:mc="http://schemas.openxmlformats.org/markup-compatibility/2006" val="FFFFFF" mc:Ignorable="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xmlns:mc="http://schemas.openxmlformats.org/markup-compatibility/2006" val="000000" mc:Ignorable="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8" name="Полилиния 57"/>
            <p:cNvSpPr/>
            <p:nvPr/>
          </p:nvSpPr>
          <p:spPr>
            <a:xfrm>
              <a:off x="3429270" y="4071876"/>
              <a:ext cx="3928813" cy="643003"/>
            </a:xfrm>
            <a:custGeom>
              <a:avLst/>
              <a:gdLst>
                <a:gd name="connsiteX0" fmla="*/ 0 w 4029075"/>
                <a:gd name="connsiteY0" fmla="*/ 0 h 642937"/>
                <a:gd name="connsiteX1" fmla="*/ 2400300 w 4029075"/>
                <a:gd name="connsiteY1" fmla="*/ 128587 h 642937"/>
                <a:gd name="connsiteX2" fmla="*/ 4029075 w 4029075"/>
                <a:gd name="connsiteY2" fmla="*/ 642937 h 642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29075" h="642937">
                  <a:moveTo>
                    <a:pt x="0" y="0"/>
                  </a:moveTo>
                  <a:cubicBezTo>
                    <a:pt x="864394" y="10715"/>
                    <a:pt x="1728788" y="21431"/>
                    <a:pt x="2400300" y="128587"/>
                  </a:cubicBezTo>
                  <a:cubicBezTo>
                    <a:pt x="3071812" y="235743"/>
                    <a:pt x="3550443" y="439340"/>
                    <a:pt x="4029075" y="642937"/>
                  </a:cubicBezTo>
                </a:path>
              </a:pathLst>
            </a:cu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grpSp>
        <p:nvGrpSpPr>
          <p:cNvPr id="12" name="Группа 58"/>
          <p:cNvGrpSpPr>
            <a:grpSpLocks/>
          </p:cNvGrpSpPr>
          <p:nvPr/>
        </p:nvGrpSpPr>
        <p:grpSpPr bwMode="auto">
          <a:xfrm rot="-4330257">
            <a:off x="2677319" y="1366044"/>
            <a:ext cx="2459037" cy="3965575"/>
            <a:chOff x="2223658" y="3884215"/>
            <a:chExt cx="2458546" cy="3965690"/>
          </a:xfrm>
        </p:grpSpPr>
        <p:pic>
          <p:nvPicPr>
            <p:cNvPr id="3132" name="Picture 7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560012">
              <a:off x="2223658" y="3884215"/>
              <a:ext cx="1266846" cy="9149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xmlns:mc="http://schemas.openxmlformats.org/markup-compatibility/2006" val="FFFFFF" mc:Ignorable="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xmlns:mc="http://schemas.openxmlformats.org/markup-compatibility/2006" val="000000" mc:Ignorable="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1" name="Полилиния 60"/>
            <p:cNvSpPr/>
            <p:nvPr/>
          </p:nvSpPr>
          <p:spPr>
            <a:xfrm>
              <a:off x="3579263" y="4223157"/>
              <a:ext cx="1101505" cy="3625955"/>
            </a:xfrm>
            <a:custGeom>
              <a:avLst/>
              <a:gdLst>
                <a:gd name="connsiteX0" fmla="*/ 0 w 4029075"/>
                <a:gd name="connsiteY0" fmla="*/ 0 h 642937"/>
                <a:gd name="connsiteX1" fmla="*/ 2400300 w 4029075"/>
                <a:gd name="connsiteY1" fmla="*/ 128587 h 642937"/>
                <a:gd name="connsiteX2" fmla="*/ 4029075 w 4029075"/>
                <a:gd name="connsiteY2" fmla="*/ 642937 h 642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29075" h="642937">
                  <a:moveTo>
                    <a:pt x="0" y="0"/>
                  </a:moveTo>
                  <a:cubicBezTo>
                    <a:pt x="864394" y="10715"/>
                    <a:pt x="1728788" y="21431"/>
                    <a:pt x="2400300" y="128587"/>
                  </a:cubicBezTo>
                  <a:cubicBezTo>
                    <a:pt x="3071812" y="235743"/>
                    <a:pt x="3550443" y="439340"/>
                    <a:pt x="4029075" y="642937"/>
                  </a:cubicBezTo>
                </a:path>
              </a:pathLst>
            </a:cu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pic>
        <p:nvPicPr>
          <p:cNvPr id="62" name="Picture 10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741372">
            <a:off x="5641182" y="3383756"/>
            <a:ext cx="1498600" cy="99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3" name="Правильный пятиугольник 62">
            <a:hlinkClick r:id="rId10" action="ppaction://hlinksldjump"/>
          </p:cNvPr>
          <p:cNvSpPr/>
          <p:nvPr/>
        </p:nvSpPr>
        <p:spPr>
          <a:xfrm>
            <a:off x="5929313" y="3429000"/>
            <a:ext cx="785812" cy="571500"/>
          </a:xfrm>
          <a:prstGeom prst="pentag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/>
              <a:t>20</a:t>
            </a:r>
          </a:p>
        </p:txBody>
      </p:sp>
      <p:grpSp>
        <p:nvGrpSpPr>
          <p:cNvPr id="13" name="Группа 64"/>
          <p:cNvGrpSpPr>
            <a:grpSpLocks/>
          </p:cNvGrpSpPr>
          <p:nvPr/>
        </p:nvGrpSpPr>
        <p:grpSpPr bwMode="auto">
          <a:xfrm>
            <a:off x="2286000" y="3643313"/>
            <a:ext cx="5291138" cy="979487"/>
            <a:chOff x="2067281" y="3735292"/>
            <a:chExt cx="5290802" cy="979587"/>
          </a:xfrm>
        </p:grpSpPr>
        <p:pic>
          <p:nvPicPr>
            <p:cNvPr id="3130" name="Picture 7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560012">
              <a:off x="2067281" y="3735292"/>
              <a:ext cx="1285884" cy="9286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xmlns:mc="http://schemas.openxmlformats.org/markup-compatibility/2006" val="FFFFFF" mc:Ignorable="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xmlns:mc="http://schemas.openxmlformats.org/markup-compatibility/2006" val="000000" mc:Ignorable="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7" name="Полилиния 66"/>
            <p:cNvSpPr/>
            <p:nvPr/>
          </p:nvSpPr>
          <p:spPr>
            <a:xfrm>
              <a:off x="3429270" y="4071876"/>
              <a:ext cx="3928813" cy="643003"/>
            </a:xfrm>
            <a:custGeom>
              <a:avLst/>
              <a:gdLst>
                <a:gd name="connsiteX0" fmla="*/ 0 w 4029075"/>
                <a:gd name="connsiteY0" fmla="*/ 0 h 642937"/>
                <a:gd name="connsiteX1" fmla="*/ 2400300 w 4029075"/>
                <a:gd name="connsiteY1" fmla="*/ 128587 h 642937"/>
                <a:gd name="connsiteX2" fmla="*/ 4029075 w 4029075"/>
                <a:gd name="connsiteY2" fmla="*/ 642937 h 642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29075" h="642937">
                  <a:moveTo>
                    <a:pt x="0" y="0"/>
                  </a:moveTo>
                  <a:cubicBezTo>
                    <a:pt x="864394" y="10715"/>
                    <a:pt x="1728788" y="21431"/>
                    <a:pt x="2400300" y="128587"/>
                  </a:cubicBezTo>
                  <a:cubicBezTo>
                    <a:pt x="3071812" y="235743"/>
                    <a:pt x="3550443" y="439340"/>
                    <a:pt x="4029075" y="642937"/>
                  </a:cubicBezTo>
                </a:path>
              </a:pathLst>
            </a:cu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grpSp>
        <p:nvGrpSpPr>
          <p:cNvPr id="14" name="Группа 67"/>
          <p:cNvGrpSpPr>
            <a:grpSpLocks/>
          </p:cNvGrpSpPr>
          <p:nvPr/>
        </p:nvGrpSpPr>
        <p:grpSpPr bwMode="auto">
          <a:xfrm rot="-4330257">
            <a:off x="2677319" y="1366044"/>
            <a:ext cx="2459037" cy="3965575"/>
            <a:chOff x="2223658" y="3884215"/>
            <a:chExt cx="2458546" cy="3965690"/>
          </a:xfrm>
        </p:grpSpPr>
        <p:pic>
          <p:nvPicPr>
            <p:cNvPr id="3128" name="Picture 7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560012">
              <a:off x="2223658" y="3884215"/>
              <a:ext cx="1266846" cy="9149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xmlns:mc="http://schemas.openxmlformats.org/markup-compatibility/2006" val="FFFFFF" mc:Ignorable="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xmlns:mc="http://schemas.openxmlformats.org/markup-compatibility/2006" val="000000" mc:Ignorable="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0" name="Полилиния 69"/>
            <p:cNvSpPr/>
            <p:nvPr/>
          </p:nvSpPr>
          <p:spPr>
            <a:xfrm>
              <a:off x="3579263" y="4223157"/>
              <a:ext cx="1101505" cy="3625955"/>
            </a:xfrm>
            <a:custGeom>
              <a:avLst/>
              <a:gdLst>
                <a:gd name="connsiteX0" fmla="*/ 0 w 4029075"/>
                <a:gd name="connsiteY0" fmla="*/ 0 h 642937"/>
                <a:gd name="connsiteX1" fmla="*/ 2400300 w 4029075"/>
                <a:gd name="connsiteY1" fmla="*/ 128587 h 642937"/>
                <a:gd name="connsiteX2" fmla="*/ 4029075 w 4029075"/>
                <a:gd name="connsiteY2" fmla="*/ 642937 h 642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29075" h="642937">
                  <a:moveTo>
                    <a:pt x="0" y="0"/>
                  </a:moveTo>
                  <a:cubicBezTo>
                    <a:pt x="864394" y="10715"/>
                    <a:pt x="1728788" y="21431"/>
                    <a:pt x="2400300" y="128587"/>
                  </a:cubicBezTo>
                  <a:cubicBezTo>
                    <a:pt x="3071812" y="235743"/>
                    <a:pt x="3550443" y="439340"/>
                    <a:pt x="4029075" y="642937"/>
                  </a:cubicBezTo>
                </a:path>
              </a:pathLst>
            </a:cu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pic>
        <p:nvPicPr>
          <p:cNvPr id="71" name="Picture 10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741372">
            <a:off x="5641182" y="3383756"/>
            <a:ext cx="1498600" cy="99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2" name="Правильный пятиугольник 71">
            <a:hlinkClick r:id="rId11" action="ppaction://hlinksldjump"/>
          </p:cNvPr>
          <p:cNvSpPr/>
          <p:nvPr/>
        </p:nvSpPr>
        <p:spPr>
          <a:xfrm>
            <a:off x="5929313" y="3429000"/>
            <a:ext cx="785812" cy="571500"/>
          </a:xfrm>
          <a:prstGeom prst="pentag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/>
              <a:t>25</a:t>
            </a:r>
          </a:p>
        </p:txBody>
      </p:sp>
      <p:sp>
        <p:nvSpPr>
          <p:cNvPr id="73" name="Прямоугольник 72"/>
          <p:cNvSpPr/>
          <p:nvPr/>
        </p:nvSpPr>
        <p:spPr>
          <a:xfrm>
            <a:off x="1571604" y="357166"/>
            <a:ext cx="6833922" cy="175432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С утра сидит на озере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любитель рыболов...</a:t>
            </a:r>
          </a:p>
        </p:txBody>
      </p:sp>
      <p:grpSp>
        <p:nvGrpSpPr>
          <p:cNvPr id="15" name="Группа 63"/>
          <p:cNvGrpSpPr>
            <a:grpSpLocks/>
          </p:cNvGrpSpPr>
          <p:nvPr/>
        </p:nvGrpSpPr>
        <p:grpSpPr bwMode="auto">
          <a:xfrm>
            <a:off x="2286000" y="3643313"/>
            <a:ext cx="5291138" cy="979487"/>
            <a:chOff x="2067281" y="3735292"/>
            <a:chExt cx="5290802" cy="979587"/>
          </a:xfrm>
        </p:grpSpPr>
        <p:pic>
          <p:nvPicPr>
            <p:cNvPr id="3126" name="Picture 7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560012">
              <a:off x="2067281" y="3735292"/>
              <a:ext cx="1285884" cy="9286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xmlns:mc="http://schemas.openxmlformats.org/markup-compatibility/2006" val="FFFFFF" mc:Ignorable="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xmlns:mc="http://schemas.openxmlformats.org/markup-compatibility/2006" val="000000" mc:Ignorable="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5" name="Полилиния 74"/>
            <p:cNvSpPr/>
            <p:nvPr/>
          </p:nvSpPr>
          <p:spPr>
            <a:xfrm>
              <a:off x="3429270" y="4071876"/>
              <a:ext cx="3928813" cy="643003"/>
            </a:xfrm>
            <a:custGeom>
              <a:avLst/>
              <a:gdLst>
                <a:gd name="connsiteX0" fmla="*/ 0 w 4029075"/>
                <a:gd name="connsiteY0" fmla="*/ 0 h 642937"/>
                <a:gd name="connsiteX1" fmla="*/ 2400300 w 4029075"/>
                <a:gd name="connsiteY1" fmla="*/ 128587 h 642937"/>
                <a:gd name="connsiteX2" fmla="*/ 4029075 w 4029075"/>
                <a:gd name="connsiteY2" fmla="*/ 642937 h 642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29075" h="642937">
                  <a:moveTo>
                    <a:pt x="0" y="0"/>
                  </a:moveTo>
                  <a:cubicBezTo>
                    <a:pt x="864394" y="10715"/>
                    <a:pt x="1728788" y="21431"/>
                    <a:pt x="2400300" y="128587"/>
                  </a:cubicBezTo>
                  <a:cubicBezTo>
                    <a:pt x="3071812" y="235743"/>
                    <a:pt x="3550443" y="439340"/>
                    <a:pt x="4029075" y="642937"/>
                  </a:cubicBezTo>
                </a:path>
              </a:pathLst>
            </a:cu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grpSp>
        <p:nvGrpSpPr>
          <p:cNvPr id="18" name="Группа 75"/>
          <p:cNvGrpSpPr>
            <a:grpSpLocks/>
          </p:cNvGrpSpPr>
          <p:nvPr/>
        </p:nvGrpSpPr>
        <p:grpSpPr bwMode="auto">
          <a:xfrm rot="-4330257">
            <a:off x="2677319" y="1366044"/>
            <a:ext cx="2459037" cy="3965575"/>
            <a:chOff x="2223658" y="3884215"/>
            <a:chExt cx="2458546" cy="3965690"/>
          </a:xfrm>
        </p:grpSpPr>
        <p:pic>
          <p:nvPicPr>
            <p:cNvPr id="3124" name="Picture 7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560012">
              <a:off x="2223658" y="3884215"/>
              <a:ext cx="1266846" cy="9149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xmlns:mc="http://schemas.openxmlformats.org/markup-compatibility/2006" val="FFFFFF" mc:Ignorable="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xmlns:mc="http://schemas.openxmlformats.org/markup-compatibility/2006" val="000000" mc:Ignorable="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8" name="Полилиния 77"/>
            <p:cNvSpPr/>
            <p:nvPr/>
          </p:nvSpPr>
          <p:spPr>
            <a:xfrm>
              <a:off x="3579263" y="4223157"/>
              <a:ext cx="1101505" cy="3625955"/>
            </a:xfrm>
            <a:custGeom>
              <a:avLst/>
              <a:gdLst>
                <a:gd name="connsiteX0" fmla="*/ 0 w 4029075"/>
                <a:gd name="connsiteY0" fmla="*/ 0 h 642937"/>
                <a:gd name="connsiteX1" fmla="*/ 2400300 w 4029075"/>
                <a:gd name="connsiteY1" fmla="*/ 128587 h 642937"/>
                <a:gd name="connsiteX2" fmla="*/ 4029075 w 4029075"/>
                <a:gd name="connsiteY2" fmla="*/ 642937 h 642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29075" h="642937">
                  <a:moveTo>
                    <a:pt x="0" y="0"/>
                  </a:moveTo>
                  <a:cubicBezTo>
                    <a:pt x="864394" y="10715"/>
                    <a:pt x="1728788" y="21431"/>
                    <a:pt x="2400300" y="128587"/>
                  </a:cubicBezTo>
                  <a:cubicBezTo>
                    <a:pt x="3071812" y="235743"/>
                    <a:pt x="3550443" y="439340"/>
                    <a:pt x="4029075" y="642937"/>
                  </a:cubicBezTo>
                </a:path>
              </a:pathLst>
            </a:cu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pic>
        <p:nvPicPr>
          <p:cNvPr id="79" name="Picture 10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741372">
            <a:off x="5712619" y="3455194"/>
            <a:ext cx="1498600" cy="998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0" name="Правильный пятиугольник 79">
            <a:hlinkClick r:id="rId12" action="ppaction://hlinksldjump"/>
          </p:cNvPr>
          <p:cNvSpPr/>
          <p:nvPr/>
        </p:nvSpPr>
        <p:spPr>
          <a:xfrm>
            <a:off x="6000750" y="3500438"/>
            <a:ext cx="785813" cy="571500"/>
          </a:xfrm>
          <a:prstGeom prst="pentag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/>
              <a:t>10</a:t>
            </a:r>
          </a:p>
        </p:txBody>
      </p:sp>
      <p:grpSp>
        <p:nvGrpSpPr>
          <p:cNvPr id="19" name="Группа 80"/>
          <p:cNvGrpSpPr>
            <a:grpSpLocks/>
          </p:cNvGrpSpPr>
          <p:nvPr/>
        </p:nvGrpSpPr>
        <p:grpSpPr bwMode="auto">
          <a:xfrm>
            <a:off x="2286000" y="3571875"/>
            <a:ext cx="5291138" cy="979488"/>
            <a:chOff x="2067281" y="3735292"/>
            <a:chExt cx="5290802" cy="979587"/>
          </a:xfrm>
        </p:grpSpPr>
        <p:pic>
          <p:nvPicPr>
            <p:cNvPr id="3122" name="Picture 7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560012">
              <a:off x="2067281" y="3735292"/>
              <a:ext cx="1285884" cy="9286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xmlns:mc="http://schemas.openxmlformats.org/markup-compatibility/2006" val="FFFFFF" mc:Ignorable="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xmlns:mc="http://schemas.openxmlformats.org/markup-compatibility/2006" val="000000" mc:Ignorable="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3" name="Полилиния 82"/>
            <p:cNvSpPr/>
            <p:nvPr/>
          </p:nvSpPr>
          <p:spPr>
            <a:xfrm>
              <a:off x="3429270" y="4071876"/>
              <a:ext cx="3928813" cy="643003"/>
            </a:xfrm>
            <a:custGeom>
              <a:avLst/>
              <a:gdLst>
                <a:gd name="connsiteX0" fmla="*/ 0 w 4029075"/>
                <a:gd name="connsiteY0" fmla="*/ 0 h 642937"/>
                <a:gd name="connsiteX1" fmla="*/ 2400300 w 4029075"/>
                <a:gd name="connsiteY1" fmla="*/ 128587 h 642937"/>
                <a:gd name="connsiteX2" fmla="*/ 4029075 w 4029075"/>
                <a:gd name="connsiteY2" fmla="*/ 642937 h 642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29075" h="642937">
                  <a:moveTo>
                    <a:pt x="0" y="0"/>
                  </a:moveTo>
                  <a:cubicBezTo>
                    <a:pt x="864394" y="10715"/>
                    <a:pt x="1728788" y="21431"/>
                    <a:pt x="2400300" y="128587"/>
                  </a:cubicBezTo>
                  <a:cubicBezTo>
                    <a:pt x="3071812" y="235743"/>
                    <a:pt x="3550443" y="439340"/>
                    <a:pt x="4029075" y="642937"/>
                  </a:cubicBezTo>
                </a:path>
              </a:pathLst>
            </a:cu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grpSp>
        <p:nvGrpSpPr>
          <p:cNvPr id="20" name="Группа 83"/>
          <p:cNvGrpSpPr>
            <a:grpSpLocks/>
          </p:cNvGrpSpPr>
          <p:nvPr/>
        </p:nvGrpSpPr>
        <p:grpSpPr bwMode="auto">
          <a:xfrm rot="-4330257">
            <a:off x="2677319" y="1294606"/>
            <a:ext cx="2459038" cy="3965575"/>
            <a:chOff x="2223658" y="3884215"/>
            <a:chExt cx="2458546" cy="3965690"/>
          </a:xfrm>
        </p:grpSpPr>
        <p:pic>
          <p:nvPicPr>
            <p:cNvPr id="3120" name="Picture 7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560012">
              <a:off x="2223658" y="3884215"/>
              <a:ext cx="1266846" cy="9149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xmlns:mc="http://schemas.openxmlformats.org/markup-compatibility/2006" val="FFFFFF" mc:Ignorable="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xmlns:mc="http://schemas.openxmlformats.org/markup-compatibility/2006" val="000000" mc:Ignorable="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6" name="Полилиния 85"/>
            <p:cNvSpPr/>
            <p:nvPr/>
          </p:nvSpPr>
          <p:spPr>
            <a:xfrm>
              <a:off x="3579263" y="4223157"/>
              <a:ext cx="1101505" cy="3625955"/>
            </a:xfrm>
            <a:custGeom>
              <a:avLst/>
              <a:gdLst>
                <a:gd name="connsiteX0" fmla="*/ 0 w 4029075"/>
                <a:gd name="connsiteY0" fmla="*/ 0 h 642937"/>
                <a:gd name="connsiteX1" fmla="*/ 2400300 w 4029075"/>
                <a:gd name="connsiteY1" fmla="*/ 128587 h 642937"/>
                <a:gd name="connsiteX2" fmla="*/ 4029075 w 4029075"/>
                <a:gd name="connsiteY2" fmla="*/ 642937 h 642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29075" h="642937">
                  <a:moveTo>
                    <a:pt x="0" y="0"/>
                  </a:moveTo>
                  <a:cubicBezTo>
                    <a:pt x="864394" y="10715"/>
                    <a:pt x="1728788" y="21431"/>
                    <a:pt x="2400300" y="128587"/>
                  </a:cubicBezTo>
                  <a:cubicBezTo>
                    <a:pt x="3071812" y="235743"/>
                    <a:pt x="3550443" y="439340"/>
                    <a:pt x="4029075" y="642937"/>
                  </a:cubicBezTo>
                </a:path>
              </a:pathLst>
            </a:cu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pic>
        <p:nvPicPr>
          <p:cNvPr id="87" name="Picture 10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741372">
            <a:off x="5641182" y="3383756"/>
            <a:ext cx="1498600" cy="99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8" name="Правильный пятиугольник 87">
            <a:hlinkClick r:id="rId11" action="ppaction://hlinksldjump"/>
          </p:cNvPr>
          <p:cNvSpPr/>
          <p:nvPr/>
        </p:nvSpPr>
        <p:spPr>
          <a:xfrm>
            <a:off x="5929313" y="3429000"/>
            <a:ext cx="785812" cy="571500"/>
          </a:xfrm>
          <a:prstGeom prst="pentag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/>
              <a:t>20</a:t>
            </a:r>
          </a:p>
        </p:txBody>
      </p:sp>
      <p:grpSp>
        <p:nvGrpSpPr>
          <p:cNvPr id="21" name="Группа 88"/>
          <p:cNvGrpSpPr>
            <a:grpSpLocks/>
          </p:cNvGrpSpPr>
          <p:nvPr/>
        </p:nvGrpSpPr>
        <p:grpSpPr bwMode="auto">
          <a:xfrm>
            <a:off x="2286000" y="3571875"/>
            <a:ext cx="5291138" cy="979488"/>
            <a:chOff x="2067281" y="3735292"/>
            <a:chExt cx="5290802" cy="979587"/>
          </a:xfrm>
        </p:grpSpPr>
        <p:pic>
          <p:nvPicPr>
            <p:cNvPr id="3118" name="Picture 7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560012">
              <a:off x="2067281" y="3735292"/>
              <a:ext cx="1285884" cy="9286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xmlns:mc="http://schemas.openxmlformats.org/markup-compatibility/2006" val="FFFFFF" mc:Ignorable="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xmlns:mc="http://schemas.openxmlformats.org/markup-compatibility/2006" val="000000" mc:Ignorable="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1" name="Полилиния 90"/>
            <p:cNvSpPr/>
            <p:nvPr/>
          </p:nvSpPr>
          <p:spPr>
            <a:xfrm>
              <a:off x="3429270" y="4071876"/>
              <a:ext cx="3928813" cy="643003"/>
            </a:xfrm>
            <a:custGeom>
              <a:avLst/>
              <a:gdLst>
                <a:gd name="connsiteX0" fmla="*/ 0 w 4029075"/>
                <a:gd name="connsiteY0" fmla="*/ 0 h 642937"/>
                <a:gd name="connsiteX1" fmla="*/ 2400300 w 4029075"/>
                <a:gd name="connsiteY1" fmla="*/ 128587 h 642937"/>
                <a:gd name="connsiteX2" fmla="*/ 4029075 w 4029075"/>
                <a:gd name="connsiteY2" fmla="*/ 642937 h 642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29075" h="642937">
                  <a:moveTo>
                    <a:pt x="0" y="0"/>
                  </a:moveTo>
                  <a:cubicBezTo>
                    <a:pt x="864394" y="10715"/>
                    <a:pt x="1728788" y="21431"/>
                    <a:pt x="2400300" y="128587"/>
                  </a:cubicBezTo>
                  <a:cubicBezTo>
                    <a:pt x="3071812" y="235743"/>
                    <a:pt x="3550443" y="439340"/>
                    <a:pt x="4029075" y="642937"/>
                  </a:cubicBezTo>
                </a:path>
              </a:pathLst>
            </a:cu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grpSp>
        <p:nvGrpSpPr>
          <p:cNvPr id="23" name="Группа 91"/>
          <p:cNvGrpSpPr>
            <a:grpSpLocks/>
          </p:cNvGrpSpPr>
          <p:nvPr/>
        </p:nvGrpSpPr>
        <p:grpSpPr bwMode="auto">
          <a:xfrm rot="-4330257">
            <a:off x="2677319" y="1294606"/>
            <a:ext cx="2459038" cy="3965575"/>
            <a:chOff x="2223658" y="3884215"/>
            <a:chExt cx="2458546" cy="3965690"/>
          </a:xfrm>
        </p:grpSpPr>
        <p:pic>
          <p:nvPicPr>
            <p:cNvPr id="3116" name="Picture 7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560012">
              <a:off x="2223658" y="3884215"/>
              <a:ext cx="1266846" cy="9149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xmlns:mc="http://schemas.openxmlformats.org/markup-compatibility/2006" val="FFFFFF" mc:Ignorable="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xmlns:mc="http://schemas.openxmlformats.org/markup-compatibility/2006" val="000000" mc:Ignorable="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4" name="Полилиния 93"/>
            <p:cNvSpPr/>
            <p:nvPr/>
          </p:nvSpPr>
          <p:spPr>
            <a:xfrm>
              <a:off x="3579263" y="4223157"/>
              <a:ext cx="1101505" cy="3625955"/>
            </a:xfrm>
            <a:custGeom>
              <a:avLst/>
              <a:gdLst>
                <a:gd name="connsiteX0" fmla="*/ 0 w 4029075"/>
                <a:gd name="connsiteY0" fmla="*/ 0 h 642937"/>
                <a:gd name="connsiteX1" fmla="*/ 2400300 w 4029075"/>
                <a:gd name="connsiteY1" fmla="*/ 128587 h 642937"/>
                <a:gd name="connsiteX2" fmla="*/ 4029075 w 4029075"/>
                <a:gd name="connsiteY2" fmla="*/ 642937 h 642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29075" h="642937">
                  <a:moveTo>
                    <a:pt x="0" y="0"/>
                  </a:moveTo>
                  <a:cubicBezTo>
                    <a:pt x="864394" y="10715"/>
                    <a:pt x="1728788" y="21431"/>
                    <a:pt x="2400300" y="128587"/>
                  </a:cubicBezTo>
                  <a:cubicBezTo>
                    <a:pt x="3071812" y="235743"/>
                    <a:pt x="3550443" y="439340"/>
                    <a:pt x="4029075" y="642937"/>
                  </a:cubicBezTo>
                </a:path>
              </a:pathLst>
            </a:cu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pic>
        <p:nvPicPr>
          <p:cNvPr id="95" name="Picture 10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741372">
            <a:off x="5641182" y="3455194"/>
            <a:ext cx="1498600" cy="99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6" name="Правильный пятиугольник 95">
            <a:hlinkClick r:id="rId13" action="ppaction://hlinksldjump"/>
          </p:cNvPr>
          <p:cNvSpPr/>
          <p:nvPr/>
        </p:nvSpPr>
        <p:spPr>
          <a:xfrm>
            <a:off x="5929313" y="3500438"/>
            <a:ext cx="785812" cy="571500"/>
          </a:xfrm>
          <a:prstGeom prst="pentag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/>
              <a:t>10</a:t>
            </a:r>
          </a:p>
        </p:txBody>
      </p:sp>
      <p:sp>
        <p:nvSpPr>
          <p:cNvPr id="97" name="Управляющая кнопка: настраиваемая 96">
            <a:hlinkClick r:id="rId14" action="ppaction://hlinksldjump" highlightClick="1"/>
          </p:cNvPr>
          <p:cNvSpPr/>
          <p:nvPr/>
        </p:nvSpPr>
        <p:spPr>
          <a:xfrm>
            <a:off x="8001000" y="6429375"/>
            <a:ext cx="1143000" cy="428625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Ресурсы</a:t>
            </a:r>
          </a:p>
        </p:txBody>
      </p:sp>
      <p:sp>
        <p:nvSpPr>
          <p:cNvPr id="98" name="Управляющая кнопка: настраиваемая 97">
            <a:hlinkClick r:id="" action="ppaction://hlinkshowjump?jump=endshow" highlightClick="1"/>
          </p:cNvPr>
          <p:cNvSpPr/>
          <p:nvPr/>
        </p:nvSpPr>
        <p:spPr>
          <a:xfrm>
            <a:off x="0" y="6429375"/>
            <a:ext cx="1071563" cy="428625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Выход</a:t>
            </a:r>
          </a:p>
        </p:txBody>
      </p:sp>
      <p:sp>
        <p:nvSpPr>
          <p:cNvPr id="99" name="Управляющая кнопка: настраиваемая 98">
            <a:hlinkClick r:id="rId13" action="ppaction://hlinksldjump" highlightClick="1"/>
          </p:cNvPr>
          <p:cNvSpPr/>
          <p:nvPr/>
        </p:nvSpPr>
        <p:spPr>
          <a:xfrm>
            <a:off x="3214688" y="6429375"/>
            <a:ext cx="2286000" cy="428625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Закончить игру</a:t>
            </a:r>
          </a:p>
        </p:txBody>
      </p:sp>
      <p:pic>
        <p:nvPicPr>
          <p:cNvPr id="3115" name="Picture 4"/>
          <p:cNvPicPr>
            <a:picLocks noChangeAspect="1" noChangeArrowheads="1"/>
          </p:cNvPicPr>
          <p:nvPr/>
        </p:nvPicPr>
        <p:blipFill>
          <a:blip r:embed="rId1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1625" y="3643313"/>
            <a:ext cx="1500188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1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animClr clrSpc="rgb" dir="cw">
                                      <p:cBhvr>
                                        <p:cTn id="7" dur="1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274 -0.11689 C -0.03871 -0.11921 -0.05468 -0.12037 -0.07048 -0.12407 C -0.07569 -0.12523 -0.08055 -0.13101 -0.08576 -0.13148 C -0.11545 -0.13217 -0.14513 -0.1287 -0.17482 -0.12754 C -0.18385 -0.12407 -0.19045 -0.12014 -0.19878 -0.11319 C -0.21302 -0.08171 -0.19895 -0.11342 -0.20972 -0.0875 C -0.21319 -0.07916 -0.22048 -0.06226 -0.22048 -0.06203 C -0.22586 -0.02801 -0.21788 -0.07037 -0.23142 -0.02963 C -0.24305 0.00602 -0.21944 -0.03865 -0.24218 -0.00046 C -0.24722 0.03311 -0.2467 0.06389 -0.2401 0.09746 C -0.24149 0.12778 -0.24184 0.15811 -0.24444 0.18843 C -0.24965 0.24885 -0.24878 0.16899 -0.24878 0.20672 " pathEditMode="relative" rAng="0" ptsTypes="fffffffffffA">
                                      <p:cBhvr>
                                        <p:cTn id="28" dur="2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400" y="17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animClr clrSpc="rgb" dir="cw">
                                      <p:cBhvr>
                                        <p:cTn id="43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44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4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00"/>
                            </p:stCondLst>
                            <p:childTnLst>
                              <p:par>
                                <p:cTn id="65" presetID="0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538 -0.11412 C -0.06579 -0.12754 -0.13142 -0.11851 -0.1901 -0.09375 C -0.19809 -0.0831 -0.20468 -0.07291 -0.21406 -0.06481 C -0.24357 -0.01157 -0.25208 0.03426 -0.25972 0.10047 C -0.25538 0.2169 -0.26076 0.12917 -0.25538 0.17593 C -0.25243 0.20116 -0.25729 0.19352 -0.25104 0.20186 " pathEditMode="relative" ptsTypes="fffffA">
                                      <p:cBhvr>
                                        <p:cTn id="66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0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animClr clrSpc="rgb" dir="cw">
                                      <p:cBhvr>
                                        <p:cTn id="81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82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3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8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000"/>
                            </p:stCondLst>
                            <p:childTnLst>
                              <p:par>
                                <p:cTn id="9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000"/>
                            </p:stCondLst>
                            <p:childTnLst>
                              <p:par>
                                <p:cTn id="9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500"/>
                            </p:stCondLst>
                            <p:childTnLst>
                              <p:par>
                                <p:cTn id="103" presetID="0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538 -0.10116 C -0.0125 -0.1044 -0.02013 -0.10625 -0.02708 -0.10995 C -0.03593 -0.11458 -0.03055 -0.11713 -0.0401 -0.11875 C -0.0552 -0.1213 -0.07048 -0.12268 -0.08576 -0.12454 C -0.09305 -0.12639 -0.10017 -0.13009 -0.10746 -0.13032 C -0.12847 -0.13125 -0.18246 -0.12708 -0.20312 -0.10417 C -0.21423 -0.0919 -0.21788 -0.06921 -0.22916 -0.05787 C -0.24583 -0.04097 -0.24496 -0.03079 -0.25312 -0.00856 C -0.25572 -0.00162 -0.2592 0.00486 -0.2618 0.01181 C -0.25781 0.11019 -0.25972 0.04653 -0.25972 0.20301 " pathEditMode="relative" ptsTypes="fffffffffA">
                                      <p:cBhvr>
                                        <p:cTn id="104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6" dur="1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animClr clrSpc="rgb" dir="cw">
                                      <p:cBhvr>
                                        <p:cTn id="117" dur="1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18" dur="1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9" dur="1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2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2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1000"/>
                            </p:stCondLst>
                            <p:childTnLst>
                              <p:par>
                                <p:cTn id="12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000"/>
                            </p:stCondLst>
                            <p:childTnLst>
                              <p:par>
                                <p:cTn id="1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1500"/>
                            </p:stCondLst>
                            <p:childTnLst>
                              <p:par>
                                <p:cTn id="139" presetID="0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972 -0.08796 C -0.00746 -0.08981 -0.00312 -0.09027 -0.00312 -0.09375 C -0.00312 -0.09791 -0.00729 -0.09976 -0.00972 -0.10254 C -0.01614 -0.10972 -0.02447 -0.11365 -0.03142 -0.1199 C -0.04947 -0.11898 -0.0677 -0.11898 -0.08576 -0.11689 C -0.1026 -0.11504 -0.12118 -0.10694 -0.13784 -0.10254 C -0.1467 -0.09768 -0.15486 -0.09398 -0.16406 -0.09074 C -0.16892 -0.08634 -0.17447 -0.08356 -0.17916 -0.07916 C -0.19166 -0.06736 -0.18055 -0.07476 -0.1901 -0.0618 C -0.20381 -0.04328 -0.1901 -0.06736 -0.20104 -0.05023 C -0.21145 -0.03379 -0.2217 -0.01805 -0.23142 -0.00092 C -0.23506 0.01436 -0.24236 0.02848 -0.25104 0.03959 C -0.2644 0.08473 -0.26423 0.12963 -0.25538 0.17871 C -0.25277 0.2125 -0.25312 0.19792 -0.25312 0.22223 " pathEditMode="relative" ptsTypes="fffffffffffffA">
                                      <p:cBhvr>
                                        <p:cTn id="140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4" dur="1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animClr clrSpc="rgb" dir="cw">
                                      <p:cBhvr>
                                        <p:cTn id="155" dur="1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56" dur="1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7" dur="1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5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1000"/>
                            </p:stCondLst>
                            <p:childTnLst>
                              <p:par>
                                <p:cTn id="16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1000"/>
                            </p:stCondLst>
                            <p:childTnLst>
                              <p:par>
                                <p:cTn id="16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7" presetID="0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538 -0.08958 C -0.01371 -0.16782 -0.0151 -0.13611 -0.09652 -0.1331 C -0.11163 -0.13032 -0.1302 -0.12639 -0.14444 -0.11875 C -0.15781 -0.11157 -0.15381 -0.11343 -0.1684 -0.10694 C -0.17048 -0.10602 -0.17482 -0.10417 -0.17482 -0.10417 C -0.17881 -0.10069 -0.18385 -0.09907 -0.18784 -0.09537 C -0.19496 -0.08912 -0.1993 -0.07731 -0.20538 -0.06944 C -0.20989 -0.0544 -0.20868 -0.04907 -0.2184 -0.04028 C -0.22309 -0.02755 -0.22812 -0.01852 -0.23576 -0.00856 C -0.24184 0.01574 -0.25138 0.03704 -0.25746 0.06111 C -0.25677 0.09884 -0.25312 0.1544 -0.25312 0.19722 " pathEditMode="relative" ptsTypes="ffffffffffA">
                                      <p:cBhvr>
                                        <p:cTn id="178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0" dur="1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animClr clrSpc="rgb" dir="cw">
                                      <p:cBhvr>
                                        <p:cTn id="191" dur="1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92" dur="1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3" dur="1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9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9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>
                            <p:stCondLst>
                              <p:cond delay="1000"/>
                            </p:stCondLst>
                            <p:childTnLst>
                              <p:par>
                                <p:cTn id="20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9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>
                            <p:stCondLst>
                              <p:cond delay="1500"/>
                            </p:stCondLst>
                            <p:childTnLst>
                              <p:par>
                                <p:cTn id="213" presetID="0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972 -0.09259 C -0.01145 -0.10255 -0.01336 -0.12106 -0.02048 -0.12731 C -0.02291 -0.12963 -0.02621 -0.1294 -0.02916 -0.13032 C -0.05381 -0.1294 -0.07847 -0.12893 -0.10312 -0.12731 C -0.11423 -0.12662 -0.14965 -0.11366 -0.15972 -0.10694 C -0.17552 -0.0963 -0.15711 -0.10486 -0.17274 -0.09838 C -0.19079 -0.08194 -0.16788 -0.10162 -0.18576 -0.08958 C -0.1934 -0.08449 -0.19184 -0.08287 -0.19878 -0.07523 C -0.20885 -0.06435 -0.21718 -0.05417 -0.22482 -0.04028 C -0.22812 -0.02801 -0.23472 -0.01921 -0.2401 -0.00856 C -0.24253 0.00139 -0.24531 0.00741 -0.25104 0.01458 C -0.25625 0.03565 -0.25954 0.05718 -0.26406 0.07847 C -0.2625 0.1206 -0.25972 0.16366 -0.25972 0.20602 " pathEditMode="relative" ptsTypes="ffffffffffffA">
                                      <p:cBhvr>
                                        <p:cTn id="214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6" dur="1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animClr clrSpc="rgb" dir="cw">
                                      <p:cBhvr>
                                        <p:cTn id="227" dur="1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228" dur="1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9" dur="1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3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3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3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5" fill="hold">
                            <p:stCondLst>
                              <p:cond delay="1000"/>
                            </p:stCondLst>
                            <p:childTnLst>
                              <p:par>
                                <p:cTn id="23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8" fill="hold">
                            <p:stCondLst>
                              <p:cond delay="1000"/>
                            </p:stCondLst>
                            <p:childTnLst>
                              <p:par>
                                <p:cTn id="23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5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8" fill="hold">
                            <p:stCondLst>
                              <p:cond delay="1500"/>
                            </p:stCondLst>
                            <p:childTnLst>
                              <p:par>
                                <p:cTn id="249" presetID="0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48 -0.07639 C 0.00417 -0.08703 0.00608 -0.09768 0.00556 -0.10833 C 0.00539 -0.1118 0.00296 -0.11435 0.00122 -0.11689 C -0.00989 -0.13333 -0.01822 -0.14051 -0.0335 -0.14884 C -0.07013 -0.14189 -0.10833 -0.14027 -0.14444 -0.12847 C -0.15555 -0.12476 -0.16631 -0.11875 -0.17708 -0.11412 C -0.18506 -0.10601 -0.19322 -0.09884 -0.20104 -0.09074 C -0.2059 -0.08564 -0.21614 -0.07639 -0.21614 -0.07639 C -0.22795 -0.0449 -0.21232 -0.08356 -0.22708 -0.05601 C -0.2427 -0.02708 -0.21718 -0.06342 -0.2401 -0.03287 C -0.25451 0.01551 -0.23802 -0.04421 -0.24878 0.0801 C -0.25104 0.10579 -0.26041 0.12986 -0.2618 0.15556 C -0.26284 0.1757 -0.2618 0.19607 -0.2618 0.21644 " pathEditMode="relative" ptsTypes="ffffffffffffA">
                                      <p:cBhvr>
                                        <p:cTn id="250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2" dur="1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animClr clrSpc="rgb" dir="cw">
                                      <p:cBhvr>
                                        <p:cTn id="263" dur="1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264" dur="1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5" dur="1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6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6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7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1" fill="hold">
                            <p:stCondLst>
                              <p:cond delay="1000"/>
                            </p:stCondLst>
                            <p:childTnLst>
                              <p:par>
                                <p:cTn id="27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4" fill="hold">
                            <p:stCondLst>
                              <p:cond delay="1000"/>
                            </p:stCondLst>
                            <p:childTnLst>
                              <p:par>
                                <p:cTn id="27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1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2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4" fill="hold">
                            <p:stCondLst>
                              <p:cond delay="1500"/>
                            </p:stCondLst>
                            <p:childTnLst>
                              <p:par>
                                <p:cTn id="285" presetID="0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12 -0.09537 C -0.00815 -0.13866 -0.00156 -0.12917 -0.02274 -0.14768 C -0.11076 -0.14583 -0.12604 -0.15949 -0.18142 -0.13611 C -0.1894 -0.12523 -0.19895 -0.12014 -0.20538 -0.10694 C -0.21006 -0.09745 -0.2184 -0.07801 -0.2184 -0.07801 C -0.22326 -0.05116 -0.24166 -0.02569 -0.25312 -0.00278 C -0.26319 0.01713 -0.26388 0.04213 -0.27048 0.06389 C -0.28072 0.13287 -0.27482 0.0831 -0.27482 0.21458 " pathEditMode="relative" ptsTypes="fffffffA">
                                      <p:cBhvr>
                                        <p:cTn id="286" dur="2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>
                      <p:stCondLst>
                        <p:cond delay="indefinite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3" fill="hold">
                            <p:stCondLst>
                              <p:cond delay="0"/>
                            </p:stCondLst>
                            <p:childTnLst>
                              <p:par>
                                <p:cTn id="29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8" dur="1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animClr clrSpc="rgb" dir="cw">
                                      <p:cBhvr>
                                        <p:cTn id="299" dur="1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300" dur="1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1" dur="1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30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0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0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0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0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7" fill="hold">
                            <p:stCondLst>
                              <p:cond delay="1000"/>
                            </p:stCondLst>
                            <p:childTnLst>
                              <p:par>
                                <p:cTn id="30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7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8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0" fill="hold">
                            <p:stCondLst>
                              <p:cond delay="1500"/>
                            </p:stCondLst>
                            <p:childTnLst>
                              <p:par>
                                <p:cTn id="321" presetID="0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18 -0.12917 C -0.01944 -0.14422 -0.02326 -0.14861 -0.03784 -0.15232 C -0.0552 -0.15672 -0.0901 -0.16389 -0.0901 -0.16389 C -0.10451 -0.16297 -0.11909 -0.1625 -0.1335 -0.16088 C -0.14635 -0.15949 -0.16059 -0.14908 -0.17274 -0.14352 C -0.17482 -0.14074 -0.17656 -0.13727 -0.17916 -0.13496 C -0.18107 -0.13334 -0.18402 -0.13403 -0.18576 -0.13195 C -0.18854 -0.12894 -0.18958 -0.12385 -0.19218 -0.12037 C -0.19687 -0.11412 -0.20277 -0.10926 -0.20746 -0.10301 C -0.21232 -0.08403 -0.2059 -0.10486 -0.21614 -0.08565 C -0.21805 -0.08218 -0.21857 -0.07755 -0.22048 -0.07408 C -0.22222 -0.0706 -0.225 -0.06852 -0.22708 -0.06528 C -0.22881 -0.06273 -0.23003 -0.05949 -0.23142 -0.05672 C -0.23454 -0.04352 -0.2394 -0.04537 -0.24444 -0.03334 C -0.24861 -0.02361 -0.25069 -0.01389 -0.25538 -0.0044 C -0.25798 0.00625 -0.26145 0.01527 -0.26614 0.02453 C -0.27604 0.06389 -0.26909 0.1044 -0.2618 0.14328 C -0.25954 0.15509 -0.2552 0.16643 -0.25312 0.17824 C -0.25243 0.18217 -0.2519 0.18611 -0.25104 0.18981 C -0.25034 0.19282 -0.24878 0.19838 -0.24878 0.19838 " pathEditMode="relative" ptsTypes="fffffffffffffffffffA">
                                      <p:cBhvr>
                                        <p:cTn id="322" dur="2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3" fill="hold">
                      <p:stCondLst>
                        <p:cond delay="indefinite"/>
                      </p:stCondLst>
                      <p:childTnLst>
                        <p:par>
                          <p:cTn id="324" fill="hold">
                            <p:stCondLst>
                              <p:cond delay="0"/>
                            </p:stCondLst>
                            <p:childTnLst>
                              <p:par>
                                <p:cTn id="3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15"/>
                  </p:tgtEl>
                </p:cond>
              </p:nextCondLst>
            </p:seq>
          </p:childTnLst>
        </p:cTn>
      </p:par>
    </p:tnLst>
    <p:bldLst>
      <p:bldP spid="22" grpId="0" animBg="1"/>
      <p:bldP spid="22" grpId="1" animBg="1"/>
      <p:bldP spid="39" grpId="0" animBg="1"/>
      <p:bldP spid="47" grpId="0" animBg="1"/>
      <p:bldP spid="55" grpId="0" animBg="1"/>
      <p:bldP spid="63" grpId="0" animBg="1"/>
      <p:bldP spid="72" grpId="0" animBg="1"/>
      <p:bldP spid="80" grpId="0" animBg="1"/>
      <p:bldP spid="88" grpId="0" animBg="1"/>
      <p:bldP spid="96" grpId="0" animBg="1"/>
      <p:bldP spid="9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2060"/>
                </a:solidFill>
              </a:rPr>
              <a:t>Ответьте на вопрос 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 ( 15 баллов)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8" name="Управляющая кнопка: домой 7">
            <a:hlinkClick r:id="rId2" action="ppaction://hlinksldjump" highlightClick="1"/>
          </p:cNvPr>
          <p:cNvSpPr/>
          <p:nvPr/>
        </p:nvSpPr>
        <p:spPr>
          <a:xfrm>
            <a:off x="8501063" y="6000750"/>
            <a:ext cx="642937" cy="85725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Вертикальный свиток 8"/>
          <p:cNvSpPr/>
          <p:nvPr/>
        </p:nvSpPr>
        <p:spPr>
          <a:xfrm>
            <a:off x="642938" y="1714500"/>
            <a:ext cx="3786187" cy="4214813"/>
          </a:xfrm>
          <a:prstGeom prst="vertic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 smtClean="0">
                <a:solidFill>
                  <a:srgbClr val="0070C0"/>
                </a:solidFill>
              </a:rPr>
              <a:t>Самая высокая точка Челябинской области</a:t>
            </a:r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857750" y="4000500"/>
            <a:ext cx="3929063" cy="12144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 smtClean="0">
                <a:solidFill>
                  <a:schemeClr val="tx1"/>
                </a:solidFill>
              </a:rPr>
              <a:t>Г. Большой </a:t>
            </a:r>
            <a:r>
              <a:rPr lang="ru-RU" sz="2400" b="1" i="1" dirty="0" err="1" smtClean="0">
                <a:solidFill>
                  <a:schemeClr val="tx1"/>
                </a:solidFill>
              </a:rPr>
              <a:t>Нургуш</a:t>
            </a:r>
            <a:r>
              <a:rPr lang="ru-RU" sz="2400" b="1" i="1" dirty="0" smtClean="0">
                <a:solidFill>
                  <a:schemeClr val="tx1"/>
                </a:solidFill>
              </a:rPr>
              <a:t> </a:t>
            </a:r>
            <a:endParaRPr lang="ru-RU" sz="2400" b="1" i="1" dirty="0">
              <a:solidFill>
                <a:schemeClr val="tx1"/>
              </a:solidFill>
            </a:endParaRPr>
          </a:p>
        </p:txBody>
      </p:sp>
      <p:sp>
        <p:nvSpPr>
          <p:cNvPr id="3" name="Багетная рамка 2"/>
          <p:cNvSpPr/>
          <p:nvPr/>
        </p:nvSpPr>
        <p:spPr>
          <a:xfrm>
            <a:off x="971600" y="332656"/>
            <a:ext cx="864096" cy="576064"/>
          </a:xfrm>
          <a:prstGeom prst="beve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№1</a:t>
            </a:r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 nodeType="clickPar">
                      <p:stCondLst>
                        <p:cond delay="0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8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2060"/>
                </a:solidFill>
              </a:rPr>
              <a:t>Ответьте на вопрос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 ( </a:t>
            </a:r>
            <a:r>
              <a:rPr lang="ru-RU" b="1" dirty="0" smtClean="0">
                <a:solidFill>
                  <a:srgbClr val="002060"/>
                </a:solidFill>
              </a:rPr>
              <a:t>15 </a:t>
            </a:r>
            <a:r>
              <a:rPr lang="ru-RU" b="1" dirty="0" smtClean="0">
                <a:solidFill>
                  <a:srgbClr val="002060"/>
                </a:solidFill>
              </a:rPr>
              <a:t>баллов)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0" name="Управляющая кнопка: домой 9">
            <a:hlinkClick r:id="rId2" action="ppaction://hlinksldjump" highlightClick="1"/>
          </p:cNvPr>
          <p:cNvSpPr/>
          <p:nvPr/>
        </p:nvSpPr>
        <p:spPr>
          <a:xfrm>
            <a:off x="8501063" y="6000750"/>
            <a:ext cx="642937" cy="85725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Вертикальный свиток 4"/>
          <p:cNvSpPr/>
          <p:nvPr/>
        </p:nvSpPr>
        <p:spPr>
          <a:xfrm>
            <a:off x="642938" y="1714500"/>
            <a:ext cx="3786187" cy="4214813"/>
          </a:xfrm>
          <a:prstGeom prst="vertic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rgbClr val="0070C0"/>
                </a:solidFill>
              </a:rPr>
              <a:t>Самый длинный хребет области</a:t>
            </a:r>
            <a:endParaRPr lang="ru-RU" sz="2400" dirty="0">
              <a:solidFill>
                <a:srgbClr val="0070C0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857750" y="4000500"/>
            <a:ext cx="3929063" cy="12144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 err="1" smtClean="0"/>
              <a:t>Уреньга</a:t>
            </a:r>
            <a:r>
              <a:rPr lang="ru-RU" sz="2400" b="1" i="1" dirty="0" smtClean="0"/>
              <a:t> </a:t>
            </a:r>
            <a:endParaRPr lang="ru-RU" sz="2400" b="1" i="1" dirty="0"/>
          </a:p>
        </p:txBody>
      </p:sp>
      <p:sp>
        <p:nvSpPr>
          <p:cNvPr id="7" name="Багетная рамка 6"/>
          <p:cNvSpPr/>
          <p:nvPr/>
        </p:nvSpPr>
        <p:spPr>
          <a:xfrm>
            <a:off x="971600" y="332656"/>
            <a:ext cx="864096" cy="576064"/>
          </a:xfrm>
          <a:prstGeom prst="beve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№2</a:t>
            </a:r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 nodeType="clickPar">
                      <p:stCondLst>
                        <p:cond delay="0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10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2060"/>
                </a:solidFill>
              </a:rPr>
              <a:t>Ответьте на вопрос 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 ( </a:t>
            </a:r>
            <a:r>
              <a:rPr lang="ru-RU" b="1" dirty="0" smtClean="0">
                <a:solidFill>
                  <a:srgbClr val="002060"/>
                </a:solidFill>
              </a:rPr>
              <a:t>10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smtClean="0">
                <a:solidFill>
                  <a:srgbClr val="002060"/>
                </a:solidFill>
              </a:rPr>
              <a:t>баллов)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8501063" y="6000750"/>
            <a:ext cx="642937" cy="85725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Вертикальный свиток 4"/>
          <p:cNvSpPr/>
          <p:nvPr/>
        </p:nvSpPr>
        <p:spPr>
          <a:xfrm>
            <a:off x="642938" y="1714500"/>
            <a:ext cx="3786187" cy="4214813"/>
          </a:xfrm>
          <a:prstGeom prst="vertic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rgbClr val="0070C0"/>
                </a:solidFill>
              </a:rPr>
              <a:t>Какая форма рельефа преобладает в западной части области</a:t>
            </a:r>
            <a:endParaRPr lang="ru-RU" sz="2400" dirty="0">
              <a:solidFill>
                <a:srgbClr val="0070C0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857750" y="4000500"/>
            <a:ext cx="3929063" cy="12144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 smtClean="0"/>
              <a:t>горы</a:t>
            </a:r>
            <a:r>
              <a:rPr lang="ru-RU" sz="2400" b="1" i="1" dirty="0" smtClean="0"/>
              <a:t> </a:t>
            </a:r>
            <a:endParaRPr lang="ru-RU" sz="2400" b="1" i="1" dirty="0"/>
          </a:p>
        </p:txBody>
      </p:sp>
      <p:sp>
        <p:nvSpPr>
          <p:cNvPr id="7" name="Багетная рамка 6"/>
          <p:cNvSpPr/>
          <p:nvPr/>
        </p:nvSpPr>
        <p:spPr>
          <a:xfrm>
            <a:off x="971600" y="332656"/>
            <a:ext cx="864096" cy="576064"/>
          </a:xfrm>
          <a:prstGeom prst="beve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№3</a:t>
            </a:r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 nodeType="clickPar">
                      <p:stCondLst>
                        <p:cond delay="0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82737"/>
          </a:xfrm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Ответьте на вопрос 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 ( </a:t>
            </a:r>
            <a:r>
              <a:rPr lang="ru-RU" b="1" dirty="0" smtClean="0">
                <a:solidFill>
                  <a:srgbClr val="002060"/>
                </a:solidFill>
              </a:rPr>
              <a:t>15 </a:t>
            </a:r>
            <a:r>
              <a:rPr lang="ru-RU" b="1" dirty="0" smtClean="0">
                <a:solidFill>
                  <a:srgbClr val="002060"/>
                </a:solidFill>
              </a:rPr>
              <a:t>баллов)</a:t>
            </a:r>
          </a:p>
        </p:txBody>
      </p:sp>
      <p:sp>
        <p:nvSpPr>
          <p:cNvPr id="8" name="Управляющая кнопка: домой 7">
            <a:hlinkClick r:id="rId2" action="ppaction://hlinksldjump" highlightClick="1"/>
          </p:cNvPr>
          <p:cNvSpPr/>
          <p:nvPr/>
        </p:nvSpPr>
        <p:spPr>
          <a:xfrm>
            <a:off x="8501063" y="6000750"/>
            <a:ext cx="642937" cy="85725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Вертикальный свиток 4"/>
          <p:cNvSpPr/>
          <p:nvPr/>
        </p:nvSpPr>
        <p:spPr>
          <a:xfrm>
            <a:off x="642938" y="1714500"/>
            <a:ext cx="3786187" cy="4214813"/>
          </a:xfrm>
          <a:prstGeom prst="vertic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rgbClr val="0070C0"/>
                </a:solidFill>
              </a:rPr>
              <a:t>Самое низкое место в области</a:t>
            </a:r>
            <a:endParaRPr lang="ru-RU" sz="2400" dirty="0">
              <a:solidFill>
                <a:srgbClr val="0070C0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857750" y="4000500"/>
            <a:ext cx="3929063" cy="12144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 smtClean="0"/>
              <a:t>Долина реки </a:t>
            </a:r>
            <a:r>
              <a:rPr lang="ru-RU" sz="2400" b="1" i="1" dirty="0" err="1" smtClean="0"/>
              <a:t>Уй</a:t>
            </a:r>
            <a:r>
              <a:rPr lang="ru-RU" sz="2400" b="1" i="1" dirty="0" smtClean="0"/>
              <a:t>, на границе с Курганской областью </a:t>
            </a:r>
            <a:endParaRPr lang="ru-RU" sz="2400" b="1" i="1" dirty="0"/>
          </a:p>
        </p:txBody>
      </p:sp>
      <p:sp>
        <p:nvSpPr>
          <p:cNvPr id="7" name="Багетная рамка 6"/>
          <p:cNvSpPr/>
          <p:nvPr/>
        </p:nvSpPr>
        <p:spPr>
          <a:xfrm>
            <a:off x="971600" y="332656"/>
            <a:ext cx="864096" cy="576064"/>
          </a:xfrm>
          <a:prstGeom prst="beve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№4</a:t>
            </a:r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 nodeType="clickPar">
                      <p:stCondLst>
                        <p:cond delay="0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8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82737"/>
          </a:xfrm>
        </p:spPr>
        <p:txBody>
          <a:bodyPr/>
          <a:lstStyle/>
          <a:p>
            <a:r>
              <a:rPr lang="ru-RU" b="1" smtClean="0">
                <a:solidFill>
                  <a:srgbClr val="002060"/>
                </a:solidFill>
              </a:rPr>
              <a:t>Ответьте на вопрос </a:t>
            </a:r>
            <a:br>
              <a:rPr lang="ru-RU" b="1" smtClean="0">
                <a:solidFill>
                  <a:srgbClr val="002060"/>
                </a:solidFill>
              </a:rPr>
            </a:br>
            <a:r>
              <a:rPr lang="ru-RU" b="1" smtClean="0">
                <a:solidFill>
                  <a:srgbClr val="002060"/>
                </a:solidFill>
              </a:rPr>
              <a:t> ( 20 баллов)</a:t>
            </a:r>
          </a:p>
        </p:txBody>
      </p:sp>
      <p:sp>
        <p:nvSpPr>
          <p:cNvPr id="12" name="Управляющая кнопка: домой 11">
            <a:hlinkClick r:id="rId2" action="ppaction://hlinksldjump" highlightClick="1"/>
          </p:cNvPr>
          <p:cNvSpPr/>
          <p:nvPr/>
        </p:nvSpPr>
        <p:spPr>
          <a:xfrm>
            <a:off x="8501063" y="6000750"/>
            <a:ext cx="642937" cy="85725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Вертикальный свиток 4"/>
          <p:cNvSpPr/>
          <p:nvPr/>
        </p:nvSpPr>
        <p:spPr>
          <a:xfrm>
            <a:off x="642938" y="1714500"/>
            <a:ext cx="3786187" cy="4214813"/>
          </a:xfrm>
          <a:prstGeom prst="vertic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rgbClr val="0070C0"/>
                </a:solidFill>
              </a:rPr>
              <a:t>Какой вид рельефа преобладает в Челябинской области</a:t>
            </a:r>
            <a:endParaRPr lang="ru-RU" sz="2400" dirty="0">
              <a:solidFill>
                <a:srgbClr val="0070C0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857750" y="4000500"/>
            <a:ext cx="3929063" cy="12144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 smtClean="0"/>
              <a:t>Всхолмленная равнина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 smtClean="0"/>
              <a:t>(пенеплен)</a:t>
            </a:r>
            <a:r>
              <a:rPr lang="ru-RU" sz="2400" b="1" i="1" dirty="0" smtClean="0"/>
              <a:t> </a:t>
            </a:r>
            <a:endParaRPr lang="ru-RU" sz="2400" b="1" i="1" dirty="0"/>
          </a:p>
        </p:txBody>
      </p:sp>
      <p:sp>
        <p:nvSpPr>
          <p:cNvPr id="7" name="Багетная рамка 6"/>
          <p:cNvSpPr/>
          <p:nvPr/>
        </p:nvSpPr>
        <p:spPr>
          <a:xfrm>
            <a:off x="971600" y="332656"/>
            <a:ext cx="864096" cy="576064"/>
          </a:xfrm>
          <a:prstGeom prst="beve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№5</a:t>
            </a:r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 nodeType="clickPar">
                      <p:stCondLst>
                        <p:cond delay="0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12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82737"/>
          </a:xfrm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Ответьте на вопрос 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 ( </a:t>
            </a:r>
            <a:r>
              <a:rPr lang="ru-RU" b="1" dirty="0" smtClean="0">
                <a:solidFill>
                  <a:srgbClr val="002060"/>
                </a:solidFill>
              </a:rPr>
              <a:t>20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smtClean="0">
                <a:solidFill>
                  <a:srgbClr val="002060"/>
                </a:solidFill>
              </a:rPr>
              <a:t>баллов)</a:t>
            </a:r>
          </a:p>
        </p:txBody>
      </p:sp>
      <p:sp>
        <p:nvSpPr>
          <p:cNvPr id="12" name="Управляющая кнопка: домой 11">
            <a:hlinkClick r:id="rId2" action="ppaction://hlinksldjump" highlightClick="1"/>
          </p:cNvPr>
          <p:cNvSpPr/>
          <p:nvPr/>
        </p:nvSpPr>
        <p:spPr>
          <a:xfrm>
            <a:off x="8501063" y="6000750"/>
            <a:ext cx="642937" cy="85725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Вертикальный свиток 4"/>
          <p:cNvSpPr/>
          <p:nvPr/>
        </p:nvSpPr>
        <p:spPr>
          <a:xfrm>
            <a:off x="642938" y="1714500"/>
            <a:ext cx="3786187" cy="4214813"/>
          </a:xfrm>
          <a:prstGeom prst="vertic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rgbClr val="0070C0"/>
                </a:solidFill>
              </a:rPr>
              <a:t>На какой ступени высоты находится </a:t>
            </a:r>
            <a:r>
              <a:rPr lang="ru-RU" sz="2400" dirty="0" err="1" smtClean="0">
                <a:solidFill>
                  <a:srgbClr val="0070C0"/>
                </a:solidFill>
              </a:rPr>
              <a:t>Чебаркульский</a:t>
            </a:r>
            <a:r>
              <a:rPr lang="ru-RU" sz="2400" dirty="0" smtClean="0">
                <a:solidFill>
                  <a:srgbClr val="0070C0"/>
                </a:solidFill>
              </a:rPr>
              <a:t> район</a:t>
            </a:r>
            <a:endParaRPr lang="ru-RU" sz="2400" dirty="0">
              <a:solidFill>
                <a:srgbClr val="0070C0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857750" y="4000500"/>
            <a:ext cx="3929063" cy="12144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 smtClean="0"/>
              <a:t>Вторая ступень высоты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 smtClean="0"/>
              <a:t>(200-400 метров) </a:t>
            </a:r>
            <a:endParaRPr lang="ru-RU" sz="2400" b="1" i="1" dirty="0"/>
          </a:p>
        </p:txBody>
      </p:sp>
      <p:sp>
        <p:nvSpPr>
          <p:cNvPr id="7" name="Багетная рамка 6"/>
          <p:cNvSpPr/>
          <p:nvPr/>
        </p:nvSpPr>
        <p:spPr>
          <a:xfrm>
            <a:off x="971600" y="332656"/>
            <a:ext cx="864096" cy="576064"/>
          </a:xfrm>
          <a:prstGeom prst="beve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№6</a:t>
            </a:r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82737"/>
          </a:xfrm>
        </p:spPr>
        <p:txBody>
          <a:bodyPr/>
          <a:lstStyle/>
          <a:p>
            <a:r>
              <a:rPr lang="ru-RU" b="1" smtClean="0">
                <a:solidFill>
                  <a:srgbClr val="002060"/>
                </a:solidFill>
              </a:rPr>
              <a:t>Ответьте на вопросы </a:t>
            </a:r>
            <a:br>
              <a:rPr lang="ru-RU" b="1" smtClean="0">
                <a:solidFill>
                  <a:srgbClr val="002060"/>
                </a:solidFill>
              </a:rPr>
            </a:br>
            <a:r>
              <a:rPr lang="ru-RU" b="1" smtClean="0">
                <a:solidFill>
                  <a:srgbClr val="002060"/>
                </a:solidFill>
              </a:rPr>
              <a:t>(20 баллов)</a:t>
            </a:r>
          </a:p>
        </p:txBody>
      </p:sp>
      <p:sp>
        <p:nvSpPr>
          <p:cNvPr id="12" name="Управляющая кнопка: домой 11">
            <a:hlinkClick r:id="rId2" action="ppaction://hlinksldjump" highlightClick="1"/>
          </p:cNvPr>
          <p:cNvSpPr/>
          <p:nvPr/>
        </p:nvSpPr>
        <p:spPr>
          <a:xfrm>
            <a:off x="8501063" y="6000750"/>
            <a:ext cx="642937" cy="85725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Вертикальный свиток 4"/>
          <p:cNvSpPr/>
          <p:nvPr/>
        </p:nvSpPr>
        <p:spPr>
          <a:xfrm>
            <a:off x="642938" y="1714500"/>
            <a:ext cx="3786187" cy="4214813"/>
          </a:xfrm>
          <a:prstGeom prst="vertic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rgbClr val="0070C0"/>
                </a:solidFill>
              </a:rPr>
              <a:t>К каким горам по высоте относятся горы Челябинского Урала</a:t>
            </a:r>
            <a:endParaRPr lang="ru-RU" sz="2400" dirty="0">
              <a:solidFill>
                <a:srgbClr val="0070C0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857752" y="4000504"/>
            <a:ext cx="3929063" cy="12144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 smtClean="0"/>
              <a:t>средние </a:t>
            </a:r>
            <a:endParaRPr lang="ru-RU" sz="2400" b="1" i="1" dirty="0"/>
          </a:p>
        </p:txBody>
      </p:sp>
      <p:sp>
        <p:nvSpPr>
          <p:cNvPr id="7" name="Багетная рамка 6"/>
          <p:cNvSpPr/>
          <p:nvPr/>
        </p:nvSpPr>
        <p:spPr>
          <a:xfrm>
            <a:off x="971600" y="332656"/>
            <a:ext cx="864096" cy="576064"/>
          </a:xfrm>
          <a:prstGeom prst="beve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№7</a:t>
            </a:r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 nodeType="clickPar">
                      <p:stCondLst>
                        <p:cond delay="0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12" grpId="0" animBg="1"/>
      <p:bldP spid="6" grpId="0" animBg="1"/>
    </p:bldLst>
  </p:timing>
</p:sld>
</file>

<file path=ppt/theme/theme1.xml><?xml version="1.0" encoding="utf-8"?>
<a:theme xmlns:a="http://schemas.openxmlformats.org/drawingml/2006/main" name="Река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Река</Template>
  <TotalTime>516</TotalTime>
  <Words>277</Words>
  <Application>Microsoft Office PowerPoint</Application>
  <PresentationFormat>Экран (4:3)</PresentationFormat>
  <Paragraphs>77</Paragraphs>
  <Slides>11</Slides>
  <Notes>0</Notes>
  <HiddenSlides>8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Река</vt:lpstr>
      <vt:lpstr>Слайд 1</vt:lpstr>
      <vt:lpstr>Слайд 2</vt:lpstr>
      <vt:lpstr>Ответьте на вопрос   ( 15 баллов)</vt:lpstr>
      <vt:lpstr>Ответьте на вопрос  ( 15 баллов)</vt:lpstr>
      <vt:lpstr>Ответьте на вопрос   ( 10 баллов)</vt:lpstr>
      <vt:lpstr>Ответьте на вопрос   ( 15 баллов)</vt:lpstr>
      <vt:lpstr>Ответьте на вопрос   ( 20 баллов)</vt:lpstr>
      <vt:lpstr>Ответьте на вопрос   ( 20 баллов)</vt:lpstr>
      <vt:lpstr>Ответьте на вопросы  (20 баллов)</vt:lpstr>
      <vt:lpstr>Слайд 10</vt:lpstr>
      <vt:lpstr>Интернет-ресурсы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User_VS</dc:creator>
  <cp:lastModifiedBy>дом</cp:lastModifiedBy>
  <cp:revision>59</cp:revision>
  <dcterms:created xsi:type="dcterms:W3CDTF">2010-01-11T01:47:39Z</dcterms:created>
  <dcterms:modified xsi:type="dcterms:W3CDTF">2010-11-13T14:25:08Z</dcterms:modified>
</cp:coreProperties>
</file>