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18"/>
  </p:notesMasterIdLst>
  <p:sldIdLst>
    <p:sldId id="257" r:id="rId2"/>
    <p:sldId id="261" r:id="rId3"/>
    <p:sldId id="262" r:id="rId4"/>
    <p:sldId id="263" r:id="rId5"/>
    <p:sldId id="258" r:id="rId6"/>
    <p:sldId id="264" r:id="rId7"/>
    <p:sldId id="259" r:id="rId8"/>
    <p:sldId id="260" r:id="rId9"/>
    <p:sldId id="269" r:id="rId10"/>
    <p:sldId id="270" r:id="rId11"/>
    <p:sldId id="271" r:id="rId12"/>
    <p:sldId id="276" r:id="rId13"/>
    <p:sldId id="272" r:id="rId14"/>
    <p:sldId id="267" r:id="rId15"/>
    <p:sldId id="278" r:id="rId16"/>
    <p:sldId id="265"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54"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1524-A396-43AF-8302-BFE59598A30C}" type="datetimeFigureOut">
              <a:rPr lang="ru-RU" smtClean="0"/>
              <a:pPr/>
              <a:t>25.01.2012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86828D-4FC8-4D2B-9110-1B0C8689B5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797E5A1-E860-40E2-A793-3DC0F4A096BD}" type="slidenum">
              <a:rPr lang="ru-RU"/>
              <a:pPr/>
              <a:t>13</a:t>
            </a:fld>
            <a:endParaRPr lang="ru-RU"/>
          </a:p>
        </p:txBody>
      </p:sp>
      <p:sp>
        <p:nvSpPr>
          <p:cNvPr id="5121" name="Rectangle 1"/>
          <p:cNvSpPr txBox="1">
            <a:spLocks noGrp="1" noRot="1" noChangeAspect="1" noChangeArrowheads="1"/>
          </p:cNvSpPr>
          <p:nvPr>
            <p:ph type="sldImg"/>
          </p:nvPr>
        </p:nvSpPr>
        <p:spPr bwMode="auto">
          <a:xfrm>
            <a:off x="1143000" y="695325"/>
            <a:ext cx="4570413" cy="3427413"/>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512" y="4343230"/>
            <a:ext cx="5486976" cy="4115139"/>
          </a:xfrm>
          <a:prstGeom prst="rect">
            <a:avLst/>
          </a:prstGeom>
          <a:noFill/>
          <a:ln>
            <a:round/>
            <a:headEnd/>
            <a:tailEnd/>
          </a:ln>
        </p:spPr>
        <p:txBody>
          <a:bodyPr wrap="none" anchor="ct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A95FB58-EE86-48BE-9E4E-30F4E251042F}"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A95FB58-EE86-48BE-9E4E-30F4E251042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B5A73DB-455B-4FF2-8DD4-AF115F030522}" type="datetimeFigureOut">
              <a:rPr lang="ru-RU" smtClean="0"/>
              <a:pPr/>
              <a:t>25.01.2012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A95FB58-EE86-48BE-9E4E-30F4E251042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B5A73DB-455B-4FF2-8DD4-AF115F030522}" type="datetimeFigureOut">
              <a:rPr lang="ru-RU" smtClean="0"/>
              <a:pPr/>
              <a:t>25.01.2012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95FB58-EE86-48BE-9E4E-30F4E251042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http://img0.liveinternet.ru/images/attach/c/0/38/664/38664396_12_104165_1_56831.jpg" TargetMode="External"/><Relationship Id="rId2" Type="http://schemas.openxmlformats.org/officeDocument/2006/relationships/hyperlink" Target="http://img-fotki.yandex.ru/get/4524/79645877.4/0_837a3_b754dbde_XL" TargetMode="Externa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jpeg"/><Relationship Id="rId7" Type="http://schemas.openxmlformats.org/officeDocument/2006/relationships/hyperlink" Target="http://img13.nnm.ru/e/5/3/8/1/e53812d8b2c6a9e4f431d00406b143f0_full.jpg" TargetMode="External"/><Relationship Id="rId2" Type="http://schemas.openxmlformats.org/officeDocument/2006/relationships/hyperlink" Target="http://img1.liveinternet.ru/images/foto/b/3/351/2477351/f_15851897.jpg"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102.school-saratov.ru/files/1297416042.jpg" TargetMode="Externa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g1.liveinternet.ru/images/attach/c/2/73/823/73823881_1.jpg"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9064" y="428604"/>
            <a:ext cx="8500654" cy="1857388"/>
          </a:xfrm>
        </p:spPr>
        <p:txBody>
          <a:bodyPr>
            <a:normAutofit/>
          </a:bodyPr>
          <a:lstStyle/>
          <a:p>
            <a:r>
              <a:rPr lang="ru-RU" sz="3200" dirty="0" smtClean="0">
                <a:solidFill>
                  <a:schemeClr val="tx2">
                    <a:lumMod val="10000"/>
                  </a:schemeClr>
                </a:solidFill>
                <a:effectLst>
                  <a:outerShdw blurRad="127000" dist="200000" dir="2700000" algn="tl" rotWithShape="0">
                    <a:schemeClr val="bg2">
                      <a:lumMod val="50000"/>
                      <a:alpha val="30000"/>
                    </a:schemeClr>
                  </a:outerShdw>
                </a:effectLst>
              </a:rPr>
              <a:t>Мы готовимся к ЕГЭ</a:t>
            </a:r>
            <a:r>
              <a:rPr lang="ru-RU" sz="3600" dirty="0" smtClean="0">
                <a:solidFill>
                  <a:schemeClr val="tx2">
                    <a:lumMod val="10000"/>
                  </a:schemeClr>
                </a:solidFill>
                <a:effectLst>
                  <a:outerShdw blurRad="127000" dist="200000" dir="2700000" algn="tl" rotWithShape="0">
                    <a:schemeClr val="bg2">
                      <a:lumMod val="50000"/>
                      <a:alpha val="30000"/>
                    </a:schemeClr>
                  </a:outerShdw>
                </a:effectLst>
              </a:rPr>
              <a:t/>
            </a:r>
            <a:br>
              <a:rPr lang="ru-RU" sz="3600" dirty="0" smtClean="0">
                <a:solidFill>
                  <a:schemeClr val="tx2">
                    <a:lumMod val="10000"/>
                  </a:schemeClr>
                </a:solidFill>
                <a:effectLst>
                  <a:outerShdw blurRad="127000" dist="200000" dir="2700000" algn="tl" rotWithShape="0">
                    <a:schemeClr val="bg2">
                      <a:lumMod val="50000"/>
                      <a:alpha val="30000"/>
                    </a:schemeClr>
                  </a:outerShdw>
                </a:effectLst>
              </a:rPr>
            </a:br>
            <a:r>
              <a:rPr lang="ru-RU" sz="2200" dirty="0" smtClean="0">
                <a:solidFill>
                  <a:schemeClr val="tx2">
                    <a:lumMod val="10000"/>
                  </a:schemeClr>
                </a:solidFill>
                <a:effectLst>
                  <a:outerShdw blurRad="127000" dist="200000" dir="2700000" algn="tl" rotWithShape="0">
                    <a:schemeClr val="bg2">
                      <a:lumMod val="50000"/>
                      <a:alpha val="30000"/>
                    </a:schemeClr>
                  </a:outerShdw>
                </a:effectLst>
                <a:latin typeface="Calibri" pitchFamily="34" charset="0"/>
              </a:rPr>
              <a:t> </a:t>
            </a:r>
            <a:r>
              <a:rPr lang="ru-RU" sz="3200" dirty="0" smtClean="0">
                <a:solidFill>
                  <a:schemeClr val="tx2">
                    <a:lumMod val="10000"/>
                  </a:schemeClr>
                </a:solidFill>
                <a:effectLst>
                  <a:outerShdw blurRad="127000" dist="200000" dir="2700000" algn="tl" rotWithShape="0">
                    <a:schemeClr val="bg2">
                      <a:lumMod val="50000"/>
                      <a:alpha val="30000"/>
                    </a:schemeClr>
                  </a:outerShdw>
                </a:effectLst>
                <a:latin typeface="Calibri" pitchFamily="34" charset="0"/>
              </a:rPr>
              <a:t>В 1-4 </a:t>
            </a:r>
            <a:endParaRPr lang="ru-RU" sz="3200" dirty="0">
              <a:solidFill>
                <a:schemeClr val="tx2">
                  <a:lumMod val="10000"/>
                </a:schemeClr>
              </a:solidFill>
              <a:latin typeface="Calibri" pitchFamily="34" charset="0"/>
            </a:endParaRPr>
          </a:p>
        </p:txBody>
      </p:sp>
      <p:sp>
        <p:nvSpPr>
          <p:cNvPr id="3" name="Подзаголовок 2"/>
          <p:cNvSpPr>
            <a:spLocks noGrp="1"/>
          </p:cNvSpPr>
          <p:nvPr>
            <p:ph type="subTitle" idx="1"/>
          </p:nvPr>
        </p:nvSpPr>
        <p:spPr>
          <a:xfrm>
            <a:off x="3500430" y="4714884"/>
            <a:ext cx="5643570" cy="1643074"/>
          </a:xfrm>
        </p:spPr>
        <p:txBody>
          <a:bodyPr>
            <a:normAutofit/>
          </a:bodyPr>
          <a:lstStyle/>
          <a:p>
            <a:r>
              <a:rPr lang="ru-RU" sz="2000" i="1" dirty="0" smtClean="0">
                <a:cs typeface="Arial" pitchFamily="34" charset="0"/>
              </a:rPr>
              <a:t>учитель русского языка и литературы </a:t>
            </a:r>
          </a:p>
          <a:p>
            <a:r>
              <a:rPr lang="ru-RU" sz="2000" i="1" dirty="0" smtClean="0">
                <a:cs typeface="Arial" pitchFamily="34" charset="0"/>
              </a:rPr>
              <a:t>МОУ «СОШ с. Озёрки Калининского</a:t>
            </a:r>
            <a:r>
              <a:rPr lang="en-US" sz="2000" i="1" dirty="0" smtClean="0">
                <a:cs typeface="Arial" pitchFamily="34" charset="0"/>
              </a:rPr>
              <a:t> </a:t>
            </a:r>
            <a:r>
              <a:rPr lang="ru-RU" sz="2000" i="1" dirty="0" smtClean="0">
                <a:cs typeface="Arial" pitchFamily="34" charset="0"/>
              </a:rPr>
              <a:t>района </a:t>
            </a:r>
          </a:p>
          <a:p>
            <a:r>
              <a:rPr lang="ru-RU" sz="2000" i="1" dirty="0" smtClean="0">
                <a:cs typeface="Arial" pitchFamily="34" charset="0"/>
              </a:rPr>
              <a:t>Саратовской области»</a:t>
            </a:r>
          </a:p>
          <a:p>
            <a:r>
              <a:rPr lang="ru-RU" sz="2000" i="1" dirty="0" smtClean="0">
                <a:cs typeface="Arial" pitchFamily="34" charset="0"/>
              </a:rPr>
              <a:t>Мартынова Е.П.</a:t>
            </a:r>
          </a:p>
          <a:p>
            <a:endParaRPr lang="ru-RU" dirty="0"/>
          </a:p>
        </p:txBody>
      </p:sp>
      <p:pic>
        <p:nvPicPr>
          <p:cNvPr id="6" name="Picture 2" descr="C:\Users\ASUS\Pictures\5573-ege.jpg"/>
          <p:cNvPicPr>
            <a:picLocks noChangeAspect="1" noChangeArrowheads="1"/>
          </p:cNvPicPr>
          <p:nvPr/>
        </p:nvPicPr>
        <p:blipFill>
          <a:blip r:embed="rId2" cstate="print"/>
          <a:srcRect/>
          <a:stretch>
            <a:fillRect/>
          </a:stretch>
        </p:blipFill>
        <p:spPr bwMode="auto">
          <a:xfrm rot="817467">
            <a:off x="7492195" y="822742"/>
            <a:ext cx="1071570" cy="1266694"/>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pic>
        <p:nvPicPr>
          <p:cNvPr id="7" name="Picture 2" descr="E:\мои документы\Мои рисунки\ЕГЭ, ГИА\EGE_in_Russian_11_class_demo_2012.jpg"/>
          <p:cNvPicPr>
            <a:picLocks noChangeAspect="1" noChangeArrowheads="1"/>
          </p:cNvPicPr>
          <p:nvPr/>
        </p:nvPicPr>
        <p:blipFill>
          <a:blip r:embed="rId3" cstate="print"/>
          <a:srcRect/>
          <a:stretch>
            <a:fillRect/>
          </a:stretch>
        </p:blipFill>
        <p:spPr bwMode="auto">
          <a:xfrm>
            <a:off x="0" y="2214554"/>
            <a:ext cx="3786214" cy="4643446"/>
          </a:xfrm>
          <a:prstGeom prst="roundRect">
            <a:avLst>
              <a:gd name="adj" fmla="val 16667"/>
            </a:avLst>
          </a:prstGeom>
          <a:ln>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643042" y="357166"/>
            <a:ext cx="728667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A6.</a:t>
            </a:r>
            <a:r>
              <a:rPr kumimoji="0" lang="en-US"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В каком предложении придаточную часть сложноподчинённого предложения нельзя заменить обособленным определением, выраженным причастным оборотом? </a:t>
            </a:r>
            <a:endParaRPr kumimoji="0" lang="ru-RU" sz="1600" b="0" i="0" u="none" strike="noStrike" cap="none" normalizeH="0" baseline="0" dirty="0" smtClean="0">
              <a:ln>
                <a:noFill/>
              </a:ln>
              <a:solidFill>
                <a:srgbClr val="92D050"/>
              </a:solidFill>
              <a:effectLst/>
              <a:latin typeface="Arial" pitchFamily="34" charset="0"/>
              <a:cs typeface="Arial" pitchFamily="34" charset="0"/>
            </a:endParaRPr>
          </a:p>
        </p:txBody>
      </p:sp>
      <p:sp>
        <p:nvSpPr>
          <p:cNvPr id="3" name="Прямоугольник 2"/>
          <p:cNvSpPr/>
          <p:nvPr/>
        </p:nvSpPr>
        <p:spPr>
          <a:xfrm>
            <a:off x="357158" y="2357430"/>
            <a:ext cx="8501122" cy="2585323"/>
          </a:xfrm>
          <a:prstGeom prst="rect">
            <a:avLst/>
          </a:prstGeom>
        </p:spPr>
        <p:txBody>
          <a:bodyPr wrap="square">
            <a:spAutoFit/>
          </a:bodyPr>
          <a:lstStyle/>
          <a:p>
            <a:pPr lvl="0" eaLnBrk="0" fontAlgn="base" hangingPunct="0">
              <a:spcBef>
                <a:spcPct val="0"/>
              </a:spcBef>
              <a:spcAft>
                <a:spcPct val="0"/>
              </a:spcAft>
            </a:pPr>
            <a:r>
              <a:rPr kumimoji="0" lang="ru-RU" b="0" i="0" u="none" strike="noStrike" cap="none" normalizeH="0" baseline="0" dirty="0" smtClean="0">
                <a:ln>
                  <a:noFill/>
                </a:ln>
                <a:effectLst/>
                <a:ea typeface="Times New Roman" pitchFamily="18" charset="0"/>
                <a:cs typeface="Tahoma" pitchFamily="34" charset="0"/>
              </a:rPr>
              <a:t>1) Мрачные скирды льна, которые начинаются от маленького кладбища и тянутся до льнозавода, похожи на громоздкие корабли, застывшие в гавани, их очертанья расплываются. </a:t>
            </a:r>
            <a:br>
              <a:rPr kumimoji="0" lang="ru-RU" b="0" i="0" u="none" strike="noStrike" cap="none" normalizeH="0" baseline="0" dirty="0" smtClean="0">
                <a:ln>
                  <a:noFill/>
                </a:ln>
                <a:effectLst/>
                <a:ea typeface="Times New Roman" pitchFamily="18" charset="0"/>
                <a:cs typeface="Tahoma" pitchFamily="34" charset="0"/>
              </a:rPr>
            </a:br>
            <a:r>
              <a:rPr kumimoji="0" lang="ru-RU" b="0" i="0" u="none" strike="noStrike" cap="none" normalizeH="0" baseline="0" dirty="0" smtClean="0">
                <a:ln>
                  <a:noFill/>
                </a:ln>
                <a:effectLst/>
                <a:ea typeface="Times New Roman" pitchFamily="18" charset="0"/>
                <a:cs typeface="Tahoma" pitchFamily="34" charset="0"/>
              </a:rPr>
              <a:t>2) Пассажиры не отрываясь смотрели на тучу, которая надвигалась на самолёт, и беспокойно переговаривались между собой. </a:t>
            </a:r>
            <a:br>
              <a:rPr kumimoji="0" lang="ru-RU" b="0" i="0" u="none" strike="noStrike" cap="none" normalizeH="0" baseline="0" dirty="0" smtClean="0">
                <a:ln>
                  <a:noFill/>
                </a:ln>
                <a:effectLst/>
                <a:ea typeface="Times New Roman" pitchFamily="18" charset="0"/>
                <a:cs typeface="Tahoma" pitchFamily="34" charset="0"/>
              </a:rPr>
            </a:br>
            <a:r>
              <a:rPr kumimoji="0" lang="ru-RU" b="0" i="0" u="none" strike="noStrike" cap="none" normalizeH="0" baseline="0" dirty="0" smtClean="0">
                <a:ln>
                  <a:noFill/>
                </a:ln>
                <a:effectLst/>
                <a:ea typeface="Times New Roman" pitchFamily="18" charset="0"/>
                <a:cs typeface="Tahoma" pitchFamily="34" charset="0"/>
              </a:rPr>
              <a:t>3) Из воды там и тут торчали черные камни, о которые разбивались волны прибоя. (Успенский В.)</a:t>
            </a:r>
            <a:br>
              <a:rPr kumimoji="0" lang="ru-RU" b="0" i="0" u="none" strike="noStrike" cap="none" normalizeH="0" baseline="0" dirty="0" smtClean="0">
                <a:ln>
                  <a:noFill/>
                </a:ln>
                <a:effectLst/>
                <a:ea typeface="Times New Roman" pitchFamily="18" charset="0"/>
                <a:cs typeface="Tahoma" pitchFamily="34" charset="0"/>
              </a:rPr>
            </a:br>
            <a:r>
              <a:rPr kumimoji="0" lang="ru-RU" b="0" i="0" u="none" strike="noStrike" cap="none" normalizeH="0" baseline="0" dirty="0" smtClean="0">
                <a:ln>
                  <a:noFill/>
                </a:ln>
                <a:effectLst/>
                <a:ea typeface="Times New Roman" pitchFamily="18" charset="0"/>
                <a:cs typeface="Tahoma" pitchFamily="34" charset="0"/>
              </a:rPr>
              <a:t>4) В воздухе пахло молодыми листочками тополей, которые двумя рядами росли вдоль шоссе</a:t>
            </a:r>
            <a:r>
              <a:rPr kumimoji="0" lang="ru-RU" sz="1600" b="0" i="0" u="none" strike="noStrike" cap="none" normalizeH="0" baseline="0" dirty="0" smtClean="0">
                <a:ln>
                  <a:noFill/>
                </a:ln>
                <a:effectLst/>
                <a:ea typeface="Times New Roman" pitchFamily="18" charset="0"/>
                <a:cs typeface="Tahoma" pitchFamily="34" charset="0"/>
              </a:rPr>
              <a:t>. </a:t>
            </a:r>
            <a:endParaRPr kumimoji="0" lang="ru-RU" sz="1600" b="0" i="0" u="none" strike="noStrike" cap="none" normalizeH="0" baseline="0" dirty="0" smtClean="0">
              <a:ln>
                <a:noFill/>
              </a:ln>
              <a:effectLst/>
            </a:endParaRPr>
          </a:p>
        </p:txBody>
      </p:sp>
      <p:pic>
        <p:nvPicPr>
          <p:cNvPr id="4" name="Picture 23" descr="наш вопрос ваш ответ"/>
          <p:cNvPicPr>
            <a:picLocks noChangeAspect="1" noChangeArrowheads="1"/>
          </p:cNvPicPr>
          <p:nvPr/>
        </p:nvPicPr>
        <p:blipFill>
          <a:blip r:embed="rId2"/>
          <a:srcRect/>
          <a:stretch>
            <a:fillRect/>
          </a:stretch>
        </p:blipFill>
        <p:spPr bwMode="auto">
          <a:xfrm>
            <a:off x="5357818" y="5000636"/>
            <a:ext cx="3500462" cy="1643074"/>
          </a:xfrm>
          <a:prstGeom prst="rect">
            <a:avLst/>
          </a:prstGeom>
          <a:noFill/>
        </p:spPr>
      </p:pic>
      <p:pic>
        <p:nvPicPr>
          <p:cNvPr id="5" name="Picture 28" descr="6_6"/>
          <p:cNvPicPr>
            <a:picLocks noChangeAspect="1" noChangeArrowheads="1"/>
          </p:cNvPicPr>
          <p:nvPr/>
        </p:nvPicPr>
        <p:blipFill>
          <a:blip r:embed="rId3"/>
          <a:srcRect b="7472"/>
          <a:stretch>
            <a:fillRect/>
          </a:stretch>
        </p:blipFill>
        <p:spPr bwMode="auto">
          <a:xfrm>
            <a:off x="285720" y="214290"/>
            <a:ext cx="1346200" cy="1081087"/>
          </a:xfrm>
          <a:prstGeom prst="rect">
            <a:avLst/>
          </a:prstGeom>
          <a:noFill/>
        </p:spPr>
      </p:pic>
      <p:sp>
        <p:nvSpPr>
          <p:cNvPr id="6" name="Прямоугольник 5"/>
          <p:cNvSpPr/>
          <p:nvPr/>
        </p:nvSpPr>
        <p:spPr>
          <a:xfrm>
            <a:off x="937045" y="4970346"/>
            <a:ext cx="888833" cy="369332"/>
          </a:xfrm>
          <a:prstGeom prst="rect">
            <a:avLst/>
          </a:prstGeom>
        </p:spPr>
        <p:txBody>
          <a:bodyPr wrap="square">
            <a:spAutoFit/>
          </a:bodyPr>
          <a:lstStyle/>
          <a:p>
            <a:r>
              <a:rPr lang="ru-RU" dirty="0" smtClean="0">
                <a:solidFill>
                  <a:srgbClr val="92D050"/>
                </a:solidFill>
              </a:rPr>
              <a:t>ответ:3</a:t>
            </a:r>
            <a:endParaRPr lang="ru-RU"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Effect transition="in" filter="fade">
                                      <p:cBhvr>
                                        <p:cTn id="7" dur="1000"/>
                                        <p:tgtEl>
                                          <p:spTgt spid="28673">
                                            <p:txEl>
                                              <p:pRg st="0" end="0"/>
                                            </p:txEl>
                                          </p:spTgt>
                                        </p:tgtEl>
                                      </p:cBhvr>
                                    </p:animEffect>
                                    <p:anim calcmode="lin" valueType="num">
                                      <p:cBhvr>
                                        <p:cTn id="8" dur="1000" fill="hold"/>
                                        <p:tgtEl>
                                          <p:spTgt spid="2867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6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diamond(in)">
                                      <p:cBhvr>
                                        <p:cTn id="21"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1604" y="428604"/>
            <a:ext cx="7215238" cy="830997"/>
          </a:xfrm>
          <a:prstGeom prst="rect">
            <a:avLst/>
          </a:prstGeom>
        </p:spPr>
        <p:txBody>
          <a:bodyPr wrap="square">
            <a:spAutoFit/>
          </a:bodyPr>
          <a:lstStyle/>
          <a:p>
            <a:pPr lvl="0" fontAlgn="base">
              <a:spcBef>
                <a:spcPct val="0"/>
              </a:spcBef>
              <a:spcAft>
                <a:spcPct val="0"/>
              </a:spcAft>
            </a:pP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A6.</a:t>
            </a:r>
            <a:r>
              <a:rPr kumimoji="0" lang="en-US"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В каком предложении придаточную часть сложноподчинённого предложения нельзя заменить обособленным определением, выраженным причастным оборотом? </a:t>
            </a:r>
            <a:endParaRPr kumimoji="0" lang="ru-RU" sz="1600" b="0" i="0" u="none" strike="noStrike" cap="none" normalizeH="0" baseline="0" dirty="0" smtClean="0">
              <a:ln>
                <a:noFill/>
              </a:ln>
              <a:solidFill>
                <a:srgbClr val="92D050"/>
              </a:solidFill>
              <a:effectLst/>
              <a:latin typeface="Arial" pitchFamily="34" charset="0"/>
              <a:cs typeface="Arial" pitchFamily="34" charset="0"/>
            </a:endParaRPr>
          </a:p>
        </p:txBody>
      </p:sp>
      <p:pic>
        <p:nvPicPr>
          <p:cNvPr id="3" name="Picture 28" descr="6_6"/>
          <p:cNvPicPr>
            <a:picLocks noChangeAspect="1" noChangeArrowheads="1"/>
          </p:cNvPicPr>
          <p:nvPr/>
        </p:nvPicPr>
        <p:blipFill>
          <a:blip r:embed="rId2"/>
          <a:srcRect b="7472"/>
          <a:stretch>
            <a:fillRect/>
          </a:stretch>
        </p:blipFill>
        <p:spPr bwMode="auto">
          <a:xfrm>
            <a:off x="214282" y="285728"/>
            <a:ext cx="1346200" cy="1081087"/>
          </a:xfrm>
          <a:prstGeom prst="rect">
            <a:avLst/>
          </a:prstGeom>
          <a:noFill/>
        </p:spPr>
      </p:pic>
      <p:pic>
        <p:nvPicPr>
          <p:cNvPr id="4" name="Picture 23" descr="наш вопрос ваш ответ"/>
          <p:cNvPicPr>
            <a:picLocks noChangeAspect="1" noChangeArrowheads="1"/>
          </p:cNvPicPr>
          <p:nvPr/>
        </p:nvPicPr>
        <p:blipFill>
          <a:blip r:embed="rId3"/>
          <a:srcRect/>
          <a:stretch>
            <a:fillRect/>
          </a:stretch>
        </p:blipFill>
        <p:spPr bwMode="auto">
          <a:xfrm>
            <a:off x="5357818" y="5000636"/>
            <a:ext cx="3500462" cy="1643074"/>
          </a:xfrm>
          <a:prstGeom prst="rect">
            <a:avLst/>
          </a:prstGeom>
          <a:noFill/>
        </p:spPr>
      </p:pic>
      <p:sp>
        <p:nvSpPr>
          <p:cNvPr id="5" name="Прямоугольник 4"/>
          <p:cNvSpPr/>
          <p:nvPr/>
        </p:nvSpPr>
        <p:spPr>
          <a:xfrm>
            <a:off x="285720" y="1928802"/>
            <a:ext cx="8501122" cy="2862322"/>
          </a:xfrm>
          <a:prstGeom prst="rect">
            <a:avLst/>
          </a:prstGeom>
        </p:spPr>
        <p:txBody>
          <a:bodyPr wrap="square">
            <a:spAutoFit/>
          </a:bodyPr>
          <a:lstStyle/>
          <a:p>
            <a:r>
              <a:rPr lang="ru-RU" dirty="0" smtClean="0"/>
              <a:t>1</a:t>
            </a:r>
            <a:r>
              <a:rPr lang="ru-RU" dirty="0"/>
              <a:t>) Французские слова и выражения, которые проникают в русский язык,</a:t>
            </a:r>
          </a:p>
          <a:p>
            <a:r>
              <a:rPr lang="ru-RU" dirty="0"/>
              <a:t>называют галлицизмами.</a:t>
            </a:r>
          </a:p>
          <a:p>
            <a:r>
              <a:rPr lang="ru-RU" dirty="0"/>
              <a:t>2) Окружающая среда, в которой существуют живые организмы, постоянно</a:t>
            </a:r>
          </a:p>
          <a:p>
            <a:r>
              <a:rPr lang="ru-RU" dirty="0"/>
              <a:t>меняется.</a:t>
            </a:r>
          </a:p>
          <a:p>
            <a:r>
              <a:rPr lang="ru-RU" dirty="0"/>
              <a:t>3) В целях содействия развитию литературы и литературного языка</a:t>
            </a:r>
          </a:p>
          <a:p>
            <a:r>
              <a:rPr lang="ru-RU" dirty="0"/>
              <a:t>в XVIII веке была создана Российская Академия, которая стала основным</a:t>
            </a:r>
          </a:p>
          <a:p>
            <a:r>
              <a:rPr lang="ru-RU" dirty="0"/>
              <a:t>научным центром изучения русского языка и словесности.</a:t>
            </a:r>
          </a:p>
          <a:p>
            <a:r>
              <a:rPr lang="ru-RU" dirty="0"/>
              <a:t>4) Во второй половине XVIII века французское влияние на речь русских</a:t>
            </a:r>
          </a:p>
          <a:p>
            <a:r>
              <a:rPr lang="ru-RU" dirty="0"/>
              <a:t>дворян, которое сыграло важную роль в процессе европеизации русского</a:t>
            </a:r>
          </a:p>
          <a:p>
            <a:r>
              <a:rPr lang="ru-RU" dirty="0"/>
              <a:t>литературного языка, становится преобладающим</a:t>
            </a:r>
            <a:r>
              <a:rPr lang="ru-RU" dirty="0" smtClean="0"/>
              <a:t>.</a:t>
            </a:r>
            <a:endParaRPr lang="ru-RU" dirty="0"/>
          </a:p>
        </p:txBody>
      </p:sp>
      <p:sp>
        <p:nvSpPr>
          <p:cNvPr id="6" name="Прямоугольник 5"/>
          <p:cNvSpPr/>
          <p:nvPr/>
        </p:nvSpPr>
        <p:spPr>
          <a:xfrm>
            <a:off x="589618" y="5091409"/>
            <a:ext cx="888833" cy="369332"/>
          </a:xfrm>
          <a:prstGeom prst="rect">
            <a:avLst/>
          </a:prstGeom>
        </p:spPr>
        <p:txBody>
          <a:bodyPr wrap="square">
            <a:spAutoFit/>
          </a:bodyPr>
          <a:lstStyle/>
          <a:p>
            <a:r>
              <a:rPr lang="ru-RU" dirty="0" smtClean="0">
                <a:solidFill>
                  <a:srgbClr val="92D050"/>
                </a:solidFill>
              </a:rPr>
              <a:t>ответ:2</a:t>
            </a:r>
            <a:endParaRPr lang="ru-RU"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ox(in)">
                                      <p:cBhvr>
                                        <p:cTn id="14" dur="500"/>
                                        <p:tgtEl>
                                          <p:spTgt spid="5">
                                            <p:txEl>
                                              <p:pRg st="0" end="0"/>
                                            </p:txEl>
                                          </p:spTgt>
                                        </p:tgtEl>
                                      </p:cBhvr>
                                    </p:animEffect>
                                  </p:childTnLst>
                                </p:cTn>
                              </p:par>
                              <p:par>
                                <p:cTn id="15" presetID="4" presetClass="entr" presetSubtype="16"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ox(in)">
                                      <p:cBhvr>
                                        <p:cTn id="17" dur="500"/>
                                        <p:tgtEl>
                                          <p:spTgt spid="5">
                                            <p:txEl>
                                              <p:pRg st="1" end="1"/>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box(in)">
                                      <p:cBhvr>
                                        <p:cTn id="20" dur="500"/>
                                        <p:tgtEl>
                                          <p:spTgt spid="5">
                                            <p:txEl>
                                              <p:pRg st="2" end="2"/>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Effect transition="in" filter="box(in)">
                                      <p:cBhvr>
                                        <p:cTn id="23" dur="500"/>
                                        <p:tgtEl>
                                          <p:spTgt spid="5">
                                            <p:txEl>
                                              <p:pRg st="3" end="3"/>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box(in)">
                                      <p:cBhvr>
                                        <p:cTn id="26" dur="500"/>
                                        <p:tgtEl>
                                          <p:spTgt spid="5">
                                            <p:txEl>
                                              <p:pRg st="4" end="4"/>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box(in)">
                                      <p:cBhvr>
                                        <p:cTn id="29" dur="500"/>
                                        <p:tgtEl>
                                          <p:spTgt spid="5">
                                            <p:txEl>
                                              <p:pRg st="5" end="5"/>
                                            </p:txEl>
                                          </p:spTgt>
                                        </p:tgtEl>
                                      </p:cBhvr>
                                    </p:animEffect>
                                  </p:childTnLst>
                                </p:cTn>
                              </p:par>
                              <p:par>
                                <p:cTn id="30" presetID="4"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ox(in)">
                                      <p:cBhvr>
                                        <p:cTn id="32" dur="500"/>
                                        <p:tgtEl>
                                          <p:spTgt spid="5">
                                            <p:txEl>
                                              <p:pRg st="6" end="6"/>
                                            </p:txEl>
                                          </p:spTgt>
                                        </p:tgtEl>
                                      </p:cBhvr>
                                    </p:animEffect>
                                  </p:childTnLst>
                                </p:cTn>
                              </p:par>
                              <p:par>
                                <p:cTn id="33" presetID="4" presetClass="entr" presetSubtype="16" fill="hold" nodeType="with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box(in)">
                                      <p:cBhvr>
                                        <p:cTn id="35" dur="500"/>
                                        <p:tgtEl>
                                          <p:spTgt spid="5">
                                            <p:txEl>
                                              <p:pRg st="7" end="7"/>
                                            </p:txEl>
                                          </p:spTgt>
                                        </p:tgtEl>
                                      </p:cBhvr>
                                    </p:animEffect>
                                  </p:childTnLst>
                                </p:cTn>
                              </p:par>
                              <p:par>
                                <p:cTn id="36" presetID="4" presetClass="entr" presetSubtype="16"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Effect transition="in" filter="box(in)">
                                      <p:cBhvr>
                                        <p:cTn id="38" dur="500"/>
                                        <p:tgtEl>
                                          <p:spTgt spid="5">
                                            <p:txEl>
                                              <p:pRg st="8" end="8"/>
                                            </p:txEl>
                                          </p:spTgt>
                                        </p:tgtEl>
                                      </p:cBhvr>
                                    </p:animEffect>
                                  </p:childTnLst>
                                </p:cTn>
                              </p:par>
                              <p:par>
                                <p:cTn id="39" presetID="4" presetClass="entr" presetSubtype="16"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box(in)">
                                      <p:cBhvr>
                                        <p:cTn id="41" dur="500"/>
                                        <p:tgtEl>
                                          <p:spTgt spid="5">
                                            <p:txEl>
                                              <p:pRg st="9" end="9"/>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diamond(in)">
                                      <p:cBhvr>
                                        <p:cTn id="4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28596" y="0"/>
            <a:ext cx="8286776" cy="5186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92D050"/>
                </a:solidFill>
                <a:effectLst/>
                <a:latin typeface="+mj-lt"/>
                <a:ea typeface="Calibri" pitchFamily="34" charset="0"/>
                <a:cs typeface="Times New Roman" pitchFamily="18" charset="0"/>
              </a:rPr>
              <a:t>А26 </a:t>
            </a:r>
            <a:r>
              <a:rPr kumimoji="0" lang="ru-RU" sz="1600" b="0" i="0" u="none" strike="noStrike" cap="none" normalizeH="0" baseline="0" dirty="0" smtClean="0">
                <a:ln>
                  <a:noFill/>
                </a:ln>
                <a:solidFill>
                  <a:srgbClr val="92D050"/>
                </a:solidFill>
                <a:effectLst/>
                <a:latin typeface="+mj-lt"/>
                <a:ea typeface="Calibri" pitchFamily="34" charset="0"/>
                <a:cs typeface="Times New Roman" pitchFamily="18" charset="0"/>
              </a:rPr>
              <a:t>В каком варианте ответа правильно указаны все цифры, на месте которых в</a:t>
            </a:r>
            <a:endParaRPr kumimoji="0" lang="ru-RU" sz="1600" b="0" i="0" u="none" strike="noStrike" cap="none" normalizeH="0" baseline="0" dirty="0" smtClean="0">
              <a:ln>
                <a:noFill/>
              </a:ln>
              <a:solidFill>
                <a:srgbClr val="92D050"/>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92D050"/>
                </a:solidFill>
                <a:effectLst/>
                <a:latin typeface="+mj-lt"/>
                <a:ea typeface="Calibri" pitchFamily="34" charset="0"/>
                <a:cs typeface="Times New Roman" pitchFamily="18" charset="0"/>
              </a:rPr>
              <a:t>предложении должны стоять запятые?</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solidFill>
                <a:srgbClr val="92D050"/>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Calibri" pitchFamily="34" charset="0"/>
                <a:cs typeface="Times New Roman" pitchFamily="18" charset="0"/>
              </a:rPr>
              <a:t>После того как прозвучал третий звонок (1) занавес дрогнул и медленно</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Calibri" pitchFamily="34" charset="0"/>
                <a:cs typeface="Times New Roman" pitchFamily="18" charset="0"/>
              </a:rPr>
              <a:t>пополз вверх (2) и (3) как только публика увидела своего любимца (4)</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Calibri" pitchFamily="34" charset="0"/>
                <a:cs typeface="Times New Roman" pitchFamily="18" charset="0"/>
              </a:rPr>
              <a:t>стены театра буквально задрожали от рукоплесканий и восторженных</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ea typeface="Calibri" pitchFamily="34" charset="0"/>
                <a:cs typeface="Times New Roman" pitchFamily="18" charset="0"/>
              </a:rPr>
              <a:t>криков.</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1) 1, 2, 3, 4</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2) 1, 2</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3) 3, 4</a:t>
            </a:r>
            <a:endParaRPr kumimoji="0" lang="ru-RU"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ea typeface="Calibri" pitchFamily="34" charset="0"/>
                <a:cs typeface="Times New Roman" pitchFamily="18" charset="0"/>
              </a:rPr>
              <a:t>4) 2</a:t>
            </a:r>
            <a:endParaRPr kumimoji="0" lang="ru-RU" b="0" i="0" u="none" strike="noStrike" cap="none" normalizeH="0" baseline="0" dirty="0" smtClean="0">
              <a:ln>
                <a:noFill/>
              </a:ln>
              <a:solidFill>
                <a:schemeClr val="tx1"/>
              </a:solidFill>
              <a:effectLst/>
            </a:endParaRPr>
          </a:p>
        </p:txBody>
      </p:sp>
      <p:pic>
        <p:nvPicPr>
          <p:cNvPr id="3" name="Picture 28" descr="6_6"/>
          <p:cNvPicPr>
            <a:picLocks noChangeAspect="1" noChangeArrowheads="1"/>
          </p:cNvPicPr>
          <p:nvPr/>
        </p:nvPicPr>
        <p:blipFill>
          <a:blip r:embed="rId2"/>
          <a:srcRect b="7472"/>
          <a:stretch>
            <a:fillRect/>
          </a:stretch>
        </p:blipFill>
        <p:spPr bwMode="auto">
          <a:xfrm>
            <a:off x="285720" y="1071546"/>
            <a:ext cx="1346200" cy="1081087"/>
          </a:xfrm>
          <a:prstGeom prst="rect">
            <a:avLst/>
          </a:prstGeom>
          <a:noFill/>
        </p:spPr>
      </p:pic>
      <p:pic>
        <p:nvPicPr>
          <p:cNvPr id="4" name="Picture 23" descr="наш вопрос ваш ответ"/>
          <p:cNvPicPr>
            <a:picLocks noChangeAspect="1" noChangeArrowheads="1"/>
          </p:cNvPicPr>
          <p:nvPr/>
        </p:nvPicPr>
        <p:blipFill>
          <a:blip r:embed="rId3"/>
          <a:srcRect/>
          <a:stretch>
            <a:fillRect/>
          </a:stretch>
        </p:blipFill>
        <p:spPr bwMode="auto">
          <a:xfrm>
            <a:off x="5357818" y="5000636"/>
            <a:ext cx="3500462" cy="1643074"/>
          </a:xfrm>
          <a:prstGeom prst="rect">
            <a:avLst/>
          </a:prstGeom>
          <a:noFill/>
        </p:spPr>
      </p:pic>
      <p:sp>
        <p:nvSpPr>
          <p:cNvPr id="5" name="Прямоугольник 4"/>
          <p:cNvSpPr/>
          <p:nvPr/>
        </p:nvSpPr>
        <p:spPr>
          <a:xfrm rot="10800000" flipV="1">
            <a:off x="428596" y="5643578"/>
            <a:ext cx="928694" cy="369332"/>
          </a:xfrm>
          <a:prstGeom prst="rect">
            <a:avLst/>
          </a:prstGeom>
        </p:spPr>
        <p:txBody>
          <a:bodyPr wrap="square">
            <a:spAutoFit/>
          </a:bodyPr>
          <a:lstStyle/>
          <a:p>
            <a:r>
              <a:rPr lang="ru-RU" dirty="0" smtClean="0">
                <a:solidFill>
                  <a:srgbClr val="92D050"/>
                </a:solidFill>
              </a:rPr>
              <a:t>ответ:</a:t>
            </a:r>
            <a:r>
              <a:rPr lang="en-US" dirty="0" smtClean="0">
                <a:solidFill>
                  <a:srgbClr val="92D050"/>
                </a:solidFill>
              </a:rPr>
              <a:t>1</a:t>
            </a:r>
            <a:endParaRPr lang="ru-RU"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amond(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4282" y="357166"/>
            <a:ext cx="3571900" cy="1357321"/>
          </a:xfrm>
          <a:effectLst>
            <a:outerShdw blurRad="50800" dist="38100" dir="5400000" algn="t" rotWithShape="0">
              <a:prstClr val="black">
                <a:alpha val="40000"/>
              </a:prstClr>
            </a:outerShdw>
          </a:effectLst>
        </p:spPr>
        <p:txBody>
          <a:bodyPr>
            <a:normAutofit/>
          </a:bodyPr>
          <a:lstStyle/>
          <a:p>
            <a:pPr algn="l"/>
            <a:r>
              <a:rPr lang="ru-RU" sz="2400" dirty="0">
                <a:solidFill>
                  <a:schemeClr val="tx1"/>
                </a:solidFill>
              </a:rPr>
              <a:t>В1 </a:t>
            </a:r>
            <a:br>
              <a:rPr lang="ru-RU" sz="2400" dirty="0">
                <a:solidFill>
                  <a:schemeClr val="tx1"/>
                </a:solidFill>
              </a:rPr>
            </a:br>
            <a:r>
              <a:rPr lang="ru-RU" sz="2400" dirty="0">
                <a:solidFill>
                  <a:schemeClr val="tx1"/>
                </a:solidFill>
              </a:rPr>
              <a:t>Словообразование</a:t>
            </a:r>
          </a:p>
        </p:txBody>
      </p:sp>
      <p:sp>
        <p:nvSpPr>
          <p:cNvPr id="3075" name="Rectangle 3"/>
          <p:cNvSpPr>
            <a:spLocks noGrp="1" noChangeArrowheads="1"/>
          </p:cNvSpPr>
          <p:nvPr>
            <p:ph type="subTitle" idx="1"/>
          </p:nvPr>
        </p:nvSpPr>
        <p:spPr>
          <a:xfrm>
            <a:off x="1632960" y="4997325"/>
            <a:ext cx="3591360" cy="640868"/>
          </a:xfrm>
        </p:spPr>
        <p:txBody>
          <a:bodyPr lIns="82945" tIns="41473" rIns="82945" bIns="41473"/>
          <a:lstStyle/>
          <a:p>
            <a:pPr>
              <a:spcAft>
                <a:spcPct val="0"/>
              </a:spcAft>
            </a:pPr>
            <a:endParaRPr lang="ru-RU" dirty="0"/>
          </a:p>
        </p:txBody>
      </p:sp>
      <p:pic>
        <p:nvPicPr>
          <p:cNvPr id="4" name="Picture 4" descr="sh"/>
          <p:cNvPicPr>
            <a:picLocks noChangeAspect="1" noChangeArrowheads="1"/>
          </p:cNvPicPr>
          <p:nvPr/>
        </p:nvPicPr>
        <p:blipFill>
          <a:blip r:embed="rId3"/>
          <a:srcRect/>
          <a:stretch>
            <a:fillRect/>
          </a:stretch>
        </p:blipFill>
        <p:spPr bwMode="auto">
          <a:xfrm>
            <a:off x="0" y="5000636"/>
            <a:ext cx="9143999" cy="1857364"/>
          </a:xfrm>
          <a:prstGeom prst="rect">
            <a:avLst/>
          </a:prstGeom>
          <a:noFill/>
        </p:spPr>
      </p:pic>
      <p:sp>
        <p:nvSpPr>
          <p:cNvPr id="5" name="Прямоугольник 4"/>
          <p:cNvSpPr/>
          <p:nvPr/>
        </p:nvSpPr>
        <p:spPr>
          <a:xfrm>
            <a:off x="142844" y="2936558"/>
            <a:ext cx="3571900" cy="830997"/>
          </a:xfrm>
          <a:prstGeom prst="rect">
            <a:avLst/>
          </a:prstGeom>
          <a:effectLst>
            <a:outerShdw blurRad="50800" dist="38100" dir="8100000" algn="tr" rotWithShape="0">
              <a:prstClr val="black">
                <a:alpha val="40000"/>
              </a:prstClr>
            </a:outerShdw>
          </a:effectLst>
        </p:spPr>
        <p:txBody>
          <a:bodyPr wrap="square">
            <a:spAutoFit/>
          </a:bodyPr>
          <a:lstStyle/>
          <a:p>
            <a:r>
              <a:rPr lang="ru-RU" sz="2400" b="1" dirty="0" smtClean="0">
                <a:effectLst>
                  <a:outerShdw blurRad="38100" dist="38100" dir="2700000" algn="tl">
                    <a:srgbClr val="000000">
                      <a:alpha val="43137"/>
                    </a:srgbClr>
                  </a:outerShdw>
                </a:effectLst>
                <a:latin typeface="+mj-lt"/>
                <a:cs typeface="Arial" pitchFamily="34" charset="0"/>
              </a:rPr>
              <a:t>В2 </a:t>
            </a:r>
          </a:p>
          <a:p>
            <a:r>
              <a:rPr lang="ru-RU" sz="2400" b="1" dirty="0" smtClean="0">
                <a:effectLst>
                  <a:outerShdw blurRad="38100" dist="38100" dir="2700000" algn="tl">
                    <a:srgbClr val="000000">
                      <a:alpha val="43137"/>
                    </a:srgbClr>
                  </a:outerShdw>
                </a:effectLst>
                <a:latin typeface="+mj-lt"/>
                <a:cs typeface="Arial" pitchFamily="34" charset="0"/>
              </a:rPr>
              <a:t>Части речи </a:t>
            </a:r>
            <a:endParaRPr lang="ru-RU" sz="2400" b="1" dirty="0">
              <a:effectLst>
                <a:outerShdw blurRad="38100" dist="38100" dir="2700000" algn="tl">
                  <a:srgbClr val="000000">
                    <a:alpha val="43137"/>
                  </a:srgbClr>
                </a:outerShdw>
              </a:effectLst>
              <a:latin typeface="+mj-lt"/>
              <a:cs typeface="Arial" pitchFamily="34" charset="0"/>
            </a:endParaRPr>
          </a:p>
        </p:txBody>
      </p:sp>
      <p:sp>
        <p:nvSpPr>
          <p:cNvPr id="6" name="Прямоугольник 5"/>
          <p:cNvSpPr/>
          <p:nvPr/>
        </p:nvSpPr>
        <p:spPr>
          <a:xfrm>
            <a:off x="4786314" y="857232"/>
            <a:ext cx="4143404" cy="1200329"/>
          </a:xfrm>
          <a:prstGeom prst="rect">
            <a:avLst/>
          </a:prstGeom>
          <a:effectLst>
            <a:outerShdw blurRad="50800" dist="38100" dir="18900000" algn="bl" rotWithShape="0">
              <a:prstClr val="black">
                <a:alpha val="40000"/>
              </a:prstClr>
            </a:outerShdw>
          </a:effectLst>
        </p:spPr>
        <p:txBody>
          <a:bodyPr wrap="square">
            <a:spAutoFit/>
          </a:bodyPr>
          <a:lstStyle/>
          <a:p>
            <a:r>
              <a:rPr lang="ru-RU" sz="2400" b="1" dirty="0" smtClean="0">
                <a:effectLst>
                  <a:outerShdw blurRad="60007" dist="200025" dir="15000000" sy="30000" kx="-1800000" algn="bl" rotWithShape="0">
                    <a:prstClr val="black">
                      <a:alpha val="32000"/>
                    </a:prstClr>
                  </a:outerShdw>
                </a:effectLst>
                <a:latin typeface="+mj-lt"/>
                <a:cs typeface="Arial" pitchFamily="34" charset="0"/>
              </a:rPr>
              <a:t>В3 </a:t>
            </a:r>
          </a:p>
          <a:p>
            <a:r>
              <a:rPr lang="ru-RU" sz="2400" b="1" dirty="0" smtClean="0">
                <a:effectLst>
                  <a:outerShdw blurRad="60007" dist="200025" dir="15000000" sy="30000" kx="-1800000" algn="bl" rotWithShape="0">
                    <a:prstClr val="black">
                      <a:alpha val="32000"/>
                    </a:prstClr>
                  </a:outerShdw>
                </a:effectLst>
                <a:latin typeface="+mj-lt"/>
                <a:cs typeface="Arial" pitchFamily="34" charset="0"/>
              </a:rPr>
              <a:t>Типы подчинительной связи в словосочетании. </a:t>
            </a:r>
            <a:endParaRPr lang="ru-RU" sz="2400" b="1" dirty="0">
              <a:effectLst>
                <a:outerShdw blurRad="60007" dist="200025" dir="15000000" sy="30000" kx="-1800000" algn="bl" rotWithShape="0">
                  <a:prstClr val="black">
                    <a:alpha val="32000"/>
                  </a:prstClr>
                </a:outerShdw>
              </a:effectLst>
              <a:latin typeface="+mj-lt"/>
              <a:cs typeface="Arial" pitchFamily="34" charset="0"/>
            </a:endParaRPr>
          </a:p>
        </p:txBody>
      </p:sp>
      <p:sp>
        <p:nvSpPr>
          <p:cNvPr id="8" name="Прямоугольник 7"/>
          <p:cNvSpPr/>
          <p:nvPr/>
        </p:nvSpPr>
        <p:spPr>
          <a:xfrm>
            <a:off x="3214678" y="2857496"/>
            <a:ext cx="5929322" cy="1569660"/>
          </a:xfrm>
          <a:prstGeom prst="rect">
            <a:avLst/>
          </a:prstGeom>
          <a:effectLst>
            <a:outerShdw blurRad="50800" dist="38100" dir="10800000" algn="r" rotWithShape="0">
              <a:prstClr val="black">
                <a:alpha val="40000"/>
              </a:prstClr>
            </a:outerShdw>
          </a:effectLst>
          <a:scene3d>
            <a:camera prst="orthographicFront"/>
            <a:lightRig rig="threePt" dir="t"/>
          </a:scene3d>
          <a:sp3d>
            <a:bevelT/>
          </a:sp3d>
        </p:spPr>
        <p:txBody>
          <a:bodyPr wrap="square">
            <a:spAutoFit/>
          </a:bodyPr>
          <a:lstStyle/>
          <a:p>
            <a:r>
              <a:rPr lang="ru-RU" sz="2400" b="1" dirty="0" smtClean="0">
                <a:effectLst>
                  <a:outerShdw blurRad="38100" dist="38100" dir="2700000" algn="tl">
                    <a:srgbClr val="000000">
                      <a:alpha val="43137"/>
                    </a:srgbClr>
                  </a:outerShdw>
                </a:effectLst>
                <a:latin typeface="+mj-lt"/>
                <a:cs typeface="Arial" pitchFamily="34" charset="0"/>
              </a:rPr>
              <a:t>В4</a:t>
            </a:r>
          </a:p>
          <a:p>
            <a:r>
              <a:rPr lang="ru-RU" sz="2400" b="1" dirty="0" smtClean="0">
                <a:effectLst>
                  <a:outerShdw blurRad="38100" dist="38100" dir="2700000" algn="tl">
                    <a:srgbClr val="000000">
                      <a:alpha val="43137"/>
                    </a:srgbClr>
                  </a:outerShdw>
                </a:effectLst>
                <a:latin typeface="+mj-lt"/>
                <a:cs typeface="Arial" pitchFamily="34" charset="0"/>
              </a:rPr>
              <a:t>Виды предложений по наличию главных членов: двусоставные и односоставные.</a:t>
            </a:r>
            <a:endParaRPr lang="ru-RU" sz="2400" b="1" dirty="0">
              <a:effectLst>
                <a:outerShdw blurRad="38100" dist="38100" dir="2700000" algn="tl">
                  <a:srgbClr val="000000">
                    <a:alpha val="43137"/>
                  </a:srgbClr>
                </a:outerShdw>
              </a:effectLst>
              <a:latin typeface="+mj-lt"/>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iterate type="lt">
                                    <p:tmPct val="0"/>
                                  </p:iterate>
                                  <p:childTnLst>
                                    <p:animRot by="21600000">
                                      <p:cBhvr>
                                        <p:cTn id="6" dur="2000" fill="hold"/>
                                        <p:tgtEl>
                                          <p:spTgt spid="307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5">
                                            <p:txEl>
                                              <p:pRg st="0" end="0"/>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5">
                                            <p:txEl>
                                              <p:pRg st="1" end="1"/>
                                            </p:txEl>
                                          </p:spTgt>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6">
                                            <p:txEl>
                                              <p:pRg st="0" end="0"/>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6">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8">
                                            <p:txEl>
                                              <p:pRg st="0" end="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2274838"/>
            <a:ext cx="7572428" cy="2677656"/>
          </a:xfrm>
          <a:prstGeom prst="rect">
            <a:avLst/>
          </a:prstGeom>
        </p:spPr>
        <p:txBody>
          <a:bodyPr wrap="square">
            <a:spAutoFit/>
          </a:bodyPr>
          <a:lstStyle/>
          <a:p>
            <a:pPr>
              <a:buNone/>
            </a:pPr>
            <a:r>
              <a:rPr lang="ru-RU" sz="2400" i="1" dirty="0" smtClean="0">
                <a:latin typeface="Arial" pitchFamily="34" charset="0"/>
                <a:cs typeface="Arial" pitchFamily="34" charset="0"/>
              </a:rPr>
              <a:t>Я хочу пожелать вам, будущим студентам, всем поступить в вузы ,колыбели знаний,  которые  дадут вам путевку в «большую жизнь», пусть  перед вами откроется новый мир, полный удивительных возможностей .  Хочется пожелать вам с гордостью нести звание студента.</a:t>
            </a:r>
          </a:p>
        </p:txBody>
      </p:sp>
      <p:pic>
        <p:nvPicPr>
          <p:cNvPr id="3" name="Picture 28" descr="6_6"/>
          <p:cNvPicPr>
            <a:picLocks noChangeAspect="1" noChangeArrowheads="1"/>
          </p:cNvPicPr>
          <p:nvPr/>
        </p:nvPicPr>
        <p:blipFill>
          <a:blip r:embed="rId2"/>
          <a:srcRect b="7472"/>
          <a:stretch>
            <a:fillRect/>
          </a:stretch>
        </p:blipFill>
        <p:spPr bwMode="auto">
          <a:xfrm>
            <a:off x="285720" y="214290"/>
            <a:ext cx="1346200" cy="1081087"/>
          </a:xfrm>
          <a:prstGeom prst="rect">
            <a:avLst/>
          </a:prstGeom>
          <a:noFill/>
        </p:spPr>
      </p:pic>
      <p:pic>
        <p:nvPicPr>
          <p:cNvPr id="4" name="Picture 2" descr="C:\Users\ASUS\Pictures\5573-ege.jpg"/>
          <p:cNvPicPr>
            <a:picLocks noChangeAspect="1" noChangeArrowheads="1"/>
          </p:cNvPicPr>
          <p:nvPr/>
        </p:nvPicPr>
        <p:blipFill>
          <a:blip r:embed="rId3" cstate="print"/>
          <a:srcRect/>
          <a:stretch>
            <a:fillRect/>
          </a:stretch>
        </p:blipFill>
        <p:spPr bwMode="auto">
          <a:xfrm>
            <a:off x="7429520" y="4857760"/>
            <a:ext cx="1214446" cy="1266694"/>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285992"/>
            <a:ext cx="7572428" cy="2677656"/>
          </a:xfrm>
          <a:prstGeom prst="rect">
            <a:avLst/>
          </a:prstGeom>
        </p:spPr>
        <p:txBody>
          <a:bodyPr wrap="square">
            <a:spAutoFit/>
          </a:bodyPr>
          <a:lstStyle/>
          <a:p>
            <a:pPr>
              <a:buNone/>
            </a:pPr>
            <a:r>
              <a:rPr lang="ru-RU" sz="2400" i="1" dirty="0" smtClean="0">
                <a:latin typeface="Arial" pitchFamily="34" charset="0"/>
                <a:cs typeface="Arial" pitchFamily="34" charset="0"/>
              </a:rPr>
              <a:t>Я хочу пожелать вам, будущим студентам, всем поступить в вузы ,</a:t>
            </a:r>
            <a:r>
              <a:rPr lang="ru-RU" sz="2400" i="1" dirty="0" smtClean="0">
                <a:solidFill>
                  <a:srgbClr val="00B050"/>
                </a:solidFill>
                <a:latin typeface="Arial" pitchFamily="34" charset="0"/>
                <a:cs typeface="Arial" pitchFamily="34" charset="0"/>
              </a:rPr>
              <a:t>колыбели знаний</a:t>
            </a:r>
            <a:r>
              <a:rPr lang="ru-RU" sz="2400" i="1" dirty="0" smtClean="0">
                <a:latin typeface="Arial" pitchFamily="34" charset="0"/>
                <a:cs typeface="Arial" pitchFamily="34" charset="0"/>
              </a:rPr>
              <a:t>,  которые  </a:t>
            </a:r>
            <a:r>
              <a:rPr lang="ru-RU" sz="2400" i="1" dirty="0" smtClean="0">
                <a:solidFill>
                  <a:srgbClr val="00B050"/>
                </a:solidFill>
                <a:latin typeface="Arial" pitchFamily="34" charset="0"/>
                <a:cs typeface="Arial" pitchFamily="34" charset="0"/>
              </a:rPr>
              <a:t>дадут вам путевку в «большую жизнь</a:t>
            </a:r>
            <a:r>
              <a:rPr lang="ru-RU" sz="2400" i="1" dirty="0" smtClean="0">
                <a:latin typeface="Arial" pitchFamily="34" charset="0"/>
                <a:cs typeface="Arial" pitchFamily="34" charset="0"/>
              </a:rPr>
              <a:t>», пусть  перед вами откроется новый мир, полный </a:t>
            </a:r>
            <a:r>
              <a:rPr lang="ru-RU" sz="2400" i="1" dirty="0" smtClean="0">
                <a:solidFill>
                  <a:srgbClr val="00B050"/>
                </a:solidFill>
                <a:latin typeface="Arial" pitchFamily="34" charset="0"/>
                <a:cs typeface="Arial" pitchFamily="34" charset="0"/>
              </a:rPr>
              <a:t>удивительных возможностей </a:t>
            </a:r>
            <a:r>
              <a:rPr lang="ru-RU" sz="2400" i="1" dirty="0" smtClean="0">
                <a:latin typeface="Arial" pitchFamily="34" charset="0"/>
                <a:cs typeface="Arial" pitchFamily="34" charset="0"/>
              </a:rPr>
              <a:t>.  Хочется пожелать вам с гордостью </a:t>
            </a:r>
            <a:r>
              <a:rPr lang="ru-RU" sz="2400" i="1" dirty="0" smtClean="0">
                <a:solidFill>
                  <a:srgbClr val="00B050"/>
                </a:solidFill>
                <a:latin typeface="Arial" pitchFamily="34" charset="0"/>
                <a:cs typeface="Arial" pitchFamily="34" charset="0"/>
              </a:rPr>
              <a:t>нести звание студента.</a:t>
            </a:r>
          </a:p>
        </p:txBody>
      </p:sp>
      <p:pic>
        <p:nvPicPr>
          <p:cNvPr id="3" name="Picture 28" descr="6_6"/>
          <p:cNvPicPr>
            <a:picLocks noChangeAspect="1" noChangeArrowheads="1"/>
          </p:cNvPicPr>
          <p:nvPr/>
        </p:nvPicPr>
        <p:blipFill>
          <a:blip r:embed="rId2"/>
          <a:srcRect b="7472"/>
          <a:stretch>
            <a:fillRect/>
          </a:stretch>
        </p:blipFill>
        <p:spPr bwMode="auto">
          <a:xfrm>
            <a:off x="285720" y="214290"/>
            <a:ext cx="1346200" cy="1081087"/>
          </a:xfrm>
          <a:prstGeom prst="rect">
            <a:avLst/>
          </a:prstGeom>
          <a:noFill/>
        </p:spPr>
      </p:pic>
      <p:pic>
        <p:nvPicPr>
          <p:cNvPr id="4" name="Picture 2" descr="C:\Users\ASUS\Pictures\5573-ege.jpg"/>
          <p:cNvPicPr>
            <a:picLocks noChangeAspect="1" noChangeArrowheads="1"/>
          </p:cNvPicPr>
          <p:nvPr/>
        </p:nvPicPr>
        <p:blipFill>
          <a:blip r:embed="rId3" cstate="print"/>
          <a:srcRect/>
          <a:stretch>
            <a:fillRect/>
          </a:stretch>
        </p:blipFill>
        <p:spPr bwMode="auto">
          <a:xfrm>
            <a:off x="7429520" y="4857760"/>
            <a:ext cx="1214446" cy="1266694"/>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7" dur="8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8" descr="007_28.jpg"/>
          <p:cNvPicPr>
            <a:picLocks noChangeAspect="1" noChangeArrowheads="1"/>
          </p:cNvPicPr>
          <p:nvPr/>
        </p:nvPicPr>
        <p:blipFill>
          <a:blip r:embed="rId2"/>
          <a:srcRect/>
          <a:stretch>
            <a:fillRect/>
          </a:stretch>
        </p:blipFill>
        <p:spPr>
          <a:xfrm>
            <a:off x="2214546" y="428604"/>
            <a:ext cx="5922959" cy="5940446"/>
          </a:xfrm>
          <a:prstGeom prst="rect">
            <a:avLst/>
          </a:prstGeom>
        </p:spPr>
      </p:pic>
      <p:pic>
        <p:nvPicPr>
          <p:cNvPr id="3" name="Picture 2" descr="C:\Users\ASUS\Pictures\5573-ege.jpg"/>
          <p:cNvPicPr>
            <a:picLocks noChangeAspect="1" noChangeArrowheads="1"/>
          </p:cNvPicPr>
          <p:nvPr/>
        </p:nvPicPr>
        <p:blipFill>
          <a:blip r:embed="rId3" cstate="print"/>
          <a:srcRect/>
          <a:stretch>
            <a:fillRect/>
          </a:stretch>
        </p:blipFill>
        <p:spPr bwMode="auto">
          <a:xfrm rot="19986922">
            <a:off x="514208" y="2031191"/>
            <a:ext cx="1071570" cy="1266694"/>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indent="0" eaLnBrk="1" fontAlgn="auto" hangingPunct="1">
              <a:spcAft>
                <a:spcPts val="0"/>
              </a:spcAft>
              <a:defRPr/>
            </a:pPr>
            <a:endParaRPr lang="ru-RU" sz="1100" dirty="0">
              <a:solidFill>
                <a:schemeClr val="tx2">
                  <a:tint val="100000"/>
                  <a:shade val="90000"/>
                  <a:satMod val="250000"/>
                  <a:alpha val="100000"/>
                </a:schemeClr>
              </a:solidFill>
              <a:latin typeface="Arial Black" pitchFamily="34" charset="0"/>
            </a:endParaRPr>
          </a:p>
        </p:txBody>
      </p:sp>
      <p:pic>
        <p:nvPicPr>
          <p:cNvPr id="11272" name="Picture 10" descr="Картинка 3 из 18171">
            <a:hlinkClick r:id="rId2"/>
          </p:cNvPr>
          <p:cNvPicPr>
            <a:picLocks noGrp="1" noChangeAspect="1" noChangeArrowheads="1"/>
          </p:cNvPicPr>
          <p:nvPr>
            <p:ph idx="1"/>
          </p:nvPr>
        </p:nvPicPr>
        <p:blipFill>
          <a:blip r:embed="rId3"/>
          <a:srcRect/>
          <a:stretch>
            <a:fillRect/>
          </a:stretch>
        </p:blipFill>
        <p:spPr>
          <a:xfrm>
            <a:off x="3571868" y="214290"/>
            <a:ext cx="2139950" cy="3143272"/>
          </a:xfrm>
          <a:ln>
            <a:solidFill>
              <a:srgbClr val="00B0F0"/>
            </a:solidFill>
          </a:ln>
        </p:spPr>
      </p:pic>
      <p:sp>
        <p:nvSpPr>
          <p:cNvPr id="5" name="Номер слайда 4"/>
          <p:cNvSpPr>
            <a:spLocks noGrp="1"/>
          </p:cNvSpPr>
          <p:nvPr>
            <p:ph type="sldNum" sz="quarter" idx="12"/>
          </p:nvPr>
        </p:nvSpPr>
        <p:spPr/>
        <p:txBody>
          <a:bodyPr/>
          <a:lstStyle/>
          <a:p>
            <a:pPr>
              <a:defRPr/>
            </a:pPr>
            <a:fld id="{D8E28939-F016-4512-9509-735EE2FACB93}" type="slidenum">
              <a:rPr lang="ru-RU" smtClean="0"/>
              <a:pPr>
                <a:defRPr/>
              </a:pPr>
              <a:t>2</a:t>
            </a:fld>
            <a:endParaRPr lang="ru-RU"/>
          </a:p>
        </p:txBody>
      </p:sp>
      <p:pic>
        <p:nvPicPr>
          <p:cNvPr id="11268" name="Picture 13" descr="H:\Учителя\P1020809.JPG"/>
          <p:cNvPicPr>
            <a:picLocks noChangeAspect="1" noChangeArrowheads="1"/>
          </p:cNvPicPr>
          <p:nvPr/>
        </p:nvPicPr>
        <p:blipFill>
          <a:blip r:embed="rId4"/>
          <a:srcRect/>
          <a:stretch>
            <a:fillRect/>
          </a:stretch>
        </p:blipFill>
        <p:spPr bwMode="auto">
          <a:xfrm>
            <a:off x="5214943" y="3500438"/>
            <a:ext cx="2286016" cy="3071833"/>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
        <p:nvSpPr>
          <p:cNvPr id="6" name="Прямоугольник 5"/>
          <p:cNvSpPr/>
          <p:nvPr/>
        </p:nvSpPr>
        <p:spPr>
          <a:xfrm>
            <a:off x="1500188" y="6000768"/>
            <a:ext cx="7429500" cy="615553"/>
          </a:xfrm>
          <a:prstGeom prst="rect">
            <a:avLst/>
          </a:prstGeom>
        </p:spPr>
        <p:txBody>
          <a:bodyPr wrap="square">
            <a:spAutoFit/>
          </a:bodyPr>
          <a:lstStyle/>
          <a:p>
            <a:pPr>
              <a:defRPr/>
            </a:pPr>
            <a:r>
              <a:rPr lang="ru-RU" i="1" dirty="0">
                <a:solidFill>
                  <a:schemeClr val="tx2">
                    <a:tint val="100000"/>
                    <a:shade val="90000"/>
                    <a:satMod val="250000"/>
                    <a:alpha val="100000"/>
                  </a:schemeClr>
                </a:solidFill>
                <a:latin typeface="Arial Black" pitchFamily="34" charset="0"/>
              </a:rPr>
              <a:t>                                        </a:t>
            </a:r>
            <a:r>
              <a:rPr lang="en-US" i="1" dirty="0">
                <a:solidFill>
                  <a:schemeClr val="tx2">
                    <a:tint val="100000"/>
                    <a:shade val="90000"/>
                    <a:satMod val="250000"/>
                    <a:alpha val="100000"/>
                  </a:schemeClr>
                </a:solidFill>
                <a:latin typeface="Arial Black" pitchFamily="34" charset="0"/>
              </a:rPr>
              <a:t>                         </a:t>
            </a:r>
            <a:r>
              <a:rPr lang="ru-RU" i="1" dirty="0">
                <a:solidFill>
                  <a:schemeClr val="tx2">
                    <a:tint val="100000"/>
                    <a:shade val="90000"/>
                    <a:satMod val="250000"/>
                    <a:alpha val="100000"/>
                  </a:schemeClr>
                </a:solidFill>
                <a:latin typeface="Arial Black" pitchFamily="34" charset="0"/>
              </a:rPr>
              <a:t> </a:t>
            </a:r>
            <a:r>
              <a:rPr lang="ru-RU" sz="1600" i="1" dirty="0">
                <a:latin typeface="Arial Black" pitchFamily="34" charset="0"/>
              </a:rPr>
              <a:t>Воробьёва</a:t>
            </a:r>
            <a:r>
              <a:rPr lang="ru-RU" sz="1600" dirty="0">
                <a:latin typeface="Arial Black" pitchFamily="34" charset="0"/>
              </a:rPr>
              <a:t> </a:t>
            </a:r>
            <a:endParaRPr lang="en-US" sz="1600" dirty="0">
              <a:latin typeface="Arial Black" pitchFamily="34" charset="0"/>
            </a:endParaRPr>
          </a:p>
          <a:p>
            <a:pPr>
              <a:defRPr/>
            </a:pPr>
            <a:r>
              <a:rPr lang="en-US" sz="1600" i="1" dirty="0">
                <a:latin typeface="Arial Black" pitchFamily="34" charset="0"/>
              </a:rPr>
              <a:t>                                                             </a:t>
            </a:r>
            <a:r>
              <a:rPr lang="ru-RU" sz="1600" i="1" dirty="0">
                <a:latin typeface="Arial Black" pitchFamily="34" charset="0"/>
              </a:rPr>
              <a:t>Татьяна Александровна</a:t>
            </a:r>
            <a:endParaRPr lang="ru-RU" sz="1600" i="1" dirty="0">
              <a:latin typeface="Arial" pitchFamily="34" charset="0"/>
            </a:endParaRPr>
          </a:p>
        </p:txBody>
      </p:sp>
      <p:pic>
        <p:nvPicPr>
          <p:cNvPr id="11270" name="Рисунок 6" descr="e2517e20cd79.jpg"/>
          <p:cNvPicPr>
            <a:picLocks noChangeAspect="1"/>
          </p:cNvPicPr>
          <p:nvPr/>
        </p:nvPicPr>
        <p:blipFill>
          <a:blip r:embed="rId5"/>
          <a:srcRect/>
          <a:stretch>
            <a:fillRect/>
          </a:stretch>
        </p:blipFill>
        <p:spPr bwMode="auto">
          <a:xfrm rot="562090">
            <a:off x="6713815" y="567084"/>
            <a:ext cx="1928826" cy="2774972"/>
          </a:xfrm>
          <a:prstGeom prst="rect">
            <a:avLst/>
          </a:prstGeom>
          <a:noFill/>
          <a:ln w="9525">
            <a:solidFill>
              <a:srgbClr val="00B0F0"/>
            </a:solidFill>
            <a:miter lim="800000"/>
            <a:headEnd/>
            <a:tailEnd/>
          </a:ln>
        </p:spPr>
      </p:pic>
      <p:pic>
        <p:nvPicPr>
          <p:cNvPr id="11271" name="Picture 2"/>
          <p:cNvPicPr>
            <a:picLocks noChangeAspect="1" noChangeArrowheads="1"/>
          </p:cNvPicPr>
          <p:nvPr/>
        </p:nvPicPr>
        <p:blipFill>
          <a:blip r:embed="rId6"/>
          <a:srcRect/>
          <a:stretch>
            <a:fillRect/>
          </a:stretch>
        </p:blipFill>
        <p:spPr bwMode="auto">
          <a:xfrm rot="-318235">
            <a:off x="566116" y="310276"/>
            <a:ext cx="2219325" cy="3078163"/>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pic>
        <p:nvPicPr>
          <p:cNvPr id="9" name="Picture 4" descr="Картинка 1 из 36874">
            <a:hlinkClick r:id="rId7"/>
          </p:cNvPr>
          <p:cNvPicPr>
            <a:picLocks noChangeAspect="1" noChangeArrowheads="1"/>
          </p:cNvPicPr>
          <p:nvPr/>
        </p:nvPicPr>
        <p:blipFill>
          <a:blip r:embed="rId8"/>
          <a:srcRect/>
          <a:stretch>
            <a:fillRect/>
          </a:stretch>
        </p:blipFill>
        <p:spPr bwMode="auto">
          <a:xfrm rot="20907672">
            <a:off x="1057631" y="3653394"/>
            <a:ext cx="2569827" cy="2977674"/>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600" decel="100000"/>
                                        <p:tgtEl>
                                          <p:spTgt spid="9"/>
                                        </p:tgtEl>
                                      </p:cBhvr>
                                    </p:animEffect>
                                    <p:anim calcmode="lin" valueType="num">
                                      <p:cBhvr>
                                        <p:cTn id="8" dur="1600" decel="100000" fill="hold"/>
                                        <p:tgtEl>
                                          <p:spTgt spid="9"/>
                                        </p:tgtEl>
                                        <p:attrNameLst>
                                          <p:attrName>style.rotation</p:attrName>
                                        </p:attrNameLst>
                                      </p:cBhvr>
                                      <p:tavLst>
                                        <p:tav tm="0">
                                          <p:val>
                                            <p:fltVal val="-90"/>
                                          </p:val>
                                        </p:tav>
                                        <p:tav tm="100000">
                                          <p:val>
                                            <p:fltVal val="0"/>
                                          </p:val>
                                        </p:tav>
                                      </p:tavLst>
                                    </p:anim>
                                    <p:anim calcmode="lin" valueType="num">
                                      <p:cBhvr>
                                        <p:cTn id="9" dur="1600" decel="100000" fill="hold"/>
                                        <p:tgtEl>
                                          <p:spTgt spid="9"/>
                                        </p:tgtEl>
                                        <p:attrNameLst>
                                          <p:attrName>ppt_x</p:attrName>
                                        </p:attrNameLst>
                                      </p:cBhvr>
                                      <p:tavLst>
                                        <p:tav tm="0">
                                          <p:val>
                                            <p:strVal val="#ppt_x+0.4"/>
                                          </p:val>
                                        </p:tav>
                                        <p:tav tm="100000">
                                          <p:val>
                                            <p:strVal val="#ppt_x-0.05"/>
                                          </p:val>
                                        </p:tav>
                                      </p:tavLst>
                                    </p:anim>
                                    <p:anim calcmode="lin" valueType="num">
                                      <p:cBhvr>
                                        <p:cTn id="10" dur="1600" decel="100000" fill="hold"/>
                                        <p:tgtEl>
                                          <p:spTgt spid="9"/>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11268"/>
                                        </p:tgtEl>
                                        <p:attrNameLst>
                                          <p:attrName>style.visibility</p:attrName>
                                        </p:attrNameLst>
                                      </p:cBhvr>
                                      <p:to>
                                        <p:strVal val="visible"/>
                                      </p:to>
                                    </p:set>
                                    <p:animEffect transition="in" filter="fade">
                                      <p:cBhvr>
                                        <p:cTn id="17" dur="1600" decel="100000"/>
                                        <p:tgtEl>
                                          <p:spTgt spid="11268"/>
                                        </p:tgtEl>
                                      </p:cBhvr>
                                    </p:animEffect>
                                    <p:anim calcmode="lin" valueType="num">
                                      <p:cBhvr>
                                        <p:cTn id="18" dur="1600" decel="100000" fill="hold"/>
                                        <p:tgtEl>
                                          <p:spTgt spid="11268"/>
                                        </p:tgtEl>
                                        <p:attrNameLst>
                                          <p:attrName>style.rotation</p:attrName>
                                        </p:attrNameLst>
                                      </p:cBhvr>
                                      <p:tavLst>
                                        <p:tav tm="0">
                                          <p:val>
                                            <p:fltVal val="-90"/>
                                          </p:val>
                                        </p:tav>
                                        <p:tav tm="100000">
                                          <p:val>
                                            <p:fltVal val="0"/>
                                          </p:val>
                                        </p:tav>
                                      </p:tavLst>
                                    </p:anim>
                                    <p:anim calcmode="lin" valueType="num">
                                      <p:cBhvr>
                                        <p:cTn id="19" dur="1600" decel="100000" fill="hold"/>
                                        <p:tgtEl>
                                          <p:spTgt spid="11268"/>
                                        </p:tgtEl>
                                        <p:attrNameLst>
                                          <p:attrName>ppt_x</p:attrName>
                                        </p:attrNameLst>
                                      </p:cBhvr>
                                      <p:tavLst>
                                        <p:tav tm="0">
                                          <p:val>
                                            <p:strVal val="#ppt_x+0.4"/>
                                          </p:val>
                                        </p:tav>
                                        <p:tav tm="100000">
                                          <p:val>
                                            <p:strVal val="#ppt_x-0.05"/>
                                          </p:val>
                                        </p:tav>
                                      </p:tavLst>
                                    </p:anim>
                                    <p:anim calcmode="lin" valueType="num">
                                      <p:cBhvr>
                                        <p:cTn id="20" dur="1600" decel="100000" fill="hold"/>
                                        <p:tgtEl>
                                          <p:spTgt spid="11268"/>
                                        </p:tgtEl>
                                        <p:attrNameLst>
                                          <p:attrName>ppt_y</p:attrName>
                                        </p:attrNameLst>
                                      </p:cBhvr>
                                      <p:tavLst>
                                        <p:tav tm="0">
                                          <p:val>
                                            <p:strVal val="#ppt_y-0.4"/>
                                          </p:val>
                                        </p:tav>
                                        <p:tav tm="100000">
                                          <p:val>
                                            <p:strVal val="#ppt_y+0.1"/>
                                          </p:val>
                                        </p:tav>
                                      </p:tavLst>
                                    </p:anim>
                                    <p:anim calcmode="lin" valueType="num">
                                      <p:cBhvr>
                                        <p:cTn id="21" dur="400" accel="100000" fill="hold">
                                          <p:stCondLst>
                                            <p:cond delay="1600"/>
                                          </p:stCondLst>
                                        </p:cTn>
                                        <p:tgtEl>
                                          <p:spTgt spid="11268"/>
                                        </p:tgtEl>
                                        <p:attrNameLst>
                                          <p:attrName>ppt_x</p:attrName>
                                        </p:attrNameLst>
                                      </p:cBhvr>
                                      <p:tavLst>
                                        <p:tav tm="0">
                                          <p:val>
                                            <p:strVal val="#ppt_x-0.05"/>
                                          </p:val>
                                        </p:tav>
                                        <p:tav tm="100000">
                                          <p:val>
                                            <p:strVal val="#ppt_x"/>
                                          </p:val>
                                        </p:tav>
                                      </p:tavLst>
                                    </p:anim>
                                    <p:anim calcmode="lin" valueType="num">
                                      <p:cBhvr>
                                        <p:cTn id="22" dur="400" accel="100000" fill="hold">
                                          <p:stCondLst>
                                            <p:cond delay="1600"/>
                                          </p:stCondLst>
                                        </p:cTn>
                                        <p:tgtEl>
                                          <p:spTgt spid="11268"/>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11272"/>
                                        </p:tgtEl>
                                        <p:attrNameLst>
                                          <p:attrName>style.visibility</p:attrName>
                                        </p:attrNameLst>
                                      </p:cBhvr>
                                      <p:to>
                                        <p:strVal val="visible"/>
                                      </p:to>
                                    </p:set>
                                    <p:animEffect transition="in" filter="fade">
                                      <p:cBhvr>
                                        <p:cTn id="32" dur="1600" decel="100000"/>
                                        <p:tgtEl>
                                          <p:spTgt spid="11272"/>
                                        </p:tgtEl>
                                      </p:cBhvr>
                                    </p:animEffect>
                                    <p:anim calcmode="lin" valueType="num">
                                      <p:cBhvr>
                                        <p:cTn id="33" dur="1600" decel="100000" fill="hold"/>
                                        <p:tgtEl>
                                          <p:spTgt spid="11272"/>
                                        </p:tgtEl>
                                        <p:attrNameLst>
                                          <p:attrName>style.rotation</p:attrName>
                                        </p:attrNameLst>
                                      </p:cBhvr>
                                      <p:tavLst>
                                        <p:tav tm="0">
                                          <p:val>
                                            <p:fltVal val="-90"/>
                                          </p:val>
                                        </p:tav>
                                        <p:tav tm="100000">
                                          <p:val>
                                            <p:fltVal val="0"/>
                                          </p:val>
                                        </p:tav>
                                      </p:tavLst>
                                    </p:anim>
                                    <p:anim calcmode="lin" valueType="num">
                                      <p:cBhvr>
                                        <p:cTn id="34" dur="1600" decel="100000" fill="hold"/>
                                        <p:tgtEl>
                                          <p:spTgt spid="11272"/>
                                        </p:tgtEl>
                                        <p:attrNameLst>
                                          <p:attrName>ppt_x</p:attrName>
                                        </p:attrNameLst>
                                      </p:cBhvr>
                                      <p:tavLst>
                                        <p:tav tm="0">
                                          <p:val>
                                            <p:strVal val="#ppt_x+0.4"/>
                                          </p:val>
                                        </p:tav>
                                        <p:tav tm="100000">
                                          <p:val>
                                            <p:strVal val="#ppt_x-0.05"/>
                                          </p:val>
                                        </p:tav>
                                      </p:tavLst>
                                    </p:anim>
                                    <p:anim calcmode="lin" valueType="num">
                                      <p:cBhvr>
                                        <p:cTn id="35" dur="1600" decel="100000" fill="hold"/>
                                        <p:tgtEl>
                                          <p:spTgt spid="11272"/>
                                        </p:tgtEl>
                                        <p:attrNameLst>
                                          <p:attrName>ppt_y</p:attrName>
                                        </p:attrNameLst>
                                      </p:cBhvr>
                                      <p:tavLst>
                                        <p:tav tm="0">
                                          <p:val>
                                            <p:strVal val="#ppt_y-0.4"/>
                                          </p:val>
                                        </p:tav>
                                        <p:tav tm="100000">
                                          <p:val>
                                            <p:strVal val="#ppt_y+0.1"/>
                                          </p:val>
                                        </p:tav>
                                      </p:tavLst>
                                    </p:anim>
                                    <p:anim calcmode="lin" valueType="num">
                                      <p:cBhvr>
                                        <p:cTn id="36" dur="400" accel="100000" fill="hold">
                                          <p:stCondLst>
                                            <p:cond delay="1600"/>
                                          </p:stCondLst>
                                        </p:cTn>
                                        <p:tgtEl>
                                          <p:spTgt spid="11272"/>
                                        </p:tgtEl>
                                        <p:attrNameLst>
                                          <p:attrName>ppt_x</p:attrName>
                                        </p:attrNameLst>
                                      </p:cBhvr>
                                      <p:tavLst>
                                        <p:tav tm="0">
                                          <p:val>
                                            <p:strVal val="#ppt_x-0.05"/>
                                          </p:val>
                                        </p:tav>
                                        <p:tav tm="100000">
                                          <p:val>
                                            <p:strVal val="#ppt_x"/>
                                          </p:val>
                                        </p:tav>
                                      </p:tavLst>
                                    </p:anim>
                                    <p:anim calcmode="lin" valueType="num">
                                      <p:cBhvr>
                                        <p:cTn id="37" dur="400" accel="100000" fill="hold">
                                          <p:stCondLst>
                                            <p:cond delay="1600"/>
                                          </p:stCondLst>
                                        </p:cTn>
                                        <p:tgtEl>
                                          <p:spTgt spid="1127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marL="54864" indent="0" eaLnBrk="1" fontAlgn="auto" hangingPunct="1">
              <a:spcAft>
                <a:spcPts val="0"/>
              </a:spcAft>
              <a:defRPr/>
            </a:pPr>
            <a:endParaRPr lang="ru-RU" dirty="0">
              <a:solidFill>
                <a:schemeClr val="tx2">
                  <a:tint val="100000"/>
                  <a:shade val="90000"/>
                  <a:satMod val="250000"/>
                  <a:alpha val="100000"/>
                </a:schemeClr>
              </a:solidFill>
            </a:endParaRPr>
          </a:p>
        </p:txBody>
      </p:sp>
      <p:pic>
        <p:nvPicPr>
          <p:cNvPr id="14338" name="Picture 2" descr="Картинка 42 из 149668">
            <a:hlinkClick r:id="rId2"/>
          </p:cNvPr>
          <p:cNvPicPr>
            <a:picLocks noGrp="1" noChangeAspect="1" noChangeArrowheads="1"/>
          </p:cNvPicPr>
          <p:nvPr>
            <p:ph idx="1"/>
          </p:nvPr>
        </p:nvPicPr>
        <p:blipFill>
          <a:blip r:embed="rId3"/>
          <a:srcRect/>
          <a:stretch>
            <a:fillRect/>
          </a:stretch>
        </p:blipFill>
        <p:spPr bwMode="auto">
          <a:xfrm rot="373330">
            <a:off x="4786314" y="214290"/>
            <a:ext cx="4143404" cy="30718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Номер слайда 6"/>
          <p:cNvSpPr>
            <a:spLocks noGrp="1"/>
          </p:cNvSpPr>
          <p:nvPr>
            <p:ph type="sldNum" sz="quarter" idx="12"/>
          </p:nvPr>
        </p:nvSpPr>
        <p:spPr/>
        <p:txBody>
          <a:bodyPr/>
          <a:lstStyle/>
          <a:p>
            <a:pPr>
              <a:defRPr/>
            </a:pPr>
            <a:fld id="{2C5E2CD1-169E-41EA-B00F-A17E588844C7}" type="slidenum">
              <a:rPr lang="ru-RU" smtClean="0"/>
              <a:pPr>
                <a:defRPr/>
              </a:pPr>
              <a:t>3</a:t>
            </a:fld>
            <a:endParaRPr lang="ru-RU"/>
          </a:p>
        </p:txBody>
      </p:sp>
      <p:pic>
        <p:nvPicPr>
          <p:cNvPr id="12293" name="Picture 15" descr="http://im5-tub-ru.yandex.net/i?id=360425746-10-72&amp;n=17"/>
          <p:cNvPicPr>
            <a:picLocks noChangeAspect="1" noChangeArrowheads="1"/>
          </p:cNvPicPr>
          <p:nvPr/>
        </p:nvPicPr>
        <p:blipFill>
          <a:blip r:embed="rId4"/>
          <a:srcRect/>
          <a:stretch>
            <a:fillRect/>
          </a:stretch>
        </p:blipFill>
        <p:spPr bwMode="auto">
          <a:xfrm>
            <a:off x="4714876" y="3643314"/>
            <a:ext cx="4214842" cy="30003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294" name="Picture 17" descr="Картинка 10 из 7587">
            <a:hlinkClick r:id="rId5"/>
          </p:cNvPr>
          <p:cNvPicPr>
            <a:picLocks noChangeAspect="1" noChangeArrowheads="1"/>
          </p:cNvPicPr>
          <p:nvPr/>
        </p:nvPicPr>
        <p:blipFill>
          <a:blip r:embed="rId6"/>
          <a:srcRect/>
          <a:stretch>
            <a:fillRect/>
          </a:stretch>
        </p:blipFill>
        <p:spPr bwMode="auto">
          <a:xfrm rot="21275411">
            <a:off x="500063" y="142852"/>
            <a:ext cx="3643312" cy="30003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295" name="Picture 9" descr="Картинка 4 из 2128">
            <a:hlinkClick r:id="rId7"/>
          </p:cNvPr>
          <p:cNvPicPr>
            <a:picLocks noChangeAspect="1" noChangeArrowheads="1"/>
          </p:cNvPicPr>
          <p:nvPr/>
        </p:nvPicPr>
        <p:blipFill>
          <a:blip r:embed="rId8"/>
          <a:srcRect/>
          <a:stretch>
            <a:fillRect/>
          </a:stretch>
        </p:blipFill>
        <p:spPr bwMode="auto">
          <a:xfrm>
            <a:off x="214282" y="3643314"/>
            <a:ext cx="3786187" cy="30003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amond(in)">
                                      <p:cBhvr>
                                        <p:cTn id="7" dur="20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294"/>
                                        </p:tgtEl>
                                        <p:attrNameLst>
                                          <p:attrName>style.visibility</p:attrName>
                                        </p:attrNameLst>
                                      </p:cBhvr>
                                      <p:to>
                                        <p:strVal val="visible"/>
                                      </p:to>
                                    </p:set>
                                    <p:animEffect transition="in" filter="diamond(in)">
                                      <p:cBhvr>
                                        <p:cTn id="12" dur="2000"/>
                                        <p:tgtEl>
                                          <p:spTgt spid="1229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diamond(in)">
                                      <p:cBhvr>
                                        <p:cTn id="17" dur="20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2295"/>
                                        </p:tgtEl>
                                        <p:attrNameLst>
                                          <p:attrName>style.visibility</p:attrName>
                                        </p:attrNameLst>
                                      </p:cBhvr>
                                      <p:to>
                                        <p:strVal val="visible"/>
                                      </p:to>
                                    </p:set>
                                    <p:animEffect transition="in" filter="diamond(in)">
                                      <p:cBhvr>
                                        <p:cTn id="22" dur="20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797226"/>
          </a:xfrm>
        </p:spPr>
        <p:txBody>
          <a:bodyPr/>
          <a:lstStyle/>
          <a:p>
            <a:r>
              <a:rPr lang="ru-RU" dirty="0" smtClean="0"/>
              <a:t>              </a:t>
            </a:r>
            <a:r>
              <a:rPr lang="ru-RU" sz="3600" dirty="0" smtClean="0">
                <a:solidFill>
                  <a:schemeClr val="tx1"/>
                </a:solidFill>
                <a:latin typeface="Arial" pitchFamily="34" charset="0"/>
                <a:cs typeface="Arial" pitchFamily="34" charset="0"/>
              </a:rPr>
              <a:t>Татьянин день</a:t>
            </a:r>
            <a:endParaRPr lang="ru-RU" sz="3600" dirty="0">
              <a:solidFill>
                <a:schemeClr val="tx1"/>
              </a:solidFill>
              <a:latin typeface="Arial" pitchFamily="34" charset="0"/>
              <a:cs typeface="Arial" pitchFamily="34" charset="0"/>
            </a:endParaRPr>
          </a:p>
        </p:txBody>
      </p:sp>
      <p:pic>
        <p:nvPicPr>
          <p:cNvPr id="18434" name="Picture 2" descr="Картинка 9 из 6857">
            <a:hlinkClick r:id="rId2"/>
          </p:cNvPr>
          <p:cNvPicPr>
            <a:picLocks noChangeAspect="1" noChangeArrowheads="1"/>
          </p:cNvPicPr>
          <p:nvPr/>
        </p:nvPicPr>
        <p:blipFill>
          <a:blip r:embed="rId3"/>
          <a:srcRect/>
          <a:stretch>
            <a:fillRect/>
          </a:stretch>
        </p:blipFill>
        <p:spPr bwMode="auto">
          <a:xfrm>
            <a:off x="571472" y="1000108"/>
            <a:ext cx="4714908" cy="5643602"/>
          </a:xfrm>
          <a:prstGeom prst="rect">
            <a:avLst/>
          </a:prstGeom>
          <a:noFill/>
        </p:spPr>
      </p:pic>
      <p:sp>
        <p:nvSpPr>
          <p:cNvPr id="17411" name="Rectangle 3"/>
          <p:cNvSpPr>
            <a:spLocks noChangeArrowheads="1"/>
          </p:cNvSpPr>
          <p:nvPr/>
        </p:nvSpPr>
        <p:spPr bwMode="auto">
          <a:xfrm>
            <a:off x="5429256" y="1571612"/>
            <a:ext cx="328614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Есть у студентов покровитель,</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И даже есть отдельный день,</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Когда веселье извините,</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И разом всем учиться лень!</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Татьяна, ты нас вдохновляешь,</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И защищаешь от беды.</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Прими, Татьяна, поклоненье,</a:t>
            </a:r>
            <a:endParaRPr kumimoji="0" lang="en-US" b="0" i="0" u="none" strike="noStrike" cap="none" normalizeH="0" baseline="0" dirty="0" smtClean="0">
              <a:ln>
                <a:noFill/>
              </a:ln>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cs typeface="Times New Roman" pitchFamily="18" charset="0"/>
              </a:rPr>
              <a:t>Нам</a:t>
            </a:r>
            <a:r>
              <a:rPr kumimoji="0" lang="ru-RU" b="0" i="0" u="none" strike="noStrike" cap="none" normalizeH="0" dirty="0" smtClean="0">
                <a:ln>
                  <a:noFill/>
                </a:ln>
                <a:effectLst/>
                <a:latin typeface="Calibri" pitchFamily="34" charset="0"/>
                <a:cs typeface="Times New Roman" pitchFamily="18" charset="0"/>
              </a:rPr>
              <a:t> покровительницей будь,</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Благослови нас на ученье</a:t>
            </a:r>
            <a:endParaRPr kumimoji="0" lang="ru-RU" b="0" i="0" u="none" strike="noStrike" cap="none" normalizeH="0" baseline="0" dirty="0" smtClean="0">
              <a:ln>
                <a:noFill/>
              </a:ln>
              <a:effectLst/>
              <a:latin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И </a:t>
            </a:r>
            <a:r>
              <a:rPr lang="ru-RU" dirty="0" smtClean="0">
                <a:latin typeface="Calibri" pitchFamily="34" charset="0"/>
                <a:ea typeface="Times New Roman" pitchFamily="18" charset="0"/>
                <a:cs typeface="Times New Roman" pitchFamily="18" charset="0"/>
              </a:rPr>
              <a:t>о</a:t>
            </a:r>
            <a:r>
              <a:rPr kumimoji="0" lang="ru-RU" b="0" i="0" u="none" strike="noStrike" cap="none" normalizeH="0" baseline="0" dirty="0" smtClean="0">
                <a:ln>
                  <a:noFill/>
                </a:ln>
                <a:effectLst/>
                <a:latin typeface="Calibri" pitchFamily="34" charset="0"/>
                <a:ea typeface="Times New Roman" pitchFamily="18" charset="0"/>
                <a:cs typeface="Times New Roman" pitchFamily="18" charset="0"/>
              </a:rPr>
              <a:t>святи учебы путь!</a:t>
            </a:r>
            <a:endParaRPr kumimoji="0" lang="ru-RU" b="0" i="0" u="none" strike="noStrike" cap="none" normalizeH="0" baseline="0" dirty="0" smtClean="0">
              <a:ln>
                <a:noFill/>
              </a:ln>
              <a:effectLst/>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checkerboard(across)">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Заголовок 1"/>
          <p:cNvPicPr>
            <a:picLocks noChangeArrowheads="1"/>
          </p:cNvPicPr>
          <p:nvPr/>
        </p:nvPicPr>
        <p:blipFill>
          <a:blip r:embed="rId2"/>
          <a:stretch>
            <a:fillRect/>
          </a:stretch>
        </p:blipFill>
        <p:spPr bwMode="auto">
          <a:xfrm>
            <a:off x="428596" y="357166"/>
            <a:ext cx="7467600" cy="1016794"/>
          </a:xfrm>
          <a:prstGeom prst="rect">
            <a:avLst/>
          </a:prstGeom>
        </p:spPr>
      </p:pic>
      <p:pic>
        <p:nvPicPr>
          <p:cNvPr id="5" name="Picture 23" descr="наш вопрос ваш ответ"/>
          <p:cNvPicPr>
            <a:picLocks noChangeAspect="1" noChangeArrowheads="1"/>
          </p:cNvPicPr>
          <p:nvPr/>
        </p:nvPicPr>
        <p:blipFill>
          <a:blip r:embed="rId3"/>
          <a:srcRect/>
          <a:stretch>
            <a:fillRect/>
          </a:stretch>
        </p:blipFill>
        <p:spPr bwMode="auto">
          <a:xfrm>
            <a:off x="5357818" y="5000636"/>
            <a:ext cx="3500462" cy="1643074"/>
          </a:xfrm>
          <a:prstGeom prst="rect">
            <a:avLst/>
          </a:prstGeom>
          <a:noFill/>
        </p:spPr>
      </p:pic>
      <p:graphicFrame>
        <p:nvGraphicFramePr>
          <p:cNvPr id="7" name="Таблица 6"/>
          <p:cNvGraphicFramePr>
            <a:graphicFrameLocks noGrp="1"/>
          </p:cNvGraphicFramePr>
          <p:nvPr/>
        </p:nvGraphicFramePr>
        <p:xfrm>
          <a:off x="1357290" y="1357298"/>
          <a:ext cx="5429281" cy="3929092"/>
        </p:xfrm>
        <a:graphic>
          <a:graphicData uri="http://schemas.openxmlformats.org/drawingml/2006/table">
            <a:tbl>
              <a:tblPr/>
              <a:tblGrid>
                <a:gridCol w="467753"/>
                <a:gridCol w="532379"/>
                <a:gridCol w="500066"/>
                <a:gridCol w="428628"/>
                <a:gridCol w="535232"/>
                <a:gridCol w="593045"/>
                <a:gridCol w="395363"/>
                <a:gridCol w="395363"/>
                <a:gridCol w="395363"/>
                <a:gridCol w="395363"/>
                <a:gridCol w="395363"/>
                <a:gridCol w="395363"/>
              </a:tblGrid>
              <a:tr h="484951">
                <a:tc rowSpan="4" gridSpan="2">
                  <a:txBody>
                    <a:bodyPr/>
                    <a:lstStyle/>
                    <a:p>
                      <a:pPr algn="just">
                        <a:lnSpc>
                          <a:spcPct val="115000"/>
                        </a:lnSpc>
                        <a:spcAft>
                          <a:spcPts val="1000"/>
                        </a:spcAft>
                      </a:pPr>
                      <a:endParaRPr lang="ru-RU" sz="1200" dirty="0">
                        <a:latin typeface="Times New Roman"/>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rowSpan="4" hMerge="1">
                  <a:txBody>
                    <a:bodyPr/>
                    <a:lstStyle/>
                    <a:p>
                      <a:endParaRPr lang="ru-RU"/>
                    </a:p>
                  </a:txBody>
                  <a:tcPr/>
                </a:tc>
                <a:tc rowSpan="3">
                  <a:txBody>
                    <a:bodyPr/>
                    <a:lstStyle/>
                    <a:p>
                      <a:pPr algn="just">
                        <a:lnSpc>
                          <a:spcPct val="115000"/>
                        </a:lnSpc>
                        <a:spcAft>
                          <a:spcPts val="1000"/>
                        </a:spcAft>
                      </a:pPr>
                      <a:endParaRPr lang="ru-RU"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smtClean="0">
                          <a:solidFill>
                            <a:srgbClr val="00B0F0"/>
                          </a:solidFill>
                          <a:latin typeface="Times New Roman"/>
                          <a:ea typeface="Times New Roman"/>
                          <a:cs typeface="Times New Roman"/>
                        </a:rPr>
                        <a:t>1</a:t>
                      </a:r>
                      <a:endParaRPr lang="ru-RU"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200" dirty="0" smtClean="0">
                          <a:solidFill>
                            <a:schemeClr val="bg2">
                              <a:lumMod val="75000"/>
                            </a:schemeClr>
                          </a:solidFill>
                          <a:latin typeface="Times New Roman"/>
                          <a:ea typeface="Times New Roman"/>
                          <a:cs typeface="Times New Roman"/>
                        </a:rPr>
                        <a:t>2</a:t>
                      </a:r>
                      <a:endParaRPr lang="ru-RU" sz="2000"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623508">
                <a:tc gridSpan="2"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algn="just">
                        <a:lnSpc>
                          <a:spcPct val="115000"/>
                        </a:lnSpc>
                        <a:spcAft>
                          <a:spcPts val="1000"/>
                        </a:spcAft>
                      </a:pP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508">
                <a:tc gridSpan="2" vMerge="1">
                  <a:txBody>
                    <a:bodyPr/>
                    <a:lstStyle/>
                    <a:p>
                      <a:endParaRPr lang="ru-RU"/>
                    </a:p>
                  </a:txBody>
                  <a:tcPr/>
                </a:tc>
                <a:tc hMerge="1" vMerge="1">
                  <a:txBody>
                    <a:bodyPr/>
                    <a:lstStyle/>
                    <a:p>
                      <a:endParaRPr lang="ru-RU"/>
                    </a:p>
                  </a:txBody>
                  <a:tcPr/>
                </a:tc>
                <a:tc vMerge="1">
                  <a:txBody>
                    <a:bodyPr/>
                    <a:lstStyle/>
                    <a:p>
                      <a:endParaRPr lang="ru-RU"/>
                    </a:p>
                  </a:txBody>
                  <a:tcPr/>
                </a:tc>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3508">
                <a:tc gridSpan="2" vMerge="1">
                  <a:txBody>
                    <a:bodyPr/>
                    <a:lstStyle/>
                    <a:p>
                      <a:endParaRPr lang="ru-RU"/>
                    </a:p>
                  </a:txBody>
                  <a:tcPr/>
                </a:tc>
                <a:tc hMerge="1" vMerge="1">
                  <a:txBody>
                    <a:bodyPr/>
                    <a:lstStyle/>
                    <a:p>
                      <a:endParaRPr lang="ru-RU"/>
                    </a:p>
                  </a:txBody>
                  <a:tcPr/>
                </a:tc>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gridSpan="2">
                  <a:txBody>
                    <a:bodyPr/>
                    <a:lstStyle/>
                    <a:p>
                      <a:pPr algn="just">
                        <a:lnSpc>
                          <a:spcPct val="115000"/>
                        </a:lnSpc>
                        <a:spcAft>
                          <a:spcPts val="1000"/>
                        </a:spcAft>
                      </a:pPr>
                      <a:endParaRPr lang="ru-RU" sz="1200">
                        <a:latin typeface="Times New Roman"/>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r>
              <a:tr h="524539">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1000"/>
                        </a:spcAft>
                      </a:pPr>
                      <a:r>
                        <a:rPr lang="ru-RU"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r>
              <a:tr h="524539">
                <a:tc>
                  <a:txBody>
                    <a:bodyPr/>
                    <a:lstStyle/>
                    <a:p>
                      <a:pPr algn="just">
                        <a:lnSpc>
                          <a:spcPct val="115000"/>
                        </a:lnSpc>
                        <a:spcAft>
                          <a:spcPts val="1000"/>
                        </a:spcAft>
                      </a:pPr>
                      <a:endParaRPr lang="ru-RU" sz="1200" dirty="0">
                        <a:latin typeface="Times New Roman"/>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1000"/>
                        </a:spcAft>
                      </a:pPr>
                      <a:r>
                        <a:rPr lang="ru-RU" sz="110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r>
              <a:tr h="524539">
                <a:tc>
                  <a:txBody>
                    <a:bodyPr/>
                    <a:lstStyle/>
                    <a:p>
                      <a:pPr algn="just">
                        <a:lnSpc>
                          <a:spcPct val="115000"/>
                        </a:lnSpc>
                        <a:spcAft>
                          <a:spcPts val="1000"/>
                        </a:spcAft>
                      </a:pPr>
                      <a:endParaRPr lang="ru-RU"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solidFill>
                          <a:srgbClr val="17365D"/>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endParaRPr lang="ru-RU"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15000"/>
                        </a:lnSpc>
                        <a:spcAft>
                          <a:spcPts val="1000"/>
                        </a:spcAft>
                      </a:pPr>
                      <a:r>
                        <a:rPr lang="ru-RU" sz="1100" dirty="0">
                          <a:latin typeface="Calibri"/>
                          <a:ea typeface="Calibri"/>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hMerge="1">
                  <a:txBody>
                    <a:bodyPr/>
                    <a:lstStyle/>
                    <a:p>
                      <a:endParaRPr lang="ru-RU"/>
                    </a:p>
                  </a:txBody>
                  <a:tcPr/>
                </a:tc>
                <a:tc hMerge="1">
                  <a:txBody>
                    <a:bodyPr/>
                    <a:lstStyle/>
                    <a:p>
                      <a:endParaRPr lang="ru-RU"/>
                    </a:p>
                  </a:txBody>
                  <a:tcPr/>
                </a:tc>
              </a:tr>
            </a:tbl>
          </a:graphicData>
        </a:graphic>
      </p:graphicFrame>
      <p:sp>
        <p:nvSpPr>
          <p:cNvPr id="1638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r>
            <a:br>
              <a:rPr kumimoji="0" lang="ru-R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br>
            <a:endParaRPr kumimoji="0" lang="ru-RU" sz="1800" b="0" i="0" u="none" strike="noStrike" cap="none" normalizeH="0" baseline="0" smtClean="0">
              <a:ln>
                <a:noFill/>
              </a:ln>
              <a:solidFill>
                <a:schemeClr val="tx1"/>
              </a:solidFill>
              <a:effectLst/>
              <a:latin typeface="Arial" pitchFamily="34" charset="0"/>
            </a:endParaRPr>
          </a:p>
        </p:txBody>
      </p:sp>
      <p:sp>
        <p:nvSpPr>
          <p:cNvPr id="6" name="TextBox 5"/>
          <p:cNvSpPr txBox="1"/>
          <p:nvPr/>
        </p:nvSpPr>
        <p:spPr>
          <a:xfrm>
            <a:off x="2857488" y="1428736"/>
            <a:ext cx="3500462" cy="400110"/>
          </a:xfrm>
          <a:prstGeom prst="rect">
            <a:avLst/>
          </a:prstGeom>
          <a:noFill/>
        </p:spPr>
        <p:txBody>
          <a:bodyPr wrap="square" rtlCol="0">
            <a:spAutoFit/>
          </a:bodyPr>
          <a:lstStyle/>
          <a:p>
            <a:r>
              <a:rPr lang="ru-RU" sz="2000" b="1" dirty="0" smtClean="0"/>
              <a:t>Г      </a:t>
            </a:r>
            <a:r>
              <a:rPr lang="ru-RU" sz="2000" b="1" dirty="0" err="1" smtClean="0"/>
              <a:t>р</a:t>
            </a:r>
            <a:r>
              <a:rPr lang="ru-RU" sz="2000" b="1" dirty="0" smtClean="0"/>
              <a:t>       а      </a:t>
            </a:r>
            <a:r>
              <a:rPr lang="ru-RU" sz="2000" b="1" dirty="0" err="1" smtClean="0"/>
              <a:t>д</a:t>
            </a:r>
            <a:r>
              <a:rPr lang="ru-RU" sz="2000" b="1" dirty="0" smtClean="0"/>
              <a:t>     </a:t>
            </a:r>
            <a:r>
              <a:rPr lang="ru-RU" sz="2000" b="1" dirty="0" err="1" smtClean="0"/>
              <a:t>а</a:t>
            </a:r>
            <a:r>
              <a:rPr lang="ru-RU" sz="2000" b="1" dirty="0" smtClean="0"/>
              <a:t>   </a:t>
            </a:r>
            <a:r>
              <a:rPr lang="ru-RU" sz="2000" b="1" dirty="0" err="1" smtClean="0"/>
              <a:t>ц</a:t>
            </a:r>
            <a:r>
              <a:rPr lang="ru-RU" sz="2000" b="1" dirty="0" smtClean="0"/>
              <a:t>    и   я </a:t>
            </a:r>
            <a:endParaRPr lang="ru-RU" sz="2000" b="1" dirty="0"/>
          </a:p>
        </p:txBody>
      </p:sp>
      <p:sp>
        <p:nvSpPr>
          <p:cNvPr id="8" name="TextBox 7"/>
          <p:cNvSpPr txBox="1"/>
          <p:nvPr/>
        </p:nvSpPr>
        <p:spPr>
          <a:xfrm>
            <a:off x="3357554" y="1928802"/>
            <a:ext cx="3357586" cy="400110"/>
          </a:xfrm>
          <a:prstGeom prst="rect">
            <a:avLst/>
          </a:prstGeom>
          <a:noFill/>
        </p:spPr>
        <p:txBody>
          <a:bodyPr wrap="square" rtlCol="0">
            <a:spAutoFit/>
          </a:bodyPr>
          <a:lstStyle/>
          <a:p>
            <a:r>
              <a:rPr lang="ru-RU" sz="2000" b="1" dirty="0" smtClean="0"/>
              <a:t>А      </a:t>
            </a:r>
            <a:r>
              <a:rPr lang="ru-RU" sz="2000" b="1" dirty="0" err="1" smtClean="0"/>
              <a:t>н</a:t>
            </a:r>
            <a:r>
              <a:rPr lang="ru-RU" sz="2000" b="1" dirty="0" smtClean="0"/>
              <a:t>      т     и    т     е   </a:t>
            </a:r>
            <a:r>
              <a:rPr lang="ru-RU" sz="2000" b="1" dirty="0" err="1" smtClean="0"/>
              <a:t>з</a:t>
            </a:r>
            <a:r>
              <a:rPr lang="ru-RU" sz="2000" b="1" dirty="0" smtClean="0"/>
              <a:t>    а</a:t>
            </a:r>
            <a:endParaRPr lang="ru-RU" sz="2000" b="1" dirty="0"/>
          </a:p>
        </p:txBody>
      </p:sp>
      <p:sp>
        <p:nvSpPr>
          <p:cNvPr id="9" name="TextBox 8"/>
          <p:cNvSpPr txBox="1"/>
          <p:nvPr/>
        </p:nvSpPr>
        <p:spPr>
          <a:xfrm>
            <a:off x="2928926" y="2571744"/>
            <a:ext cx="3857652" cy="400110"/>
          </a:xfrm>
          <a:prstGeom prst="rect">
            <a:avLst/>
          </a:prstGeom>
          <a:noFill/>
        </p:spPr>
        <p:txBody>
          <a:bodyPr wrap="square" rtlCol="0">
            <a:spAutoFit/>
          </a:bodyPr>
          <a:lstStyle/>
          <a:p>
            <a:r>
              <a:rPr lang="ru-RU" sz="2000" b="1" dirty="0" smtClean="0"/>
              <a:t>С    </a:t>
            </a:r>
            <a:r>
              <a:rPr lang="ru-RU" sz="2000" b="1" dirty="0" err="1" smtClean="0"/>
              <a:t>р</a:t>
            </a:r>
            <a:r>
              <a:rPr lang="ru-RU" sz="2000" b="1" dirty="0" smtClean="0"/>
              <a:t>       а      в    </a:t>
            </a:r>
            <a:r>
              <a:rPr lang="ru-RU" sz="2000" b="1" dirty="0" err="1" smtClean="0"/>
              <a:t>н</a:t>
            </a:r>
            <a:r>
              <a:rPr lang="ru-RU" sz="2000" b="1" dirty="0" smtClean="0"/>
              <a:t>    е    </a:t>
            </a:r>
            <a:r>
              <a:rPr lang="ru-RU" sz="2000" b="1" dirty="0" err="1" smtClean="0"/>
              <a:t>н</a:t>
            </a:r>
            <a:r>
              <a:rPr lang="ru-RU" sz="2000" b="1" dirty="0" smtClean="0"/>
              <a:t>    и    е</a:t>
            </a:r>
            <a:endParaRPr lang="ru-RU" sz="2000" b="1" dirty="0"/>
          </a:p>
        </p:txBody>
      </p:sp>
      <p:sp>
        <p:nvSpPr>
          <p:cNvPr id="10" name="TextBox 9"/>
          <p:cNvSpPr txBox="1"/>
          <p:nvPr/>
        </p:nvSpPr>
        <p:spPr>
          <a:xfrm>
            <a:off x="2357422" y="3214686"/>
            <a:ext cx="3143272" cy="400110"/>
          </a:xfrm>
          <a:prstGeom prst="rect">
            <a:avLst/>
          </a:prstGeom>
          <a:noFill/>
        </p:spPr>
        <p:txBody>
          <a:bodyPr wrap="square" rtlCol="0">
            <a:spAutoFit/>
          </a:bodyPr>
          <a:lstStyle/>
          <a:p>
            <a:r>
              <a:rPr lang="ru-RU" sz="2000" b="1" dirty="0" smtClean="0"/>
              <a:t>Э     </a:t>
            </a:r>
            <a:r>
              <a:rPr lang="ru-RU" sz="2000" b="1" dirty="0" err="1" smtClean="0"/>
              <a:t>п</a:t>
            </a:r>
            <a:r>
              <a:rPr lang="ru-RU" sz="2000" b="1" dirty="0" smtClean="0"/>
              <a:t>      и      </a:t>
            </a:r>
            <a:r>
              <a:rPr lang="ru-RU" sz="2000" b="1" dirty="0" err="1" smtClean="0"/>
              <a:t>ф</a:t>
            </a:r>
            <a:r>
              <a:rPr lang="ru-RU" sz="2000" b="1" dirty="0" smtClean="0"/>
              <a:t>    о      </a:t>
            </a:r>
            <a:r>
              <a:rPr lang="ru-RU" sz="2000" b="1" dirty="0" err="1" smtClean="0"/>
              <a:t>р</a:t>
            </a:r>
            <a:r>
              <a:rPr lang="ru-RU" sz="2000" b="1" dirty="0" smtClean="0"/>
              <a:t>   а</a:t>
            </a:r>
            <a:endParaRPr lang="ru-RU" sz="2000" b="1" dirty="0"/>
          </a:p>
        </p:txBody>
      </p:sp>
      <p:sp>
        <p:nvSpPr>
          <p:cNvPr id="11" name="TextBox 10"/>
          <p:cNvSpPr txBox="1"/>
          <p:nvPr/>
        </p:nvSpPr>
        <p:spPr>
          <a:xfrm>
            <a:off x="1500166" y="3786190"/>
            <a:ext cx="4143404" cy="400110"/>
          </a:xfrm>
          <a:prstGeom prst="rect">
            <a:avLst/>
          </a:prstGeom>
          <a:noFill/>
        </p:spPr>
        <p:txBody>
          <a:bodyPr wrap="square" rtlCol="0">
            <a:spAutoFit/>
          </a:bodyPr>
          <a:lstStyle/>
          <a:p>
            <a:r>
              <a:rPr lang="ru-RU" sz="2000" b="1" dirty="0" smtClean="0"/>
              <a:t>О   к      с      </a:t>
            </a:r>
            <a:r>
              <a:rPr lang="ru-RU" sz="2000" b="1" dirty="0" err="1" smtClean="0"/>
              <a:t>ю</a:t>
            </a:r>
            <a:r>
              <a:rPr lang="ru-RU" sz="2000" b="1" dirty="0" smtClean="0"/>
              <a:t>     м      о     </a:t>
            </a:r>
            <a:r>
              <a:rPr lang="ru-RU" sz="2000" b="1" dirty="0" err="1" smtClean="0"/>
              <a:t>р</a:t>
            </a:r>
            <a:r>
              <a:rPr lang="ru-RU" sz="2000" b="1" dirty="0" smtClean="0"/>
              <a:t>     </a:t>
            </a:r>
            <a:r>
              <a:rPr lang="ru-RU" sz="2000" b="1" dirty="0" err="1" smtClean="0"/>
              <a:t>о</a:t>
            </a:r>
            <a:r>
              <a:rPr lang="ru-RU" sz="2000" b="1" dirty="0" smtClean="0"/>
              <a:t>    </a:t>
            </a:r>
            <a:r>
              <a:rPr lang="ru-RU" sz="2000" b="1" dirty="0" err="1" smtClean="0"/>
              <a:t>н</a:t>
            </a:r>
            <a:endParaRPr lang="ru-RU" sz="2000" b="1" dirty="0"/>
          </a:p>
        </p:txBody>
      </p:sp>
      <p:sp>
        <p:nvSpPr>
          <p:cNvPr id="12" name="TextBox 11"/>
          <p:cNvSpPr txBox="1"/>
          <p:nvPr/>
        </p:nvSpPr>
        <p:spPr>
          <a:xfrm>
            <a:off x="1857356" y="4286256"/>
            <a:ext cx="3786214" cy="400110"/>
          </a:xfrm>
          <a:prstGeom prst="rect">
            <a:avLst/>
          </a:prstGeom>
          <a:noFill/>
        </p:spPr>
        <p:txBody>
          <a:bodyPr wrap="square" rtlCol="0">
            <a:spAutoFit/>
          </a:bodyPr>
          <a:lstStyle/>
          <a:p>
            <a:r>
              <a:rPr lang="ru-RU" sz="2000" b="1" dirty="0" smtClean="0"/>
              <a:t>И     </a:t>
            </a:r>
            <a:r>
              <a:rPr lang="ru-RU" sz="2000" b="1" dirty="0" err="1" smtClean="0"/>
              <a:t>н</a:t>
            </a:r>
            <a:r>
              <a:rPr lang="ru-RU" sz="2000" b="1" dirty="0" smtClean="0"/>
              <a:t>       в      е      </a:t>
            </a:r>
            <a:r>
              <a:rPr lang="ru-RU" sz="2000" b="1" dirty="0" err="1" smtClean="0"/>
              <a:t>р</a:t>
            </a:r>
            <a:r>
              <a:rPr lang="ru-RU" sz="2000" b="1" dirty="0" smtClean="0"/>
              <a:t>      с    и   я</a:t>
            </a:r>
            <a:endParaRPr lang="ru-RU" sz="2000" b="1" dirty="0"/>
          </a:p>
        </p:txBody>
      </p:sp>
      <p:sp>
        <p:nvSpPr>
          <p:cNvPr id="13" name="TextBox 12"/>
          <p:cNvSpPr txBox="1"/>
          <p:nvPr/>
        </p:nvSpPr>
        <p:spPr>
          <a:xfrm>
            <a:off x="1428728" y="4857760"/>
            <a:ext cx="4214842" cy="400110"/>
          </a:xfrm>
          <a:prstGeom prst="rect">
            <a:avLst/>
          </a:prstGeom>
          <a:noFill/>
        </p:spPr>
        <p:txBody>
          <a:bodyPr wrap="square" rtlCol="0">
            <a:spAutoFit/>
          </a:bodyPr>
          <a:lstStyle/>
          <a:p>
            <a:r>
              <a:rPr lang="ru-RU" sz="2000" b="1" dirty="0" smtClean="0"/>
              <a:t>У     м      о     л      ч     а      </a:t>
            </a:r>
            <a:r>
              <a:rPr lang="ru-RU" sz="2000" b="1" dirty="0" err="1" smtClean="0"/>
              <a:t>н</a:t>
            </a:r>
            <a:r>
              <a:rPr lang="ru-RU" sz="2000" b="1" dirty="0" smtClean="0"/>
              <a:t>     и   е</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2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wipe(down)">
                                      <p:cBhvr>
                                        <p:cTn id="33" dur="2000"/>
                                        <p:tgtEl>
                                          <p:spTgt spid="1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20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down)">
                                      <p:cBhvr>
                                        <p:cTn id="43"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571603" y="2646426"/>
          <a:ext cx="6048397" cy="2758440"/>
        </p:xfrm>
        <a:graphic>
          <a:graphicData uri="http://schemas.openxmlformats.org/drawingml/2006/table">
            <a:tbl>
              <a:tblPr/>
              <a:tblGrid>
                <a:gridCol w="6048397"/>
              </a:tblGrid>
              <a:tr h="190959">
                <a:tc>
                  <a:txBody>
                    <a:bodyPr/>
                    <a:lstStyle/>
                    <a:p>
                      <a:pPr algn="l"/>
                      <a:r>
                        <a:rPr lang="ru-RU" sz="2000" b="1" dirty="0">
                          <a:latin typeface="Calibri" pitchFamily="34" charset="0"/>
                          <a:ea typeface="Times New Roman"/>
                        </a:rPr>
                        <a:t>Русский язык – </a:t>
                      </a:r>
                      <a:r>
                        <a:rPr lang="ru-RU" sz="2000" i="1" dirty="0">
                          <a:latin typeface="Calibri" pitchFamily="34" charset="0"/>
                          <a:ea typeface="Times New Roman"/>
                        </a:rPr>
                        <a:t>принципиальных изменений нет.</a:t>
                      </a:r>
                      <a:endParaRPr lang="ru-RU" sz="2000" dirty="0">
                        <a:latin typeface="Calibri" pitchFamily="34" charset="0"/>
                        <a:ea typeface="Times New Roman"/>
                      </a:endParaRPr>
                    </a:p>
                  </a:txBody>
                  <a:tcPr marL="66101" marR="66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7617">
                <a:tc>
                  <a:txBody>
                    <a:bodyPr/>
                    <a:lstStyle/>
                    <a:p>
                      <a:pPr marL="342900" lvl="0" indent="-342900" algn="just">
                        <a:lnSpc>
                          <a:spcPct val="115000"/>
                        </a:lnSpc>
                        <a:spcAft>
                          <a:spcPts val="0"/>
                        </a:spcAft>
                        <a:buFont typeface="+mj-lt"/>
                        <a:buAutoNum type="arabicPeriod"/>
                        <a:tabLst>
                          <a:tab pos="424180" algn="l"/>
                        </a:tabLst>
                      </a:pPr>
                      <a:r>
                        <a:rPr lang="ru-RU" sz="2000" dirty="0">
                          <a:latin typeface="Calibri" pitchFamily="34" charset="0"/>
                          <a:ea typeface="Times New Roman"/>
                          <a:cs typeface="Times New Roman"/>
                        </a:rPr>
                        <a:t>Изменен формат задания А2.</a:t>
                      </a:r>
                      <a:endParaRPr lang="ru-RU" sz="2000" dirty="0">
                        <a:latin typeface="Calibri" pitchFamily="34" charset="0"/>
                        <a:ea typeface="Calibri"/>
                        <a:cs typeface="Times New Roman"/>
                      </a:endParaRPr>
                    </a:p>
                    <a:p>
                      <a:pPr marL="342900" lvl="0" indent="-342900" algn="just">
                        <a:lnSpc>
                          <a:spcPct val="115000"/>
                        </a:lnSpc>
                        <a:spcAft>
                          <a:spcPts val="0"/>
                        </a:spcAft>
                        <a:buFont typeface="+mj-lt"/>
                        <a:buAutoNum type="arabicPeriod"/>
                        <a:tabLst>
                          <a:tab pos="424180" algn="l"/>
                        </a:tabLst>
                      </a:pPr>
                      <a:r>
                        <a:rPr lang="ru-RU" sz="2000" dirty="0">
                          <a:latin typeface="Calibri" pitchFamily="34" charset="0"/>
                          <a:ea typeface="Times New Roman"/>
                          <a:cs typeface="Times New Roman"/>
                        </a:rPr>
                        <a:t>Задание А26 перенесено на позицию А6 в блок заданий, проверяющих грамматические нормы.</a:t>
                      </a:r>
                      <a:endParaRPr lang="ru-RU" sz="2000" dirty="0">
                        <a:latin typeface="Calibri" pitchFamily="34" charset="0"/>
                        <a:ea typeface="Calibri"/>
                        <a:cs typeface="Times New Roman"/>
                      </a:endParaRPr>
                    </a:p>
                    <a:p>
                      <a:pPr marL="342900" lvl="0" indent="-342900" algn="just">
                        <a:lnSpc>
                          <a:spcPct val="115000"/>
                        </a:lnSpc>
                        <a:spcAft>
                          <a:spcPts val="0"/>
                        </a:spcAft>
                        <a:buFont typeface="+mj-lt"/>
                        <a:buAutoNum type="arabicPeriod"/>
                        <a:tabLst>
                          <a:tab pos="424180" algn="l"/>
                        </a:tabLst>
                      </a:pPr>
                      <a:r>
                        <a:rPr lang="ru-RU" sz="2000" dirty="0">
                          <a:latin typeface="Calibri" pitchFamily="34" charset="0"/>
                          <a:ea typeface="Times New Roman"/>
                          <a:cs typeface="Times New Roman"/>
                        </a:rPr>
                        <a:t>Уточнена формулировка задания С1.</a:t>
                      </a:r>
                      <a:endParaRPr lang="ru-RU" sz="2000" dirty="0">
                        <a:latin typeface="Calibri" pitchFamily="34" charset="0"/>
                        <a:ea typeface="Calibri"/>
                        <a:cs typeface="Times New Roman"/>
                      </a:endParaRPr>
                    </a:p>
                    <a:p>
                      <a:pPr marL="342900" lvl="0" indent="-342900" algn="just">
                        <a:lnSpc>
                          <a:spcPct val="115000"/>
                        </a:lnSpc>
                        <a:spcAft>
                          <a:spcPts val="0"/>
                        </a:spcAft>
                        <a:buFont typeface="+mj-lt"/>
                        <a:buAutoNum type="arabicPeriod"/>
                        <a:tabLst>
                          <a:tab pos="424180" algn="l"/>
                        </a:tabLst>
                      </a:pPr>
                      <a:r>
                        <a:rPr lang="ru-RU" sz="2000" dirty="0">
                          <a:latin typeface="Calibri" pitchFamily="34" charset="0"/>
                          <a:ea typeface="Times New Roman"/>
                          <a:cs typeface="Times New Roman"/>
                        </a:rPr>
                        <a:t>Уточнены критерии проверки и оценки выполнения задания с развернутым ответом (критерий К2, подсчет слов в сочинении).</a:t>
                      </a:r>
                      <a:endParaRPr lang="ru-RU" sz="2000" dirty="0">
                        <a:latin typeface="Calibri" pitchFamily="34" charset="0"/>
                        <a:ea typeface="Calibri"/>
                        <a:cs typeface="Times New Roman"/>
                      </a:endParaRPr>
                    </a:p>
                  </a:txBody>
                  <a:tcPr marL="66101" marR="661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865" name="Rectangle 1"/>
          <p:cNvSpPr>
            <a:spLocks noChangeArrowheads="1"/>
          </p:cNvSpPr>
          <p:nvPr/>
        </p:nvSpPr>
        <p:spPr bwMode="auto">
          <a:xfrm>
            <a:off x="1214414" y="642918"/>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23863" algn="l"/>
              </a:tabLst>
            </a:pPr>
            <a:r>
              <a:rPr kumimoji="0" lang="ru-RU" sz="2000" b="0" i="0" u="none" strike="noStrike" cap="none" normalizeH="0" baseline="0" dirty="0" smtClean="0">
                <a:ln>
                  <a:noFill/>
                </a:ln>
                <a:effectLst/>
                <a:latin typeface="Calibri" pitchFamily="34" charset="0"/>
                <a:ea typeface="Times New Roman" pitchFamily="18" charset="0"/>
                <a:cs typeface="Times New Roman" pitchFamily="18" charset="0"/>
              </a:rPr>
              <a:t>В КИМ 2012 по сравнению с КИМ 2011 года произошли </a:t>
            </a:r>
            <a:r>
              <a:rPr kumimoji="0" lang="ru-RU" sz="2000" b="1" i="0" u="none" strike="noStrike" cap="none" normalizeH="0" baseline="0" dirty="0" smtClean="0">
                <a:ln>
                  <a:noFill/>
                </a:ln>
                <a:effectLst/>
                <a:latin typeface="Calibri" pitchFamily="34" charset="0"/>
                <a:ea typeface="Times New Roman" pitchFamily="18" charset="0"/>
                <a:cs typeface="Times New Roman" pitchFamily="18" charset="0"/>
              </a:rPr>
              <a:t>изменения</a:t>
            </a:r>
            <a:r>
              <a:rPr kumimoji="0" lang="ru-RU" sz="1200" b="1"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a:t>
            </a:r>
            <a:r>
              <a:rPr kumimoji="0" lang="ru-RU" sz="1200" b="0" i="0" u="none" strike="noStrike" cap="none" normalizeH="0" baseline="0" dirty="0" smtClean="0">
                <a:ln>
                  <a:noFill/>
                </a:ln>
                <a:solidFill>
                  <a:srgbClr val="002060"/>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rgbClr val="002060"/>
              </a:solidFill>
              <a:effectLst/>
              <a:latin typeface="Arial" pitchFamily="34" charset="0"/>
            </a:endParaRPr>
          </a:p>
        </p:txBody>
      </p:sp>
      <p:pic>
        <p:nvPicPr>
          <p:cNvPr id="4" name="Picture 28" descr="6_6"/>
          <p:cNvPicPr>
            <a:picLocks noChangeAspect="1" noChangeArrowheads="1"/>
          </p:cNvPicPr>
          <p:nvPr/>
        </p:nvPicPr>
        <p:blipFill>
          <a:blip r:embed="rId2"/>
          <a:srcRect b="7472"/>
          <a:stretch>
            <a:fillRect/>
          </a:stretch>
        </p:blipFill>
        <p:spPr bwMode="auto">
          <a:xfrm rot="20919746">
            <a:off x="285720" y="1357298"/>
            <a:ext cx="1346200" cy="1081087"/>
          </a:xfrm>
          <a:prstGeom prst="rect">
            <a:avLst/>
          </a:prstGeom>
          <a:noFill/>
        </p:spPr>
      </p:pic>
      <p:pic>
        <p:nvPicPr>
          <p:cNvPr id="5" name="Picture 2" descr="C:\Users\ASUS\Pictures\5573-ege.jpg"/>
          <p:cNvPicPr>
            <a:picLocks noChangeAspect="1" noChangeArrowheads="1"/>
          </p:cNvPicPr>
          <p:nvPr/>
        </p:nvPicPr>
        <p:blipFill>
          <a:blip r:embed="rId3" cstate="print"/>
          <a:srcRect/>
          <a:stretch>
            <a:fillRect/>
          </a:stretch>
        </p:blipFill>
        <p:spPr bwMode="auto">
          <a:xfrm rot="552762">
            <a:off x="7500958" y="1214422"/>
            <a:ext cx="1214446" cy="1266694"/>
          </a:xfrm>
          <a:prstGeom prst="roundRect">
            <a:avLst>
              <a:gd name="adj" fmla="val 16667"/>
            </a:avLst>
          </a:prstGeom>
          <a:ln/>
        </p:spPr>
        <p:style>
          <a:lnRef idx="2">
            <a:schemeClr val="accent4">
              <a:shade val="50000"/>
            </a:schemeClr>
          </a:lnRef>
          <a:fillRef idx="1">
            <a:schemeClr val="accent4"/>
          </a:fillRef>
          <a:effectRef idx="0">
            <a:schemeClr val="accent4"/>
          </a:effectRef>
          <a:fontRef idx="minor">
            <a:schemeClr val="lt1"/>
          </a:fontRef>
        </p:style>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857232"/>
          <a:ext cx="8429684" cy="6015736"/>
        </p:xfrm>
        <a:graphic>
          <a:graphicData uri="http://schemas.openxmlformats.org/drawingml/2006/table">
            <a:tbl>
              <a:tblPr/>
              <a:tblGrid>
                <a:gridCol w="4214842"/>
                <a:gridCol w="4214842"/>
              </a:tblGrid>
              <a:tr h="185006">
                <a:tc>
                  <a:txBody>
                    <a:bodyPr/>
                    <a:lstStyle/>
                    <a:p>
                      <a:pPr algn="ctr">
                        <a:lnSpc>
                          <a:spcPct val="115000"/>
                        </a:lnSpc>
                        <a:spcAft>
                          <a:spcPts val="1000"/>
                        </a:spcAft>
                      </a:pPr>
                      <a:r>
                        <a:rPr lang="ru-RU" sz="1400" b="1" dirty="0">
                          <a:solidFill>
                            <a:srgbClr val="000000"/>
                          </a:solidFill>
                          <a:latin typeface="+mn-lt"/>
                          <a:ea typeface="Times New Roman"/>
                          <a:cs typeface="Times New Roman"/>
                        </a:rPr>
                        <a:t>2011 год</a:t>
                      </a:r>
                      <a:endParaRPr lang="ru-RU" sz="1400" dirty="0">
                        <a:latin typeface="+mn-lt"/>
                        <a:ea typeface="Calibri"/>
                        <a:cs typeface="Times New Roman"/>
                      </a:endParaRPr>
                    </a:p>
                  </a:txBody>
                  <a:tcPr marL="45796" marR="4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b="1">
                          <a:solidFill>
                            <a:srgbClr val="000000"/>
                          </a:solidFill>
                          <a:latin typeface="+mn-lt"/>
                          <a:ea typeface="Times New Roman"/>
                          <a:cs typeface="Times New Roman"/>
                        </a:rPr>
                        <a:t>2012 год</a:t>
                      </a:r>
                      <a:endParaRPr lang="ru-RU" sz="1400">
                        <a:latin typeface="+mn-lt"/>
                        <a:ea typeface="Calibri"/>
                        <a:cs typeface="Times New Roman"/>
                      </a:endParaRPr>
                    </a:p>
                  </a:txBody>
                  <a:tcPr marL="45796" marR="4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3767">
                <a:tc>
                  <a:txBody>
                    <a:bodyPr/>
                    <a:lstStyle/>
                    <a:p>
                      <a:pPr marL="90170" indent="359410" algn="just">
                        <a:lnSpc>
                          <a:spcPct val="115000"/>
                        </a:lnSpc>
                        <a:spcAft>
                          <a:spcPts val="0"/>
                        </a:spcAft>
                      </a:pPr>
                      <a:r>
                        <a:rPr lang="ru-RU" sz="1400" dirty="0" smtClean="0">
                          <a:solidFill>
                            <a:srgbClr val="00B050"/>
                          </a:solidFill>
                          <a:latin typeface="Calibri" pitchFamily="34" charset="0"/>
                          <a:ea typeface="Times New Roman"/>
                          <a:cs typeface="Times New Roman"/>
                        </a:rPr>
                        <a:t>С1</a:t>
                      </a:r>
                      <a:r>
                        <a:rPr lang="ru-RU" sz="1400" dirty="0" smtClean="0">
                          <a:latin typeface="Calibri" pitchFamily="34" charset="0"/>
                          <a:ea typeface="Times New Roman"/>
                          <a:cs typeface="Times New Roman"/>
                        </a:rPr>
                        <a:t>.Напишите </a:t>
                      </a:r>
                      <a:r>
                        <a:rPr lang="ru-RU" sz="1400" dirty="0">
                          <a:latin typeface="Calibri" pitchFamily="34" charset="0"/>
                          <a:ea typeface="Times New Roman"/>
                          <a:cs typeface="Times New Roman"/>
                        </a:rPr>
                        <a:t>сочинение по прочитанному тексту.</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u="sng" dirty="0">
                          <a:latin typeface="Calibri" pitchFamily="34" charset="0"/>
                          <a:ea typeface="Times New Roman"/>
                          <a:cs typeface="Times New Roman"/>
                        </a:rPr>
                        <a:t>Сформулируйте</a:t>
                      </a:r>
                      <a:r>
                        <a:rPr lang="ru-RU" sz="1400" dirty="0">
                          <a:latin typeface="Calibri" pitchFamily="34" charset="0"/>
                          <a:ea typeface="Times New Roman"/>
                          <a:cs typeface="Times New Roman"/>
                        </a:rPr>
                        <a:t> и прокомментируйте одну из проблем, поставленных автором текста (избегайте чрезмерного цитирования).</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u="sng" dirty="0">
                          <a:latin typeface="Calibri" pitchFamily="34" charset="0"/>
                          <a:ea typeface="Times New Roman"/>
                          <a:cs typeface="Times New Roman"/>
                        </a:rPr>
                        <a:t>Сформулируйте</a:t>
                      </a:r>
                      <a:r>
                        <a:rPr lang="ru-RU" sz="1400" dirty="0">
                          <a:latin typeface="Calibri" pitchFamily="34" charset="0"/>
                          <a:ea typeface="Times New Roman"/>
                          <a:cs typeface="Times New Roman"/>
                        </a:rPr>
                        <a:t> позицию автора (рассказчика). Напишите, согласны или не согласны вы с точкой зрения автора прочитанного текста. Объясните почему. </a:t>
                      </a:r>
                      <a:r>
                        <a:rPr lang="ru-RU" sz="1400" b="1" i="1" u="sng" dirty="0">
                          <a:latin typeface="Calibri" pitchFamily="34" charset="0"/>
                          <a:ea typeface="Times New Roman"/>
                          <a:cs typeface="Times New Roman"/>
                        </a:rPr>
                        <a:t>Свой ответ аргументируйте, опираясь на читательский опыт, знания и жизненные наблюдения (учитываются первые два аргумента).</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dirty="0">
                          <a:latin typeface="Calibri" pitchFamily="34" charset="0"/>
                          <a:ea typeface="Times New Roman"/>
                          <a:cs typeface="Times New Roman"/>
                        </a:rPr>
                        <a:t>Объём сочинения – не менее 150 слов.</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dirty="0">
                          <a:latin typeface="Calibri" pitchFamily="34" charset="0"/>
                          <a:ea typeface="Times New Roman"/>
                          <a:cs typeface="Times New Roman"/>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dirty="0">
                          <a:latin typeface="Calibri" pitchFamily="34" charset="0"/>
                          <a:ea typeface="Times New Roman"/>
                          <a:cs typeface="Times New Roman"/>
                        </a:rPr>
                        <a:t>Сочинение пишите аккуратно, разборчивым почерком.</a:t>
                      </a:r>
                      <a:endParaRPr lang="ru-RU" sz="1400" dirty="0">
                        <a:latin typeface="Calibri" pitchFamily="34" charset="0"/>
                        <a:ea typeface="Calibri"/>
                        <a:cs typeface="Times New Roman"/>
                      </a:endParaRPr>
                    </a:p>
                    <a:p>
                      <a:pPr algn="just">
                        <a:lnSpc>
                          <a:spcPct val="115000"/>
                        </a:lnSpc>
                        <a:spcAft>
                          <a:spcPts val="1000"/>
                        </a:spcAft>
                      </a:pPr>
                      <a:r>
                        <a:rPr lang="ru-RU" sz="1400" b="1" dirty="0">
                          <a:latin typeface="Calibri" pitchFamily="34" charset="0"/>
                          <a:ea typeface="Times New Roman"/>
                          <a:cs typeface="Times New Roman"/>
                        </a:rPr>
                        <a:t> </a:t>
                      </a:r>
                      <a:endParaRPr lang="ru-RU" sz="1400" dirty="0">
                        <a:latin typeface="Calibri" pitchFamily="34" charset="0"/>
                        <a:ea typeface="Calibri"/>
                        <a:cs typeface="Times New Roman"/>
                      </a:endParaRPr>
                    </a:p>
                    <a:p>
                      <a:pPr indent="449580">
                        <a:lnSpc>
                          <a:spcPct val="115000"/>
                        </a:lnSpc>
                        <a:spcAft>
                          <a:spcPts val="1000"/>
                        </a:spcAft>
                      </a:pPr>
                      <a:r>
                        <a:rPr lang="ru-RU" sz="1400" dirty="0">
                          <a:latin typeface="Calibri" pitchFamily="34" charset="0"/>
                          <a:ea typeface="Times New Roman"/>
                          <a:cs typeface="Times New Roman"/>
                        </a:rPr>
                        <a:t> </a:t>
                      </a:r>
                      <a:endParaRPr lang="ru-RU" sz="1400" dirty="0">
                        <a:latin typeface="Calibri" pitchFamily="34" charset="0"/>
                        <a:ea typeface="Calibri"/>
                        <a:cs typeface="Times New Roman"/>
                      </a:endParaRPr>
                    </a:p>
                  </a:txBody>
                  <a:tcPr marL="45796" marR="4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0170" indent="359410" algn="just">
                        <a:lnSpc>
                          <a:spcPct val="115000"/>
                        </a:lnSpc>
                        <a:spcAft>
                          <a:spcPts val="0"/>
                        </a:spcAft>
                      </a:pPr>
                      <a:r>
                        <a:rPr lang="ru-RU" sz="1400" dirty="0" smtClean="0">
                          <a:solidFill>
                            <a:srgbClr val="00B050"/>
                          </a:solidFill>
                          <a:latin typeface="Calibri" pitchFamily="34" charset="0"/>
                          <a:ea typeface="Times New Roman"/>
                          <a:cs typeface="Times New Roman"/>
                        </a:rPr>
                        <a:t>С1</a:t>
                      </a:r>
                      <a:r>
                        <a:rPr lang="ru-RU" sz="1400" dirty="0" smtClean="0">
                          <a:latin typeface="Calibri" pitchFamily="34" charset="0"/>
                          <a:ea typeface="Times New Roman"/>
                          <a:cs typeface="Times New Roman"/>
                        </a:rPr>
                        <a:t>.Напишите </a:t>
                      </a:r>
                      <a:r>
                        <a:rPr lang="ru-RU" sz="1400" dirty="0">
                          <a:latin typeface="Calibri" pitchFamily="34" charset="0"/>
                          <a:ea typeface="Times New Roman"/>
                          <a:cs typeface="Times New Roman"/>
                        </a:rPr>
                        <a:t>сочинение по прочитанному тексту.</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u="sng" dirty="0">
                          <a:latin typeface="Calibri" pitchFamily="34" charset="0"/>
                          <a:ea typeface="Times New Roman"/>
                          <a:cs typeface="Times New Roman"/>
                        </a:rPr>
                        <a:t>Сформулируйте</a:t>
                      </a:r>
                      <a:r>
                        <a:rPr lang="ru-RU" sz="1400" dirty="0">
                          <a:latin typeface="Calibri" pitchFamily="34" charset="0"/>
                          <a:ea typeface="Times New Roman"/>
                          <a:cs typeface="Times New Roman"/>
                        </a:rPr>
                        <a:t> и прокомментируйте одну из проблем, поставленных автором текста (избегайте чрезмерного цитирования).</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u="sng" dirty="0">
                          <a:latin typeface="Calibri" pitchFamily="34" charset="0"/>
                          <a:ea typeface="Times New Roman"/>
                          <a:cs typeface="Times New Roman"/>
                        </a:rPr>
                        <a:t>Сформулируйте</a:t>
                      </a:r>
                      <a:r>
                        <a:rPr lang="ru-RU" sz="1400" dirty="0">
                          <a:latin typeface="Calibri" pitchFamily="34" charset="0"/>
                          <a:ea typeface="Times New Roman"/>
                          <a:cs typeface="Times New Roman"/>
                        </a:rPr>
                        <a:t> позицию автора (рассказчика). Напишите, согласны или не согласны Вы с точкой зрения автора прочитанного текста. Объясните почему. </a:t>
                      </a:r>
                      <a:r>
                        <a:rPr lang="ru-RU" sz="1400" b="1" i="1" u="sng" dirty="0">
                          <a:latin typeface="Calibri" pitchFamily="34" charset="0"/>
                          <a:ea typeface="Times New Roman"/>
                          <a:cs typeface="Times New Roman"/>
                        </a:rPr>
                        <a:t>Свой ответ аргументируйте, опираясь в первую очередь на читательский опыт, а также на знания и жизненные наблюдения (учитываются первые два аргумента).</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dirty="0">
                          <a:latin typeface="Calibri" pitchFamily="34" charset="0"/>
                          <a:ea typeface="Times New Roman"/>
                          <a:cs typeface="Times New Roman"/>
                        </a:rPr>
                        <a:t>Объём сочинения – не менее 150 слов.</a:t>
                      </a:r>
                      <a:endParaRPr lang="ru-RU" sz="1400" dirty="0">
                        <a:latin typeface="Calibri" pitchFamily="34" charset="0"/>
                        <a:ea typeface="Calibri"/>
                        <a:cs typeface="Times New Roman"/>
                      </a:endParaRPr>
                    </a:p>
                    <a:p>
                      <a:pPr marL="90170" indent="359410" algn="just">
                        <a:lnSpc>
                          <a:spcPct val="115000"/>
                        </a:lnSpc>
                        <a:spcAft>
                          <a:spcPts val="0"/>
                        </a:spcAft>
                      </a:pPr>
                      <a:r>
                        <a:rPr lang="ru-RU" sz="1400" dirty="0">
                          <a:latin typeface="Calibri" pitchFamily="34" charset="0"/>
                          <a:ea typeface="Times New Roman"/>
                          <a:cs typeface="Times New Roman"/>
                        </a:rPr>
                        <a:t>Работа, написанная без опоры на прочитанный текст (не по данному тексту), не оценивается. Если сочинение представляет собой пересказанный или полностью переписанный исходный текст без каких бы то ни было комментариев, то такая работа оценивается нулём баллов.</a:t>
                      </a:r>
                      <a:endParaRPr lang="ru-RU" sz="1400" dirty="0">
                        <a:latin typeface="Calibri" pitchFamily="34" charset="0"/>
                        <a:ea typeface="Calibri"/>
                        <a:cs typeface="Times New Roman"/>
                      </a:endParaRPr>
                    </a:p>
                    <a:p>
                      <a:pPr indent="457200" algn="just">
                        <a:lnSpc>
                          <a:spcPct val="115000"/>
                        </a:lnSpc>
                        <a:spcAft>
                          <a:spcPts val="1000"/>
                        </a:spcAft>
                      </a:pPr>
                      <a:r>
                        <a:rPr lang="ru-RU" sz="1400" dirty="0">
                          <a:latin typeface="Calibri" pitchFamily="34" charset="0"/>
                          <a:ea typeface="Times New Roman"/>
                          <a:cs typeface="Times New Roman"/>
                        </a:rPr>
                        <a:t>Сочинение пишите аккуратно, разборчивым почерком.</a:t>
                      </a:r>
                      <a:endParaRPr lang="ru-RU" sz="1400" dirty="0">
                        <a:latin typeface="Calibri" pitchFamily="34" charset="0"/>
                        <a:ea typeface="Calibri"/>
                        <a:cs typeface="Times New Roman"/>
                      </a:endParaRPr>
                    </a:p>
                    <a:p>
                      <a:pPr>
                        <a:lnSpc>
                          <a:spcPct val="115000"/>
                        </a:lnSpc>
                        <a:spcAft>
                          <a:spcPts val="1000"/>
                        </a:spcAft>
                      </a:pPr>
                      <a:r>
                        <a:rPr lang="ru-RU" sz="1400" b="1" dirty="0">
                          <a:solidFill>
                            <a:srgbClr val="000000"/>
                          </a:solidFill>
                          <a:latin typeface="Calibri" pitchFamily="34" charset="0"/>
                          <a:ea typeface="Times New Roman"/>
                          <a:cs typeface="Times New Roman"/>
                        </a:rPr>
                        <a:t> </a:t>
                      </a:r>
                      <a:endParaRPr lang="ru-RU" sz="1400" dirty="0">
                        <a:latin typeface="Calibri" pitchFamily="34" charset="0"/>
                        <a:ea typeface="Calibri"/>
                        <a:cs typeface="Times New Roman"/>
                      </a:endParaRPr>
                    </a:p>
                  </a:txBody>
                  <a:tcPr marL="45796" marR="457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3" name="Rectangle 1"/>
          <p:cNvSpPr>
            <a:spLocks noChangeArrowheads="1"/>
          </p:cNvSpPr>
          <p:nvPr/>
        </p:nvSpPr>
        <p:spPr bwMode="auto">
          <a:xfrm>
            <a:off x="0" y="0"/>
            <a:ext cx="470064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3. Уточнена формулировка задания С1.</a:t>
            </a:r>
            <a:endParaRPr kumimoji="0" lang="ru-RU"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857224" y="1357298"/>
          <a:ext cx="6929486" cy="4909550"/>
        </p:xfrm>
        <a:graphic>
          <a:graphicData uri="http://schemas.openxmlformats.org/drawingml/2006/table">
            <a:tbl>
              <a:tblPr/>
              <a:tblGrid>
                <a:gridCol w="3326153"/>
                <a:gridCol w="277180"/>
                <a:gridCol w="3326153"/>
              </a:tblGrid>
              <a:tr h="230362">
                <a:tc>
                  <a:txBody>
                    <a:bodyPr/>
                    <a:lstStyle/>
                    <a:p>
                      <a:pPr algn="ctr">
                        <a:lnSpc>
                          <a:spcPct val="115000"/>
                        </a:lnSpc>
                        <a:spcAft>
                          <a:spcPts val="1000"/>
                        </a:spcAft>
                      </a:pPr>
                      <a:r>
                        <a:rPr lang="ru-RU" sz="1300" b="1" dirty="0">
                          <a:solidFill>
                            <a:srgbClr val="000000"/>
                          </a:solidFill>
                          <a:latin typeface="Times New Roman"/>
                          <a:ea typeface="Times New Roman"/>
                          <a:cs typeface="Times New Roman"/>
                        </a:rPr>
                        <a:t>2011 год</a:t>
                      </a:r>
                      <a:endParaRPr lang="ru-RU" sz="1000" dirty="0">
                        <a:latin typeface="Calibri"/>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b="1">
                          <a:solidFill>
                            <a:srgbClr val="000000"/>
                          </a:solidFill>
                          <a:latin typeface="Times New Roman"/>
                          <a:ea typeface="Times New Roman"/>
                          <a:cs typeface="Times New Roman"/>
                        </a:rPr>
                        <a:t> </a:t>
                      </a:r>
                      <a:endParaRPr lang="ru-RU" sz="1000">
                        <a:latin typeface="Calibri"/>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300" b="1">
                          <a:solidFill>
                            <a:srgbClr val="000000"/>
                          </a:solidFill>
                          <a:latin typeface="Times New Roman"/>
                          <a:ea typeface="Times New Roman"/>
                          <a:cs typeface="Times New Roman"/>
                        </a:rPr>
                        <a:t>2012 год</a:t>
                      </a:r>
                      <a:endParaRPr lang="ru-RU" sz="1000">
                        <a:latin typeface="Calibri"/>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906">
                <a:tc>
                  <a:txBody>
                    <a:bodyPr/>
                    <a:lstStyle/>
                    <a:p>
                      <a:pPr>
                        <a:lnSpc>
                          <a:spcPct val="115000"/>
                        </a:lnSpc>
                        <a:spcAft>
                          <a:spcPts val="1000"/>
                        </a:spcAft>
                      </a:pPr>
                      <a:r>
                        <a:rPr lang="ru-RU" sz="1400" b="1" dirty="0">
                          <a:solidFill>
                            <a:srgbClr val="00B050"/>
                          </a:solidFill>
                          <a:latin typeface="Calibri" pitchFamily="34" charset="0"/>
                          <a:ea typeface="Times New Roman"/>
                          <a:cs typeface="Times New Roman"/>
                        </a:rPr>
                        <a:t>К2.</a:t>
                      </a:r>
                      <a:r>
                        <a:rPr lang="ru-RU" sz="1400" b="1" dirty="0">
                          <a:latin typeface="Calibri" pitchFamily="34" charset="0"/>
                          <a:ea typeface="Times New Roman"/>
                          <a:cs typeface="Times New Roman"/>
                        </a:rPr>
                        <a:t> Комментарий к сформулированной проблеме исходного текста</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400">
                          <a:latin typeface="Calibri" pitchFamily="34" charset="0"/>
                          <a:ea typeface="Times New Roman"/>
                          <a:cs typeface="Times New Roman"/>
                        </a:rPr>
                        <a:t> </a:t>
                      </a:r>
                      <a:endParaRPr lang="ru-RU" sz="140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ru-RU" sz="1400" b="1" dirty="0">
                          <a:solidFill>
                            <a:srgbClr val="00B050"/>
                          </a:solidFill>
                          <a:latin typeface="Calibri" pitchFamily="34" charset="0"/>
                          <a:ea typeface="Times New Roman"/>
                          <a:cs typeface="Times New Roman"/>
                        </a:rPr>
                        <a:t>К2.</a:t>
                      </a:r>
                      <a:r>
                        <a:rPr lang="ru-RU" sz="1400" b="1" dirty="0">
                          <a:latin typeface="Calibri" pitchFamily="34" charset="0"/>
                          <a:ea typeface="Times New Roman"/>
                          <a:cs typeface="Times New Roman"/>
                        </a:rPr>
                        <a:t> Комментарий к сформулированной проблеме исходного текста</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4717">
                <a:tc>
                  <a:txBody>
                    <a:bodyPr/>
                    <a:lstStyle/>
                    <a:p>
                      <a:pPr algn="just">
                        <a:lnSpc>
                          <a:spcPct val="115000"/>
                        </a:lnSpc>
                        <a:spcAft>
                          <a:spcPts val="1000"/>
                        </a:spcAft>
                      </a:pPr>
                      <a:r>
                        <a:rPr lang="ru-RU" sz="1400" dirty="0">
                          <a:latin typeface="Calibri" pitchFamily="34" charset="0"/>
                          <a:ea typeface="Times New Roman"/>
                          <a:cs typeface="Times New Roman"/>
                        </a:rPr>
                        <a:t>Сформулированная экзаменуемым проблема исходного текста </a:t>
                      </a:r>
                      <a:r>
                        <a:rPr lang="ru-RU" sz="1400" b="1" i="1" u="sng" dirty="0">
                          <a:latin typeface="Calibri" pitchFamily="34" charset="0"/>
                          <a:ea typeface="Times New Roman"/>
                          <a:cs typeface="Times New Roman"/>
                        </a:rPr>
                        <a:t>прокомментирована.</a:t>
                      </a:r>
                      <a:r>
                        <a:rPr lang="ru-RU" sz="1400" dirty="0">
                          <a:latin typeface="Calibri" pitchFamily="34" charset="0"/>
                          <a:ea typeface="Times New Roman"/>
                          <a:cs typeface="Times New Roman"/>
                        </a:rPr>
                        <a:t> Фактических ошибок, связанных с пониманием проблемы исходного текста, в комментариях нет.</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latin typeface="Calibri" pitchFamily="34" charset="0"/>
                          <a:ea typeface="Times New Roman"/>
                          <a:cs typeface="Times New Roman"/>
                        </a:rPr>
                        <a:t>2</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latin typeface="Calibri" pitchFamily="34" charset="0"/>
                          <a:ea typeface="Times New Roman"/>
                          <a:cs typeface="Times New Roman"/>
                        </a:rPr>
                        <a:t>Сформулированная экзаменуемым проблема прокомментирована с </a:t>
                      </a:r>
                      <a:r>
                        <a:rPr lang="ru-RU" sz="1400" b="1" i="1" u="sng" dirty="0">
                          <a:latin typeface="Calibri" pitchFamily="34" charset="0"/>
                          <a:ea typeface="Times New Roman"/>
                          <a:cs typeface="Times New Roman"/>
                        </a:rPr>
                        <a:t>опорой на исходный текст</a:t>
                      </a:r>
                      <a:r>
                        <a:rPr lang="ru-RU" sz="1400" dirty="0">
                          <a:latin typeface="Calibri" pitchFamily="34" charset="0"/>
                          <a:ea typeface="Times New Roman"/>
                          <a:cs typeface="Times New Roman"/>
                        </a:rPr>
                        <a:t>. Фактических ошибок, связанных с пониманием проблемы исходного текста, в комментариях нет</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4015">
                <a:tc>
                  <a:txBody>
                    <a:bodyPr/>
                    <a:lstStyle/>
                    <a:p>
                      <a:pPr algn="just">
                        <a:lnSpc>
                          <a:spcPct val="115000"/>
                        </a:lnSpc>
                        <a:spcAft>
                          <a:spcPts val="1000"/>
                        </a:spcAft>
                      </a:pPr>
                      <a:r>
                        <a:rPr lang="ru-RU" sz="1400">
                          <a:latin typeface="Calibri" pitchFamily="34" charset="0"/>
                          <a:ea typeface="Times New Roman"/>
                          <a:cs typeface="Times New Roman"/>
                        </a:rPr>
                        <a:t>Сформулированная экзаменуемым проблема исходного текста прокомментирована,</a:t>
                      </a:r>
                      <a:endParaRPr lang="ru-RU" sz="1400">
                        <a:latin typeface="Calibri" pitchFamily="34" charset="0"/>
                        <a:ea typeface="Calibri"/>
                        <a:cs typeface="Times New Roman"/>
                      </a:endParaRPr>
                    </a:p>
                    <a:p>
                      <a:pPr algn="just">
                        <a:lnSpc>
                          <a:spcPct val="115000"/>
                        </a:lnSpc>
                        <a:spcAft>
                          <a:spcPts val="1000"/>
                        </a:spcAft>
                      </a:pPr>
                      <a:r>
                        <a:rPr lang="ru-RU" sz="1400" b="1">
                          <a:latin typeface="Calibri" pitchFamily="34" charset="0"/>
                          <a:ea typeface="Times New Roman"/>
                          <a:cs typeface="Times New Roman"/>
                        </a:rPr>
                        <a:t>но</a:t>
                      </a:r>
                      <a:endParaRPr lang="ru-RU" sz="1400">
                        <a:latin typeface="Calibri" pitchFamily="34" charset="0"/>
                        <a:ea typeface="Calibri"/>
                        <a:cs typeface="Times New Roman"/>
                      </a:endParaRPr>
                    </a:p>
                    <a:p>
                      <a:pPr algn="just">
                        <a:lnSpc>
                          <a:spcPct val="115000"/>
                        </a:lnSpc>
                        <a:spcAft>
                          <a:spcPts val="1000"/>
                        </a:spcAft>
                      </a:pPr>
                      <a:r>
                        <a:rPr lang="ru-RU" sz="1400">
                          <a:latin typeface="Calibri" pitchFamily="34" charset="0"/>
                          <a:ea typeface="Times New Roman"/>
                          <a:cs typeface="Times New Roman"/>
                        </a:rPr>
                        <a:t>в комментариях допущена 1 фактическая ошибка, связанная с пониманием исходного текста.</a:t>
                      </a:r>
                      <a:endParaRPr lang="ru-RU" sz="140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a:latin typeface="Calibri" pitchFamily="34" charset="0"/>
                          <a:ea typeface="Times New Roman"/>
                          <a:cs typeface="Times New Roman"/>
                        </a:rPr>
                        <a:t>1</a:t>
                      </a:r>
                      <a:endParaRPr lang="ru-RU" sz="140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ru-RU" sz="1400" dirty="0">
                          <a:latin typeface="Calibri" pitchFamily="34" charset="0"/>
                          <a:ea typeface="Times New Roman"/>
                          <a:cs typeface="Times New Roman"/>
                        </a:rPr>
                        <a:t>Сформулированная экзаменуемым проблема исходного текста прокомментирована,</a:t>
                      </a:r>
                      <a:endParaRPr lang="ru-RU" sz="1400" dirty="0">
                        <a:latin typeface="Calibri" pitchFamily="34" charset="0"/>
                        <a:ea typeface="Calibri"/>
                        <a:cs typeface="Times New Roman"/>
                      </a:endParaRPr>
                    </a:p>
                    <a:p>
                      <a:pPr algn="just">
                        <a:lnSpc>
                          <a:spcPct val="115000"/>
                        </a:lnSpc>
                        <a:spcAft>
                          <a:spcPts val="1000"/>
                        </a:spcAft>
                      </a:pPr>
                      <a:r>
                        <a:rPr lang="ru-RU" sz="1400" b="1" dirty="0">
                          <a:latin typeface="Calibri" pitchFamily="34" charset="0"/>
                          <a:ea typeface="Times New Roman"/>
                          <a:cs typeface="Times New Roman"/>
                        </a:rPr>
                        <a:t>но</a:t>
                      </a:r>
                      <a:endParaRPr lang="ru-RU" sz="1400" dirty="0">
                        <a:latin typeface="Calibri" pitchFamily="34" charset="0"/>
                        <a:ea typeface="Calibri"/>
                        <a:cs typeface="Times New Roman"/>
                      </a:endParaRPr>
                    </a:p>
                    <a:p>
                      <a:pPr algn="just">
                        <a:lnSpc>
                          <a:spcPct val="115000"/>
                        </a:lnSpc>
                        <a:spcAft>
                          <a:spcPts val="1000"/>
                        </a:spcAft>
                      </a:pPr>
                      <a:r>
                        <a:rPr lang="ru-RU" sz="1400" b="1" i="1" u="sng" dirty="0">
                          <a:latin typeface="Calibri" pitchFamily="34" charset="0"/>
                          <a:ea typeface="Times New Roman"/>
                          <a:cs typeface="Times New Roman"/>
                        </a:rPr>
                        <a:t>без опоры на исходный текст,</a:t>
                      </a:r>
                      <a:endParaRPr lang="ru-RU" sz="1400" dirty="0">
                        <a:latin typeface="Calibri" pitchFamily="34" charset="0"/>
                        <a:ea typeface="Calibri"/>
                        <a:cs typeface="Times New Roman"/>
                      </a:endParaRPr>
                    </a:p>
                    <a:p>
                      <a:pPr algn="just">
                        <a:lnSpc>
                          <a:spcPct val="115000"/>
                        </a:lnSpc>
                        <a:spcAft>
                          <a:spcPts val="1000"/>
                        </a:spcAft>
                      </a:pPr>
                      <a:r>
                        <a:rPr lang="ru-RU" sz="1400" b="1" dirty="0">
                          <a:latin typeface="Calibri" pitchFamily="34" charset="0"/>
                          <a:ea typeface="Times New Roman"/>
                          <a:cs typeface="Times New Roman"/>
                        </a:rPr>
                        <a:t>или</a:t>
                      </a:r>
                      <a:endParaRPr lang="ru-RU" sz="1400" dirty="0">
                        <a:latin typeface="Calibri" pitchFamily="34" charset="0"/>
                        <a:ea typeface="Calibri"/>
                        <a:cs typeface="Times New Roman"/>
                      </a:endParaRPr>
                    </a:p>
                    <a:p>
                      <a:pPr algn="just">
                        <a:lnSpc>
                          <a:spcPct val="115000"/>
                        </a:lnSpc>
                        <a:spcAft>
                          <a:spcPts val="1000"/>
                        </a:spcAft>
                      </a:pPr>
                      <a:r>
                        <a:rPr lang="ru-RU" sz="1400" dirty="0">
                          <a:latin typeface="Calibri" pitchFamily="34" charset="0"/>
                          <a:ea typeface="Times New Roman"/>
                          <a:cs typeface="Times New Roman"/>
                        </a:rPr>
                        <a:t>в комментариях допущена 1 фактическая ошибка, связанная с пониманием исходного текста</a:t>
                      </a:r>
                      <a:endParaRPr lang="ru-RU" sz="1400" dirty="0">
                        <a:latin typeface="Calibri" pitchFamily="34" charset="0"/>
                        <a:ea typeface="Calibri"/>
                        <a:cs typeface="Times New Roman"/>
                      </a:endParaRPr>
                    </a:p>
                  </a:txBody>
                  <a:tcPr marL="64387" marR="643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409" name="Rectangle 1"/>
          <p:cNvSpPr>
            <a:spLocks noChangeArrowheads="1"/>
          </p:cNvSpPr>
          <p:nvPr/>
        </p:nvSpPr>
        <p:spPr bwMode="auto">
          <a:xfrm>
            <a:off x="357158" y="0"/>
            <a:ext cx="835824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4.Уточнены критерии проверки и оценки выполнения заданий</a:t>
            </a:r>
            <a:endParaRPr kumimoji="0" lang="en-US"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развернутым ответом (критерий К2, подсчет слов в сочинении).</a:t>
            </a:r>
            <a:endParaRPr kumimoji="0" lang="ru-RU" b="0" i="0" u="none" strike="noStrike" cap="none" normalizeH="0" baseline="0" dirty="0" smtClean="0">
              <a:ln>
                <a:noFill/>
              </a:ln>
              <a:solidFill>
                <a:schemeClr val="tx1"/>
              </a:solidFill>
              <a:effectLst/>
              <a:latin typeface="Arial" pitchFamily="34" charset="0"/>
            </a:endParaRPr>
          </a:p>
        </p:txBody>
      </p:sp>
      <p:pic>
        <p:nvPicPr>
          <p:cNvPr id="4" name="Picture 28" descr="6_6"/>
          <p:cNvPicPr>
            <a:picLocks noChangeAspect="1" noChangeArrowheads="1"/>
          </p:cNvPicPr>
          <p:nvPr/>
        </p:nvPicPr>
        <p:blipFill>
          <a:blip r:embed="rId2"/>
          <a:srcRect b="7472"/>
          <a:stretch>
            <a:fillRect/>
          </a:stretch>
        </p:blipFill>
        <p:spPr bwMode="auto">
          <a:xfrm rot="1387461">
            <a:off x="7704670" y="5479602"/>
            <a:ext cx="1346200" cy="108108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642910" y="285728"/>
            <a:ext cx="814393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A2</a:t>
            </a:r>
            <a:r>
              <a:rPr kumimoji="0" lang="en-US"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   </a:t>
            </a:r>
            <a:r>
              <a:rPr kumimoji="0" lang="ru-RU" sz="1600" b="1" i="0" u="none" strike="noStrike" cap="none" normalizeH="0" baseline="0" dirty="0" smtClean="0">
                <a:ln>
                  <a:noFill/>
                </a:ln>
                <a:solidFill>
                  <a:srgbClr val="92D050"/>
                </a:solidFill>
                <a:effectLst/>
                <a:latin typeface="Arial" pitchFamily="34" charset="0"/>
                <a:ea typeface="Times New Roman" pitchFamily="18" charset="0"/>
                <a:cs typeface="Arial" pitchFamily="34" charset="0"/>
              </a:rPr>
              <a:t>В каком варианте ответа выделенное слово употреблено неверно?</a:t>
            </a:r>
          </a:p>
        </p:txBody>
      </p:sp>
      <p:sp>
        <p:nvSpPr>
          <p:cNvPr id="3" name="Прямоугольник 2"/>
          <p:cNvSpPr/>
          <p:nvPr/>
        </p:nvSpPr>
        <p:spPr>
          <a:xfrm>
            <a:off x="785786" y="785794"/>
            <a:ext cx="7786742" cy="1569660"/>
          </a:xfrm>
          <a:prstGeom prst="rect">
            <a:avLst/>
          </a:prstGeom>
        </p:spPr>
        <p:txBody>
          <a:bodyPr wrap="square">
            <a:spAutoFit/>
          </a:bodyPr>
          <a:lstStyle/>
          <a:p>
            <a:pPr marL="342900" lvl="0" indent="-342900" eaLnBrk="0" fontAlgn="base" hangingPunct="0">
              <a:spcBef>
                <a:spcPct val="0"/>
              </a:spcBef>
              <a:spcAft>
                <a:spcPct val="0"/>
              </a:spcAft>
              <a:buAutoNum type="arabicParenR"/>
            </a:pPr>
            <a: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t>Схватив мешок, Петренко быстро отбежал от тростников на открытый КАМЕННЫЙ склон горы. </a:t>
            </a:r>
            <a:b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br>
            <a: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t>2) От недалёкой речной поймы тянуло прохладным запахом БОЛОТНОЙ сырости.</a:t>
            </a:r>
            <a:b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br>
            <a: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t>3) ДЛИННАЯ колонна пехотинцев вытягивалась вверх по улице Горького.</a:t>
            </a:r>
            <a:b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br>
            <a:r>
              <a:rPr kumimoji="0" lang="ru-RU" sz="1600" b="0" i="0" u="none" strike="noStrike" cap="none" normalizeH="0" baseline="0" dirty="0" smtClean="0">
                <a:ln>
                  <a:noFill/>
                </a:ln>
                <a:solidFill>
                  <a:schemeClr val="accent2">
                    <a:lumMod val="20000"/>
                    <a:lumOff val="80000"/>
                  </a:schemeClr>
                </a:solidFill>
                <a:effectLst/>
                <a:ea typeface="Times New Roman" pitchFamily="18" charset="0"/>
                <a:cs typeface="Arial" pitchFamily="34" charset="0"/>
              </a:rPr>
              <a:t>4) Настроение после УДАЧНОГО боя было приподнятое.</a:t>
            </a:r>
          </a:p>
          <a:p>
            <a:pPr marL="342900" lvl="0" indent="-342900" eaLnBrk="0" fontAlgn="base" hangingPunct="0">
              <a:spcBef>
                <a:spcPct val="0"/>
              </a:spcBef>
              <a:spcAft>
                <a:spcPct val="0"/>
              </a:spcAft>
            </a:pPr>
            <a:r>
              <a:rPr lang="ru-RU" sz="1600" dirty="0" smtClean="0">
                <a:solidFill>
                  <a:srgbClr val="92D050"/>
                </a:solidFill>
                <a:ea typeface="Times New Roman" pitchFamily="18" charset="0"/>
                <a:cs typeface="Arial" pitchFamily="34" charset="0"/>
              </a:rPr>
              <a:t>Ответ:1</a:t>
            </a:r>
            <a:r>
              <a:rPr kumimoji="0" lang="ru-RU" sz="1600" b="0" i="0" u="none" strike="noStrike" cap="none" normalizeH="0" baseline="0" dirty="0" smtClean="0">
                <a:ln>
                  <a:noFill/>
                </a:ln>
                <a:solidFill>
                  <a:srgbClr val="92D050"/>
                </a:solidFill>
                <a:effectLst/>
                <a:ea typeface="Times New Roman" pitchFamily="18" charset="0"/>
                <a:cs typeface="Arial" pitchFamily="34" charset="0"/>
              </a:rPr>
              <a:t> </a:t>
            </a:r>
            <a:endParaRPr kumimoji="0" lang="ru-RU" sz="1600" b="0" i="0" u="none" strike="noStrike" cap="none" normalizeH="0" baseline="0" dirty="0" smtClean="0">
              <a:ln>
                <a:noFill/>
              </a:ln>
              <a:solidFill>
                <a:srgbClr val="92D050"/>
              </a:solidFill>
              <a:effectLst/>
              <a:cs typeface="Arial" pitchFamily="34" charset="0"/>
            </a:endParaRPr>
          </a:p>
        </p:txBody>
      </p:sp>
      <p:graphicFrame>
        <p:nvGraphicFramePr>
          <p:cNvPr id="6" name="Таблица 5"/>
          <p:cNvGraphicFramePr>
            <a:graphicFrameLocks noGrp="1"/>
          </p:cNvGraphicFramePr>
          <p:nvPr/>
        </p:nvGraphicFramePr>
        <p:xfrm>
          <a:off x="571472" y="2928933"/>
          <a:ext cx="6800856" cy="3176669"/>
        </p:xfrm>
        <a:graphic>
          <a:graphicData uri="http://schemas.openxmlformats.org/drawingml/2006/table">
            <a:tbl>
              <a:tblPr/>
              <a:tblGrid>
                <a:gridCol w="285752"/>
                <a:gridCol w="6515104"/>
              </a:tblGrid>
              <a:tr h="753112">
                <a:tc>
                  <a:txBody>
                    <a:bodyPr/>
                    <a:lstStyle/>
                    <a:p>
                      <a:pPr algn="just">
                        <a:lnSpc>
                          <a:spcPct val="115000"/>
                        </a:lnSpc>
                        <a:spcAft>
                          <a:spcPts val="1000"/>
                        </a:spcAft>
                      </a:pPr>
                      <a:r>
                        <a:rPr lang="ru-RU" sz="1600" dirty="0">
                          <a:latin typeface="+mn-lt"/>
                          <a:ea typeface="Times New Roman"/>
                          <a:cs typeface="Times New Roman"/>
                        </a:rPr>
                        <a:t>1)</a:t>
                      </a:r>
                      <a:endParaRPr lang="ru-RU" sz="1600" dirty="0">
                        <a:latin typeface="+mn-lt"/>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1000"/>
                        </a:spcAft>
                      </a:pPr>
                      <a:r>
                        <a:rPr lang="ru-RU" sz="1600" dirty="0">
                          <a:latin typeface="+mn-lt"/>
                          <a:ea typeface="Times New Roman"/>
                          <a:cs typeface="Times New Roman"/>
                        </a:rPr>
                        <a:t>В неясном, рассеянном свете ночи открылись перед нами ВЕЛИЧЕСТВЕННЫЕ и прекрасные перспективы Петербурга: Нева, набережная, каналы, дворцы</a:t>
                      </a:r>
                      <a:r>
                        <a:rPr lang="ru-RU" sz="1600" dirty="0" smtClean="0">
                          <a:latin typeface="+mn-lt"/>
                          <a:ea typeface="Times New Roman"/>
                          <a:cs typeface="Times New Roman"/>
                        </a:rPr>
                        <a:t>.</a:t>
                      </a:r>
                      <a:r>
                        <a:rPr lang="ru-RU" sz="1600" dirty="0">
                          <a:latin typeface="+mn-lt"/>
                          <a:ea typeface="Times New Roman"/>
                          <a:cs typeface="Times New Roman"/>
                        </a:rPr>
                        <a:t> </a:t>
                      </a:r>
                      <a:endParaRPr lang="ru-RU" sz="1600" dirty="0">
                        <a:latin typeface="+mn-lt"/>
                        <a:ea typeface="Calibri"/>
                        <a:cs typeface="Times New Roman"/>
                      </a:endParaRPr>
                    </a:p>
                  </a:txBody>
                  <a:tcPr marL="0" marR="0" marT="0" marB="0">
                    <a:lnL>
                      <a:noFill/>
                    </a:lnL>
                    <a:lnR>
                      <a:noFill/>
                    </a:lnR>
                    <a:lnT>
                      <a:noFill/>
                    </a:lnT>
                    <a:lnB>
                      <a:noFill/>
                    </a:lnB>
                  </a:tcPr>
                </a:tc>
              </a:tr>
              <a:tr h="753112">
                <a:tc>
                  <a:txBody>
                    <a:bodyPr/>
                    <a:lstStyle/>
                    <a:p>
                      <a:pPr algn="just">
                        <a:lnSpc>
                          <a:spcPct val="115000"/>
                        </a:lnSpc>
                        <a:spcAft>
                          <a:spcPts val="1000"/>
                        </a:spcAft>
                      </a:pPr>
                      <a:r>
                        <a:rPr lang="ru-RU" sz="1600">
                          <a:latin typeface="+mn-lt"/>
                          <a:ea typeface="Times New Roman"/>
                          <a:cs typeface="Times New Roman"/>
                        </a:rPr>
                        <a:t>2)</a:t>
                      </a:r>
                      <a:endParaRPr lang="ru-RU" sz="1600">
                        <a:latin typeface="+mn-lt"/>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1000"/>
                        </a:spcAft>
                      </a:pPr>
                      <a:r>
                        <a:rPr lang="ru-RU" sz="1600" dirty="0">
                          <a:latin typeface="+mn-lt"/>
                          <a:ea typeface="Times New Roman"/>
                          <a:cs typeface="Times New Roman"/>
                        </a:rPr>
                        <a:t>Железо, хром, марганец, медь и никель являются КРАСОЧНЫМИ веществами, компонентами многих красок, созданных на основе этих минералов</a:t>
                      </a:r>
                      <a:r>
                        <a:rPr lang="ru-RU" sz="1600" dirty="0" smtClean="0">
                          <a:latin typeface="+mn-lt"/>
                          <a:ea typeface="Times New Roman"/>
                          <a:cs typeface="Times New Roman"/>
                        </a:rPr>
                        <a:t>.</a:t>
                      </a:r>
                      <a:r>
                        <a:rPr lang="ru-RU" sz="1600" dirty="0">
                          <a:latin typeface="+mn-lt"/>
                          <a:ea typeface="Times New Roman"/>
                          <a:cs typeface="Times New Roman"/>
                        </a:rPr>
                        <a:t> </a:t>
                      </a:r>
                      <a:endParaRPr lang="ru-RU" sz="1600" dirty="0">
                        <a:latin typeface="+mn-lt"/>
                        <a:ea typeface="Calibri"/>
                        <a:cs typeface="Times New Roman"/>
                      </a:endParaRPr>
                    </a:p>
                  </a:txBody>
                  <a:tcPr marL="0" marR="0" marT="0" marB="0">
                    <a:lnL>
                      <a:noFill/>
                    </a:lnL>
                    <a:lnR>
                      <a:noFill/>
                    </a:lnR>
                    <a:lnT>
                      <a:noFill/>
                    </a:lnT>
                    <a:lnB>
                      <a:noFill/>
                    </a:lnB>
                  </a:tcPr>
                </a:tc>
              </a:tr>
              <a:tr h="624245">
                <a:tc>
                  <a:txBody>
                    <a:bodyPr/>
                    <a:lstStyle/>
                    <a:p>
                      <a:pPr algn="just">
                        <a:lnSpc>
                          <a:spcPct val="115000"/>
                        </a:lnSpc>
                        <a:spcAft>
                          <a:spcPts val="1000"/>
                        </a:spcAft>
                      </a:pPr>
                      <a:r>
                        <a:rPr lang="ru-RU" sz="1600">
                          <a:latin typeface="+mn-lt"/>
                          <a:ea typeface="Times New Roman"/>
                          <a:cs typeface="Times New Roman"/>
                        </a:rPr>
                        <a:t>3)</a:t>
                      </a:r>
                      <a:endParaRPr lang="ru-RU" sz="1600">
                        <a:latin typeface="+mn-lt"/>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1000"/>
                        </a:spcAft>
                      </a:pPr>
                      <a:r>
                        <a:rPr lang="ru-RU" sz="1600" dirty="0">
                          <a:latin typeface="+mn-lt"/>
                          <a:ea typeface="Times New Roman"/>
                          <a:cs typeface="Times New Roman"/>
                        </a:rPr>
                        <a:t>ДИПЛОМАТИЧЕСКИЕ отношения между Россией и США были установлены в 1807 году</a:t>
                      </a:r>
                      <a:r>
                        <a:rPr lang="ru-RU" sz="1600" dirty="0" smtClean="0">
                          <a:latin typeface="+mn-lt"/>
                          <a:ea typeface="Times New Roman"/>
                          <a:cs typeface="Times New Roman"/>
                        </a:rPr>
                        <a:t>.</a:t>
                      </a:r>
                      <a:r>
                        <a:rPr lang="ru-RU" sz="1600" dirty="0">
                          <a:latin typeface="+mn-lt"/>
                          <a:ea typeface="Times New Roman"/>
                          <a:cs typeface="Times New Roman"/>
                        </a:rPr>
                        <a:t> </a:t>
                      </a:r>
                      <a:endParaRPr lang="ru-RU" sz="1600" dirty="0">
                        <a:latin typeface="+mn-lt"/>
                        <a:ea typeface="Calibri"/>
                        <a:cs typeface="Times New Roman"/>
                      </a:endParaRPr>
                    </a:p>
                  </a:txBody>
                  <a:tcPr marL="0" marR="0" marT="0" marB="0">
                    <a:lnL>
                      <a:noFill/>
                    </a:lnL>
                    <a:lnR>
                      <a:noFill/>
                    </a:lnR>
                    <a:lnT>
                      <a:noFill/>
                    </a:lnT>
                    <a:lnB>
                      <a:noFill/>
                    </a:lnB>
                  </a:tcPr>
                </a:tc>
              </a:tr>
              <a:tr h="869928">
                <a:tc>
                  <a:txBody>
                    <a:bodyPr/>
                    <a:lstStyle/>
                    <a:p>
                      <a:pPr algn="just">
                        <a:lnSpc>
                          <a:spcPct val="115000"/>
                        </a:lnSpc>
                        <a:spcAft>
                          <a:spcPts val="1000"/>
                        </a:spcAft>
                      </a:pPr>
                      <a:r>
                        <a:rPr lang="ru-RU" sz="1600">
                          <a:latin typeface="+mn-lt"/>
                          <a:ea typeface="Times New Roman"/>
                          <a:cs typeface="Times New Roman"/>
                        </a:rPr>
                        <a:t>4)</a:t>
                      </a:r>
                      <a:endParaRPr lang="ru-RU" sz="1600">
                        <a:latin typeface="+mn-lt"/>
                        <a:ea typeface="Calibri"/>
                        <a:cs typeface="Times New Roman"/>
                      </a:endParaRPr>
                    </a:p>
                  </a:txBody>
                  <a:tcPr marL="0" marR="0" marT="0" marB="0">
                    <a:lnL>
                      <a:noFill/>
                    </a:lnL>
                    <a:lnR>
                      <a:noFill/>
                    </a:lnR>
                    <a:lnT>
                      <a:noFill/>
                    </a:lnT>
                    <a:lnB>
                      <a:noFill/>
                    </a:lnB>
                  </a:tcPr>
                </a:tc>
                <a:tc>
                  <a:txBody>
                    <a:bodyPr/>
                    <a:lstStyle/>
                    <a:p>
                      <a:pPr algn="just">
                        <a:lnSpc>
                          <a:spcPct val="115000"/>
                        </a:lnSpc>
                        <a:spcAft>
                          <a:spcPts val="1000"/>
                        </a:spcAft>
                      </a:pPr>
                      <a:r>
                        <a:rPr lang="ru-RU" sz="1600" dirty="0">
                          <a:latin typeface="+mn-lt"/>
                          <a:ea typeface="Times New Roman"/>
                          <a:cs typeface="Times New Roman"/>
                        </a:rPr>
                        <a:t>Самыми ГУМАННЫМИ профессиями на земле являются те, от которых зависит духовная жизнь и </a:t>
                      </a:r>
                      <a:r>
                        <a:rPr lang="ru-RU" sz="1600" dirty="0" smtClean="0">
                          <a:latin typeface="+mn-lt"/>
                          <a:ea typeface="Times New Roman"/>
                          <a:cs typeface="Times New Roman"/>
                        </a:rPr>
                        <a:t>здоровье </a:t>
                      </a:r>
                      <a:r>
                        <a:rPr lang="ru-RU" sz="1600" dirty="0">
                          <a:latin typeface="+mn-lt"/>
                          <a:ea typeface="Times New Roman"/>
                          <a:cs typeface="Times New Roman"/>
                        </a:rPr>
                        <a:t>человека</a:t>
                      </a:r>
                      <a:r>
                        <a:rPr lang="ru-RU" sz="1600" dirty="0" smtClean="0">
                          <a:latin typeface="+mn-lt"/>
                          <a:ea typeface="Times New Roman"/>
                          <a:cs typeface="Times New Roman"/>
                        </a:rPr>
                        <a:t>.</a:t>
                      </a:r>
                      <a:r>
                        <a:rPr lang="ru-RU" sz="1600" dirty="0">
                          <a:latin typeface="+mn-lt"/>
                          <a:ea typeface="Times New Roman"/>
                          <a:cs typeface="Times New Roman"/>
                        </a:rPr>
                        <a:t> </a:t>
                      </a:r>
                      <a:endParaRPr lang="ru-RU" sz="1600" dirty="0" smtClean="0">
                        <a:latin typeface="+mn-lt"/>
                        <a:ea typeface="Times New Roman"/>
                        <a:cs typeface="Times New Roman"/>
                      </a:endParaRPr>
                    </a:p>
                  </a:txBody>
                  <a:tcPr marL="0" marR="0" marT="0" marB="0">
                    <a:lnL>
                      <a:noFill/>
                    </a:lnL>
                    <a:lnR>
                      <a:noFill/>
                    </a:lnR>
                    <a:lnT>
                      <a:noFill/>
                    </a:lnT>
                    <a:lnB>
                      <a:noFill/>
                    </a:lnB>
                  </a:tcPr>
                </a:tc>
              </a:tr>
            </a:tbl>
          </a:graphicData>
        </a:graphic>
      </p:graphicFrame>
      <p:pic>
        <p:nvPicPr>
          <p:cNvPr id="7" name="Picture 28" descr="6_6"/>
          <p:cNvPicPr>
            <a:picLocks noChangeAspect="1" noChangeArrowheads="1"/>
          </p:cNvPicPr>
          <p:nvPr/>
        </p:nvPicPr>
        <p:blipFill>
          <a:blip r:embed="rId2"/>
          <a:srcRect b="7472"/>
          <a:stretch>
            <a:fillRect/>
          </a:stretch>
        </p:blipFill>
        <p:spPr bwMode="auto">
          <a:xfrm rot="1000380">
            <a:off x="7704670" y="5050974"/>
            <a:ext cx="1346200" cy="1081087"/>
          </a:xfrm>
          <a:prstGeom prst="rect">
            <a:avLst/>
          </a:prstGeom>
          <a:noFill/>
        </p:spPr>
      </p:pic>
      <p:sp>
        <p:nvSpPr>
          <p:cNvPr id="8" name="Прямоугольник 7"/>
          <p:cNvSpPr/>
          <p:nvPr/>
        </p:nvSpPr>
        <p:spPr>
          <a:xfrm>
            <a:off x="714349" y="6198990"/>
            <a:ext cx="1143008" cy="369332"/>
          </a:xfrm>
          <a:prstGeom prst="rect">
            <a:avLst/>
          </a:prstGeom>
        </p:spPr>
        <p:txBody>
          <a:bodyPr wrap="square">
            <a:spAutoFit/>
          </a:bodyPr>
          <a:lstStyle/>
          <a:p>
            <a:pPr marL="342900" lvl="0" indent="-342900" eaLnBrk="0" fontAlgn="base" hangingPunct="0">
              <a:spcBef>
                <a:spcPct val="0"/>
              </a:spcBef>
              <a:spcAft>
                <a:spcPct val="0"/>
              </a:spcAft>
            </a:pPr>
            <a:r>
              <a:rPr lang="ru-RU" dirty="0" smtClean="0">
                <a:solidFill>
                  <a:srgbClr val="92D050"/>
                </a:solidFill>
                <a:ea typeface="Times New Roman" pitchFamily="18" charset="0"/>
                <a:cs typeface="Arial" pitchFamily="34" charset="0"/>
              </a:rPr>
              <a:t>Ответ:</a:t>
            </a:r>
            <a:r>
              <a:rPr lang="en-US" dirty="0" smtClean="0">
                <a:solidFill>
                  <a:srgbClr val="92D050"/>
                </a:solidFill>
                <a:ea typeface="Times New Roman" pitchFamily="18" charset="0"/>
                <a:cs typeface="Arial" pitchFamily="34" charset="0"/>
              </a:rPr>
              <a:t>2</a:t>
            </a:r>
            <a:r>
              <a:rPr lang="ru-RU" dirty="0" smtClean="0">
                <a:solidFill>
                  <a:srgbClr val="92D050"/>
                </a:solidFill>
                <a:ea typeface="Times New Roman" pitchFamily="18" charset="0"/>
                <a:cs typeface="Arial" pitchFamily="34" charset="0"/>
              </a:rPr>
              <a:t> </a:t>
            </a:r>
            <a:endParaRPr lang="ru-RU" dirty="0" smtClean="0">
              <a:solidFill>
                <a:srgbClr val="92D050"/>
              </a:solidFill>
              <a:cs typeface="Arial" pitchFamily="34"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699</TotalTime>
  <Words>1058</Words>
  <Application>Microsoft Office PowerPoint</Application>
  <PresentationFormat>Экран (4:3)</PresentationFormat>
  <Paragraphs>138</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Апекс</vt:lpstr>
      <vt:lpstr>Мы готовимся к ЕГЭ  В 1-4 </vt:lpstr>
      <vt:lpstr>Слайд 2</vt:lpstr>
      <vt:lpstr>Слайд 3</vt:lpstr>
      <vt:lpstr>              Татьянин день</vt:lpstr>
      <vt:lpstr>Слайд 5</vt:lpstr>
      <vt:lpstr>Слайд 6</vt:lpstr>
      <vt:lpstr>Слайд 7</vt:lpstr>
      <vt:lpstr>Слайд 8</vt:lpstr>
      <vt:lpstr>Слайд 9</vt:lpstr>
      <vt:lpstr>Слайд 10</vt:lpstr>
      <vt:lpstr>Слайд 11</vt:lpstr>
      <vt:lpstr>Слайд 12</vt:lpstr>
      <vt:lpstr>В1  Словообразование</vt:lpstr>
      <vt:lpstr>Слайд 14</vt:lpstr>
      <vt:lpstr>Слайд 15</vt:lpstr>
      <vt:lpstr>Слайд 16</vt:lpstr>
    </vt:vector>
  </TitlesOfParts>
  <Company>SamForum.ws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SamLab.ws</dc:creator>
  <cp:lastModifiedBy>школа</cp:lastModifiedBy>
  <cp:revision>67</cp:revision>
  <dcterms:created xsi:type="dcterms:W3CDTF">2012-01-19T16:49:19Z</dcterms:created>
  <dcterms:modified xsi:type="dcterms:W3CDTF">2012-01-25T10:31:49Z</dcterms:modified>
</cp:coreProperties>
</file>