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  <p:sldId id="302" r:id="rId13"/>
    <p:sldId id="303" r:id="rId14"/>
    <p:sldId id="271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5" r:id="rId35"/>
    <p:sldId id="297" r:id="rId36"/>
    <p:sldId id="298" r:id="rId37"/>
    <p:sldId id="299" r:id="rId38"/>
    <p:sldId id="301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0027-6369-417E-A05B-F2D82C3E00C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F4F2D79-537A-44F5-BBFB-BAC5FC5BB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0027-6369-417E-A05B-F2D82C3E00C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2D79-537A-44F5-BBFB-BAC5FC5BB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0027-6369-417E-A05B-F2D82C3E00C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2D79-537A-44F5-BBFB-BAC5FC5BB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0027-6369-417E-A05B-F2D82C3E00C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F4F2D79-537A-44F5-BBFB-BAC5FC5BB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0027-6369-417E-A05B-F2D82C3E00C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2D79-537A-44F5-BBFB-BAC5FC5BBF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0027-6369-417E-A05B-F2D82C3E00C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2D79-537A-44F5-BBFB-BAC5FC5BB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0027-6369-417E-A05B-F2D82C3E00C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F4F2D79-537A-44F5-BBFB-BAC5FC5BBF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0027-6369-417E-A05B-F2D82C3E00C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2D79-537A-44F5-BBFB-BAC5FC5BB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0027-6369-417E-A05B-F2D82C3E00C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2D79-537A-44F5-BBFB-BAC5FC5BB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0027-6369-417E-A05B-F2D82C3E00C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2D79-537A-44F5-BBFB-BAC5FC5BB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0027-6369-417E-A05B-F2D82C3E00C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2D79-537A-44F5-BBFB-BAC5FC5BBF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2230027-6369-417E-A05B-F2D82C3E00C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F4F2D79-537A-44F5-BBFB-BAC5FC5BBF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500197"/>
          </a:xfrm>
        </p:spPr>
        <p:txBody>
          <a:bodyPr/>
          <a:lstStyle/>
          <a:p>
            <a:r>
              <a:rPr lang="ru-RU" dirty="0" smtClean="0"/>
              <a:t>Тема урока: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214554"/>
            <a:ext cx="8215370" cy="264320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+mj-lt"/>
              </a:rPr>
              <a:t>Сложноподчинённые предложения</a:t>
            </a:r>
          </a:p>
          <a:p>
            <a:r>
              <a:rPr lang="ru-RU" sz="3600" dirty="0" smtClean="0">
                <a:latin typeface="+mj-lt"/>
              </a:rPr>
              <a:t>с изъяснительными  и </a:t>
            </a:r>
            <a:r>
              <a:rPr lang="ru-RU" sz="3600" dirty="0" smtClean="0">
                <a:latin typeface="+mj-lt"/>
              </a:rPr>
              <a:t>определительными </a:t>
            </a:r>
            <a:r>
              <a:rPr lang="ru-RU" sz="3600" dirty="0" smtClean="0">
                <a:latin typeface="+mj-lt"/>
              </a:rPr>
              <a:t>придаточными. </a:t>
            </a:r>
          </a:p>
          <a:p>
            <a:r>
              <a:rPr lang="ru-RU" sz="3600" dirty="0" smtClean="0">
                <a:latin typeface="+mj-lt"/>
              </a:rPr>
              <a:t>Повторение.</a:t>
            </a:r>
            <a:endParaRPr lang="ru-RU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Актуализация знаний.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1143000" indent="-1143000">
              <a:buNone/>
            </a:pPr>
            <a:endParaRPr lang="ru-RU" sz="4000" b="1" dirty="0" smtClean="0"/>
          </a:p>
          <a:p>
            <a:pPr marL="1143000" indent="-1143000">
              <a:buNone/>
            </a:pPr>
            <a:r>
              <a:rPr lang="ru-RU" sz="4000" b="1" dirty="0" smtClean="0"/>
              <a:t>1. Какие предложения  называются </a:t>
            </a:r>
          </a:p>
          <a:p>
            <a:pPr marL="1143000" indent="-1143000">
              <a:buNone/>
            </a:pPr>
            <a:r>
              <a:rPr lang="ru-RU" sz="4000" b="1" dirty="0" smtClean="0"/>
              <a:t>сложными?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4282" y="908388"/>
            <a:ext cx="871543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Сложными называются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предложе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-</a:t>
            </a:r>
            <a:endParaRPr lang="ru-RU" sz="4000" b="1" dirty="0" smtClean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ния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, которые состоят  из 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несколь-ких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простых предложений.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428736"/>
            <a:ext cx="79296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b="1" dirty="0" smtClean="0"/>
          </a:p>
          <a:p>
            <a:r>
              <a:rPr lang="ru-RU" sz="4000" b="1" dirty="0" smtClean="0"/>
              <a:t>2. Перечислите основные группы сложных предложений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571612"/>
            <a:ext cx="707236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dirty="0" smtClean="0">
                <a:latin typeface="Arial Black" pitchFamily="34" charset="0"/>
              </a:rPr>
              <a:t>Сложные предложения: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- сложносочиненные         </a:t>
            </a:r>
          </a:p>
          <a:p>
            <a:pPr>
              <a:buNone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- сложноподчиненные        </a:t>
            </a:r>
          </a:p>
          <a:p>
            <a:pPr>
              <a:buNone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- бессоюзные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686800" cy="1543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(А9) </a:t>
            </a:r>
            <a:br>
              <a:rPr lang="ru-RU" dirty="0" smtClean="0"/>
            </a:br>
            <a:r>
              <a:rPr lang="ru-RU" dirty="0" smtClean="0"/>
              <a:t>Укажите верную характеристику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14554"/>
            <a:ext cx="8686800" cy="386557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Сила тяги передних ведущих колёс постоянно</a:t>
            </a:r>
          </a:p>
          <a:p>
            <a:pPr>
              <a:buNone/>
            </a:pPr>
            <a:r>
              <a:rPr lang="ru-RU" dirty="0" smtClean="0"/>
              <a:t>направлена по ходу машины и толкает её по</a:t>
            </a:r>
          </a:p>
          <a:p>
            <a:pPr>
              <a:buNone/>
            </a:pPr>
            <a:r>
              <a:rPr lang="ru-RU" dirty="0" smtClean="0"/>
              <a:t>выбранному пути.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сложноподчинённое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бессоюзное сложное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сложносочинённое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простое, осложнённое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686800" cy="1543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(А9) </a:t>
            </a:r>
            <a:br>
              <a:rPr lang="ru-RU" dirty="0" smtClean="0"/>
            </a:br>
            <a:r>
              <a:rPr lang="ru-RU" dirty="0" smtClean="0"/>
              <a:t>Укажите верную характеристику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14554"/>
            <a:ext cx="8686800" cy="386557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Сила</a:t>
            </a:r>
            <a:r>
              <a:rPr lang="ru-RU" dirty="0" smtClean="0"/>
              <a:t> тяги передних ведущих колёс постоянно</a:t>
            </a:r>
          </a:p>
          <a:p>
            <a:pPr>
              <a:buNone/>
            </a:pPr>
            <a:r>
              <a:rPr lang="ru-RU" dirty="0" smtClean="0"/>
              <a:t>направлена по ходу машины и толкает её по</a:t>
            </a:r>
          </a:p>
          <a:p>
            <a:pPr>
              <a:buNone/>
            </a:pPr>
            <a:r>
              <a:rPr lang="ru-RU" dirty="0" smtClean="0"/>
              <a:t>выбранному пути.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 сложноподчинённое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 бессоюзное сложное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 сложносочинённое</a:t>
            </a:r>
          </a:p>
          <a:p>
            <a:pPr marL="514350" indent="-514350">
              <a:buNone/>
            </a:pPr>
            <a:r>
              <a:rPr lang="ru-RU" b="1" dirty="0" smtClean="0"/>
              <a:t>      простое, осложнённое</a:t>
            </a:r>
            <a:endParaRPr lang="ru-RU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57158" y="3214686"/>
            <a:ext cx="214314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57158" y="3357562"/>
            <a:ext cx="214314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357158" y="5500702"/>
            <a:ext cx="500066" cy="50006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857884" y="3214686"/>
            <a:ext cx="128588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857884" y="3357562"/>
            <a:ext cx="128588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28604"/>
            <a:ext cx="8686800" cy="12858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(А9) </a:t>
            </a:r>
            <a:br>
              <a:rPr lang="ru-RU" dirty="0" smtClean="0"/>
            </a:br>
            <a:r>
              <a:rPr lang="ru-RU" dirty="0" smtClean="0"/>
              <a:t>Укажите верную характеристику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57364"/>
            <a:ext cx="8686800" cy="422276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Сказали мне, что заходил за мною кто-то.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AutoNum type="arabicParenR"/>
            </a:pPr>
            <a:r>
              <a:rPr lang="ru-RU" b="1" dirty="0" smtClean="0"/>
              <a:t>сложноподчинённое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бессоюзное сложное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сложносочинённое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простое, осложнённое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28604"/>
            <a:ext cx="8686800" cy="12858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(А9) </a:t>
            </a:r>
            <a:br>
              <a:rPr lang="ru-RU" dirty="0" smtClean="0"/>
            </a:br>
            <a:r>
              <a:rPr lang="ru-RU" dirty="0" smtClean="0"/>
              <a:t>Укажите верную характеристику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57364"/>
            <a:ext cx="8686800" cy="422276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Сказали мне, что заходил за мною кто-то.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AutoNum type="arabicParenR"/>
            </a:pPr>
            <a:r>
              <a:rPr lang="ru-RU" b="1" dirty="0" smtClean="0"/>
              <a:t>сложноподчинённое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бессоюзное сложное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сложносочинённое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простое, осложнённое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28596" y="2357430"/>
            <a:ext cx="135732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28596" y="2500306"/>
            <a:ext cx="135732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429388" y="2428868"/>
            <a:ext cx="135732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428992" y="2357430"/>
            <a:ext cx="135732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428992" y="2500306"/>
            <a:ext cx="135732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357158" y="3214686"/>
            <a:ext cx="428628" cy="35719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latin typeface="Arial Black" pitchFamily="34" charset="0"/>
              </a:rPr>
              <a:t>1. Дайте определение</a:t>
            </a:r>
          </a:p>
          <a:p>
            <a:pPr>
              <a:buNone/>
            </a:pPr>
            <a:r>
              <a:rPr lang="ru-RU" sz="4400" b="1" dirty="0" smtClean="0">
                <a:latin typeface="Arial Black" pitchFamily="34" charset="0"/>
              </a:rPr>
              <a:t>сложноподчинённому</a:t>
            </a:r>
          </a:p>
          <a:p>
            <a:pPr>
              <a:buNone/>
            </a:pPr>
            <a:r>
              <a:rPr lang="ru-RU" sz="4400" b="1" dirty="0" smtClean="0">
                <a:latin typeface="Arial Black" pitchFamily="34" charset="0"/>
              </a:rPr>
              <a:t>предложению.</a:t>
            </a:r>
            <a:endParaRPr lang="ru-RU" sz="44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1285860"/>
            <a:ext cx="91440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3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Сложные предложения, состоящие из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400" b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двух или  нескольких простых  </a:t>
            </a:r>
            <a:r>
              <a:rPr kumimoji="0" lang="ru-RU" sz="3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предло</a:t>
            </a:r>
            <a:r>
              <a:rPr kumimoji="0" lang="ru-RU" sz="3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-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400" b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жений</a:t>
            </a:r>
            <a:r>
              <a:rPr kumimoji="0" lang="ru-RU" sz="3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,   которые связываются   </a:t>
            </a:r>
            <a:r>
              <a:rPr kumimoji="0" lang="ru-RU" sz="3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подчи</a:t>
            </a:r>
            <a:r>
              <a:rPr kumimoji="0" lang="ru-RU" sz="3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-</a:t>
            </a:r>
            <a:r>
              <a:rPr kumimoji="0" lang="ru-RU" sz="3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400" b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нительными</a:t>
            </a:r>
            <a:r>
              <a:rPr kumimoji="0" lang="ru-RU" sz="3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союзами и союзными </a:t>
            </a:r>
            <a:r>
              <a:rPr kumimoji="0" lang="ru-RU" sz="3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сло</a:t>
            </a:r>
            <a:r>
              <a:rPr kumimoji="0" lang="ru-RU" sz="3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-</a:t>
            </a:r>
            <a:endParaRPr lang="ru-RU" sz="3400" b="1" dirty="0" smtClean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400" b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вами называются  сложноподчинёнными</a:t>
            </a:r>
            <a:endParaRPr kumimoji="0" lang="ru-RU" sz="3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9001164"/>
            <a:ext cx="8458200" cy="114300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7929618" cy="3714776"/>
          </a:xfrm>
        </p:spPr>
        <p:txBody>
          <a:bodyPr>
            <a:normAutofit fontScale="32500" lnSpcReduction="20000"/>
          </a:bodyPr>
          <a:lstStyle/>
          <a:p>
            <a:r>
              <a:rPr lang="ru-RU" sz="9000" b="1" dirty="0" smtClean="0">
                <a:latin typeface="Monotype Corsiva" pitchFamily="66" charset="0"/>
              </a:rPr>
              <a:t>                         </a:t>
            </a:r>
            <a:r>
              <a:rPr lang="ru-RU" sz="9000" b="1" dirty="0" smtClean="0">
                <a:latin typeface="+mj-lt"/>
              </a:rPr>
              <a:t>Цели урока:</a:t>
            </a:r>
          </a:p>
          <a:p>
            <a:endParaRPr lang="ru-RU" sz="9000" b="1" dirty="0" smtClean="0">
              <a:latin typeface="Monotype Corsiva" pitchFamily="66" charset="0"/>
            </a:endParaRPr>
          </a:p>
          <a:p>
            <a:r>
              <a:rPr lang="ru-RU" sz="9000" b="1" dirty="0" smtClean="0">
                <a:latin typeface="+mj-lt"/>
              </a:rPr>
              <a:t>- закрепление знаний о СПП с придаточными определительными и изъяснительными; </a:t>
            </a:r>
          </a:p>
          <a:p>
            <a:r>
              <a:rPr lang="ru-RU" sz="9000" b="1" dirty="0" smtClean="0">
                <a:latin typeface="+mj-lt"/>
              </a:rPr>
              <a:t>-совершенствование речевой  компетентности и пунктуационных навыков;</a:t>
            </a:r>
          </a:p>
          <a:p>
            <a:r>
              <a:rPr lang="ru-RU" sz="9000" b="1" dirty="0" smtClean="0">
                <a:latin typeface="+mj-lt"/>
              </a:rPr>
              <a:t>- подготовка  к ЕГЭ </a:t>
            </a:r>
            <a:r>
              <a:rPr lang="ru-RU" sz="9000" b="1" dirty="0" smtClean="0">
                <a:latin typeface="+mj-lt"/>
              </a:rPr>
              <a:t>.</a:t>
            </a:r>
            <a:endParaRPr lang="ru-RU" sz="9000" b="1" dirty="0" smtClean="0">
              <a:latin typeface="+mj-lt"/>
            </a:endParaRPr>
          </a:p>
          <a:p>
            <a:endParaRPr lang="ru-RU" sz="9000" b="1" dirty="0" smtClean="0">
              <a:latin typeface="+mj-lt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285728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400" b="1" dirty="0" smtClean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2. Перечислите виды сложно</a:t>
            </a:r>
            <a:r>
              <a:rPr kumimoji="0" lang="ru-RU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-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подчинённых предложений по значению.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0"/>
            <a:ext cx="9144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Сложноподчинённые предложения: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 определительными придаточными</a:t>
            </a:r>
            <a:endParaRPr kumimoji="0" lang="ru-RU" sz="3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 изъяснительными придаточными</a:t>
            </a:r>
            <a:endParaRPr kumimoji="0" lang="ru-RU" sz="3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 обстоятельственными</a:t>
            </a:r>
            <a:r>
              <a:rPr kumimoji="0" lang="ru-RU" sz="3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придаточными</a:t>
            </a:r>
            <a:endParaRPr kumimoji="0" lang="ru-RU" sz="3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dirty="0" smtClean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dirty="0" smtClean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3. На какие вопросы отвечают придаточные определительные?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dirty="0" smtClean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Придаточные определительные отвечают на вопросы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какой? какая? какое? какие?</a:t>
            </a:r>
            <a:endParaRPr kumimoji="0" lang="ru-RU" sz="4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14282" y="0"/>
            <a:ext cx="8786874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4. К какому слову  в  главном  </a:t>
            </a:r>
            <a:r>
              <a:rPr kumimoji="0" lang="ru-RU" sz="37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предло</a:t>
            </a:r>
            <a:r>
              <a:rPr kumimoji="0" lang="ru-RU" sz="3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-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700" b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7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жении</a:t>
            </a:r>
            <a:r>
              <a:rPr kumimoji="0" lang="ru-RU" sz="3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относятся сложноподчинён- </a:t>
            </a:r>
            <a:r>
              <a:rPr kumimoji="0" lang="ru-RU" sz="37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ные</a:t>
            </a:r>
            <a:r>
              <a:rPr kumimoji="0" lang="ru-RU" sz="3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определительные предложения?</a:t>
            </a:r>
            <a:endParaRPr kumimoji="0" lang="ru-RU" sz="3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142844" y="0"/>
            <a:ext cx="864399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dirty="0" smtClean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Сложноподчинённые</a:t>
            </a: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определи-</a:t>
            </a: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тельные предложения относятся к члену главного предложения, который выражен именем существительным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0" y="0"/>
            <a:ext cx="892971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dirty="0" smtClean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5. С помощью каких союзных слов присоединяются придаточные определительные к главному предложению?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702832" cy="27146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СПП с    </a:t>
            </a:r>
            <a:r>
              <a:rPr lang="ru-RU" b="1" u="sng" dirty="0" smtClean="0"/>
              <a:t>определительными</a:t>
            </a:r>
            <a:r>
              <a:rPr lang="ru-RU" b="1" dirty="0" smtClean="0"/>
              <a:t> придаточными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Союзные слова –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3286124"/>
            <a:ext cx="4191000" cy="30384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- который </a:t>
            </a:r>
          </a:p>
          <a:p>
            <a:pPr>
              <a:buNone/>
            </a:pPr>
            <a:r>
              <a:rPr lang="ru-RU" sz="3600" b="1" dirty="0" smtClean="0"/>
              <a:t>- какой</a:t>
            </a:r>
          </a:p>
          <a:p>
            <a:pPr>
              <a:buNone/>
            </a:pPr>
            <a:r>
              <a:rPr lang="ru-RU" sz="3600" b="1" dirty="0" smtClean="0"/>
              <a:t>- чей</a:t>
            </a:r>
          </a:p>
          <a:p>
            <a:pPr>
              <a:buNone/>
            </a:pPr>
            <a:r>
              <a:rPr lang="ru-RU" sz="3600" b="1" dirty="0" smtClean="0"/>
              <a:t>- что </a:t>
            </a:r>
          </a:p>
          <a:p>
            <a:pPr>
              <a:buNone/>
            </a:pPr>
            <a:endParaRPr lang="ru-RU" sz="3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357562"/>
            <a:ext cx="4343400" cy="29670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- где</a:t>
            </a:r>
            <a:endParaRPr lang="ru-RU" sz="3600" dirty="0" smtClean="0"/>
          </a:p>
          <a:p>
            <a:pPr>
              <a:buNone/>
            </a:pPr>
            <a:r>
              <a:rPr lang="ru-RU" sz="3600" b="1" dirty="0" smtClean="0"/>
              <a:t>- куда</a:t>
            </a:r>
            <a:endParaRPr lang="ru-RU" sz="3600" dirty="0" smtClean="0"/>
          </a:p>
          <a:p>
            <a:pPr>
              <a:buNone/>
            </a:pPr>
            <a:r>
              <a:rPr lang="ru-RU" sz="3600" b="1" dirty="0" smtClean="0"/>
              <a:t>- откуда</a:t>
            </a:r>
            <a:endParaRPr lang="ru-RU" sz="3600" dirty="0" smtClean="0"/>
          </a:p>
          <a:p>
            <a:pPr>
              <a:buNone/>
            </a:pPr>
            <a:r>
              <a:rPr lang="ru-RU" sz="3600" b="1" smtClean="0"/>
              <a:t>- когда</a:t>
            </a:r>
            <a:endParaRPr lang="ru-RU" sz="3600" dirty="0" smtClean="0"/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071679"/>
            <a:ext cx="85011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6. На какие вопросы отвечают придаточные изъяснительные?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214282" y="0"/>
            <a:ext cx="878687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dirty="0" smtClean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dirty="0" smtClean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Придаточные изъяснительные отвечают на падежные вопросы.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( А1 )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В каком слове верно выделена буква,</a:t>
            </a:r>
          </a:p>
          <a:p>
            <a:pPr>
              <a:buNone/>
            </a:pPr>
            <a:r>
              <a:rPr lang="ru-RU" b="1" dirty="0" smtClean="0"/>
              <a:t>обозначающая ударный гласный звук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1) </a:t>
            </a:r>
            <a:r>
              <a:rPr lang="ru-RU" b="1" dirty="0" err="1" smtClean="0"/>
              <a:t>созвонИмся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2) </a:t>
            </a:r>
            <a:r>
              <a:rPr lang="ru-RU" b="1" dirty="0" err="1" smtClean="0"/>
              <a:t>намерЕние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3) </a:t>
            </a:r>
            <a:r>
              <a:rPr lang="ru-RU" b="1" dirty="0" err="1" smtClean="0"/>
              <a:t>мОлодёжь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4)</a:t>
            </a:r>
            <a:r>
              <a:rPr lang="ru-RU" b="1" dirty="0" err="1" smtClean="0"/>
              <a:t>тортЫ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285861"/>
            <a:ext cx="864399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b="1" dirty="0" smtClean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7. С помощью </a:t>
            </a:r>
            <a:r>
              <a:rPr lang="ru-RU" sz="4000" b="1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каких союзов и союзных </a:t>
            </a:r>
            <a:r>
              <a:rPr lang="ru-RU" sz="4000" b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слов присоединяются придаточные изъяснительные  к главному предложению?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571480"/>
            <a:ext cx="8686800" cy="10715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СПП с </a:t>
            </a:r>
            <a:r>
              <a:rPr lang="ru-RU" b="1" u="sng" dirty="0" smtClean="0"/>
              <a:t>изъяснительными</a:t>
            </a:r>
            <a:r>
              <a:rPr lang="ru-RU" b="1" dirty="0" smtClean="0"/>
              <a:t>   придаточными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latin typeface="Impact" pitchFamily="34" charset="0"/>
              </a:rPr>
              <a:t>  союзы</a:t>
            </a:r>
          </a:p>
          <a:p>
            <a:pPr>
              <a:buNone/>
            </a:pPr>
            <a:endParaRPr lang="ru-RU" b="1" dirty="0" smtClean="0">
              <a:latin typeface="Impact" pitchFamily="34" charset="0"/>
            </a:endParaRPr>
          </a:p>
          <a:p>
            <a:pPr>
              <a:buNone/>
            </a:pPr>
            <a:r>
              <a:rPr lang="ru-RU" b="1" dirty="0" smtClean="0">
                <a:latin typeface="Impact" pitchFamily="34" charset="0"/>
              </a:rPr>
              <a:t>-что</a:t>
            </a:r>
          </a:p>
          <a:p>
            <a:pPr>
              <a:buNone/>
            </a:pPr>
            <a:r>
              <a:rPr lang="ru-RU" b="1" dirty="0" smtClean="0">
                <a:latin typeface="Impact" pitchFamily="34" charset="0"/>
              </a:rPr>
              <a:t>-чтобы</a:t>
            </a:r>
          </a:p>
          <a:p>
            <a:pPr>
              <a:buNone/>
            </a:pPr>
            <a:r>
              <a:rPr lang="ru-RU" b="1" dirty="0" smtClean="0">
                <a:latin typeface="Impact" pitchFamily="34" charset="0"/>
              </a:rPr>
              <a:t>-как</a:t>
            </a:r>
          </a:p>
          <a:p>
            <a:pPr>
              <a:buNone/>
            </a:pPr>
            <a:r>
              <a:rPr lang="ru-RU" b="1" dirty="0" smtClean="0">
                <a:latin typeface="Impact" pitchFamily="34" charset="0"/>
              </a:rPr>
              <a:t>-будто</a:t>
            </a:r>
            <a:endParaRPr lang="ru-RU" b="1" dirty="0">
              <a:latin typeface="Impact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latin typeface="Impact" pitchFamily="34" charset="0"/>
              </a:rPr>
              <a:t>Союзные слова</a:t>
            </a:r>
          </a:p>
          <a:p>
            <a:pPr algn="ctr">
              <a:buNone/>
            </a:pPr>
            <a:endParaRPr lang="ru-RU" dirty="0" smtClean="0">
              <a:latin typeface="Impact" pitchFamily="34" charset="0"/>
            </a:endParaRPr>
          </a:p>
          <a:p>
            <a:pPr>
              <a:buNone/>
            </a:pPr>
            <a:r>
              <a:rPr lang="ru-RU" dirty="0" smtClean="0">
                <a:latin typeface="Impact" pitchFamily="34" charset="0"/>
              </a:rPr>
              <a:t>-кто</a:t>
            </a:r>
          </a:p>
          <a:p>
            <a:pPr>
              <a:buNone/>
            </a:pPr>
            <a:r>
              <a:rPr lang="ru-RU" dirty="0" smtClean="0">
                <a:latin typeface="Impact" pitchFamily="34" charset="0"/>
              </a:rPr>
              <a:t>-что</a:t>
            </a:r>
          </a:p>
          <a:p>
            <a:pPr>
              <a:buNone/>
            </a:pPr>
            <a:r>
              <a:rPr lang="ru-RU" dirty="0" smtClean="0">
                <a:latin typeface="Impact" pitchFamily="34" charset="0"/>
              </a:rPr>
              <a:t>-как</a:t>
            </a:r>
          </a:p>
          <a:p>
            <a:pPr>
              <a:buNone/>
            </a:pPr>
            <a:r>
              <a:rPr lang="ru-RU" dirty="0" smtClean="0">
                <a:latin typeface="Impact" pitchFamily="34" charset="0"/>
              </a:rPr>
              <a:t>-где</a:t>
            </a:r>
          </a:p>
          <a:p>
            <a:pPr>
              <a:buNone/>
            </a:pPr>
            <a:r>
              <a:rPr lang="ru-RU" dirty="0" smtClean="0">
                <a:latin typeface="Impact" pitchFamily="34" charset="0"/>
              </a:rPr>
              <a:t>-куда</a:t>
            </a:r>
          </a:p>
          <a:p>
            <a:pPr>
              <a:buNone/>
            </a:pPr>
            <a:r>
              <a:rPr lang="ru-RU" dirty="0" smtClean="0">
                <a:latin typeface="Impact" pitchFamily="34" charset="0"/>
              </a:rPr>
              <a:t>-откуда</a:t>
            </a:r>
          </a:p>
          <a:p>
            <a:pPr>
              <a:buNone/>
            </a:pPr>
            <a:r>
              <a:rPr lang="ru-RU" dirty="0" smtClean="0">
                <a:latin typeface="Impact" pitchFamily="34" charset="0"/>
              </a:rPr>
              <a:t>-почему</a:t>
            </a:r>
          </a:p>
          <a:p>
            <a:pPr>
              <a:buNone/>
            </a:pPr>
            <a:r>
              <a:rPr lang="ru-RU" dirty="0" smtClean="0">
                <a:latin typeface="Impact" pitchFamily="34" charset="0"/>
              </a:rPr>
              <a:t>-отчего</a:t>
            </a:r>
            <a:endParaRPr lang="ru-RU" dirty="0">
              <a:latin typeface="Impact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2107389" y="3964785"/>
            <a:ext cx="478634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142844" y="0"/>
            <a:ext cx="885831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dirty="0" smtClean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8. Что вы знаете о знаках </a:t>
            </a:r>
            <a:r>
              <a:rPr kumimoji="0" lang="ru-RU" sz="3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препина</a:t>
            </a:r>
            <a:r>
              <a:rPr kumimoji="0" lang="ru-RU" sz="3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-</a:t>
            </a:r>
            <a:endParaRPr kumimoji="0" lang="ru-RU" sz="3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ния</a:t>
            </a:r>
            <a:r>
              <a:rPr kumimoji="0" lang="ru-RU" sz="3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в сложноподчинённом </a:t>
            </a:r>
            <a:r>
              <a:rPr kumimoji="0" lang="ru-RU" sz="3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предло</a:t>
            </a:r>
            <a:r>
              <a:rPr kumimoji="0" lang="ru-RU" sz="3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жении</a:t>
            </a:r>
            <a:r>
              <a:rPr kumimoji="0" lang="ru-RU" sz="3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3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142844" y="0"/>
            <a:ext cx="885831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Придаточное предложение отделяется от главного запятой или выделяется с двух сторон, если находится внутри главного предложения.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[    ] , ( союз … )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2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(союз … ),  [   ]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3.  [   ,(союз …  ),   ]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42918"/>
            <a:ext cx="8686800" cy="1571636"/>
          </a:xfrm>
        </p:spPr>
        <p:txBody>
          <a:bodyPr>
            <a:noAutofit/>
          </a:bodyPr>
          <a:lstStyle/>
          <a:p>
            <a:r>
              <a:rPr lang="ru-RU" sz="2800" dirty="0" smtClean="0"/>
              <a:t>   Спишите, расставляя недостающие знаки препинания. Составьте схемы предложений. Определите вид подчинительного </a:t>
            </a:r>
            <a:r>
              <a:rPr lang="ru-RU" sz="2800" dirty="0" err="1" smtClean="0"/>
              <a:t>предложе-ния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43182"/>
            <a:ext cx="8686800" cy="3436943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tt-RU" b="1" dirty="0" smtClean="0">
                <a:latin typeface="+mj-lt"/>
              </a:rPr>
              <a:t>1. Воздух был полон острой све</a:t>
            </a:r>
            <a:r>
              <a:rPr lang="ru-RU" b="1" dirty="0" smtClean="0">
                <a:latin typeface="+mj-lt"/>
              </a:rPr>
              <a:t>ж</a:t>
            </a:r>
            <a:r>
              <a:rPr lang="tt-RU" b="1" dirty="0" smtClean="0">
                <a:latin typeface="+mj-lt"/>
              </a:rPr>
              <a:t>ести какая бывает после грозы.</a:t>
            </a:r>
            <a:endParaRPr lang="ru-RU" b="1" dirty="0" smtClean="0">
              <a:latin typeface="+mj-lt"/>
            </a:endParaRPr>
          </a:p>
          <a:p>
            <a:pPr lvl="0">
              <a:buNone/>
            </a:pPr>
            <a:r>
              <a:rPr lang="tt-RU" b="1" dirty="0" smtClean="0">
                <a:latin typeface="+mj-lt"/>
              </a:rPr>
              <a:t>2. Люблю </a:t>
            </a:r>
            <a:r>
              <a:rPr lang="tt-RU" b="1" smtClean="0">
                <a:latin typeface="+mj-lt"/>
              </a:rPr>
              <a:t>я песни  </a:t>
            </a:r>
            <a:r>
              <a:rPr lang="tt-RU" b="1" dirty="0" smtClean="0">
                <a:latin typeface="+mj-lt"/>
              </a:rPr>
              <a:t>которые мне пела мать.</a:t>
            </a:r>
            <a:endParaRPr lang="ru-RU" b="1" dirty="0" smtClean="0">
              <a:latin typeface="+mj-lt"/>
            </a:endParaRPr>
          </a:p>
          <a:p>
            <a:pPr lvl="0">
              <a:buNone/>
            </a:pPr>
            <a:r>
              <a:rPr lang="tt-RU" b="1" dirty="0" smtClean="0">
                <a:latin typeface="+mj-lt"/>
              </a:rPr>
              <a:t>3. Ему мерещилось что его манит кто-то.</a:t>
            </a:r>
            <a:endParaRPr lang="ru-RU" b="1" dirty="0" smtClean="0">
              <a:latin typeface="+mj-lt"/>
            </a:endParaRPr>
          </a:p>
          <a:p>
            <a:pPr lvl="0">
              <a:buNone/>
            </a:pPr>
            <a:r>
              <a:rPr lang="tt-RU" b="1" dirty="0" smtClean="0">
                <a:latin typeface="+mj-lt"/>
              </a:rPr>
              <a:t>4. Я не помню чем закончилась эта история.</a:t>
            </a:r>
            <a:endParaRPr lang="ru-RU" b="1" dirty="0" smtClean="0">
              <a:latin typeface="+mj-lt"/>
            </a:endParaRPr>
          </a:p>
          <a:p>
            <a:pPr lvl="0">
              <a:buNone/>
            </a:pPr>
            <a:r>
              <a:rPr lang="tt-RU" b="1" dirty="0" smtClean="0">
                <a:latin typeface="+mj-lt"/>
              </a:rPr>
              <a:t>5. В лугах росистых в лугах зеленых течет речонка что мне мила.</a:t>
            </a:r>
            <a:endParaRPr lang="ru-RU" b="1" dirty="0" smtClean="0">
              <a:latin typeface="+mj-lt"/>
            </a:endParaRPr>
          </a:p>
          <a:p>
            <a:pPr lvl="0">
              <a:buNone/>
            </a:pPr>
            <a:r>
              <a:rPr lang="tt-RU" b="1" dirty="0" smtClean="0">
                <a:latin typeface="+mj-lt"/>
              </a:rPr>
              <a:t>6. Берегись всего того что не одобряется твоей совестью.</a:t>
            </a:r>
            <a:endParaRPr lang="ru-RU" b="1" dirty="0" smtClean="0">
              <a:latin typeface="+mj-lt"/>
            </a:endParaRPr>
          </a:p>
          <a:p>
            <a:pPr lvl="0">
              <a:buNone/>
            </a:pPr>
            <a:r>
              <a:rPr lang="tt-RU" b="1" dirty="0" smtClean="0">
                <a:latin typeface="+mj-lt"/>
              </a:rPr>
              <a:t>7.  Я давно мой край оставил где цветут луга и чащи.</a:t>
            </a:r>
            <a:endParaRPr lang="ru-RU" b="1" dirty="0" smtClean="0">
              <a:latin typeface="+mj-lt"/>
            </a:endParaRPr>
          </a:p>
          <a:p>
            <a:pPr lvl="0">
              <a:buNone/>
            </a:pPr>
            <a:r>
              <a:rPr lang="tt-RU" b="1" dirty="0" smtClean="0">
                <a:latin typeface="+mj-lt"/>
              </a:rPr>
              <a:t>8. Иван Ильич спросил где находится штаб.</a:t>
            </a:r>
            <a:endParaRPr lang="ru-RU" b="1" dirty="0" smtClean="0">
              <a:latin typeface="+mj-lt"/>
            </a:endParaRPr>
          </a:p>
          <a:p>
            <a:pPr lvl="0">
              <a:buNone/>
            </a:pPr>
            <a:r>
              <a:rPr lang="tt-RU" b="1" dirty="0" smtClean="0">
                <a:latin typeface="+mj-lt"/>
              </a:rPr>
              <a:t>9. Начальник отряда ждал когда к завтраку соберутся все участники похода.</a:t>
            </a:r>
            <a:endParaRPr lang="ru-RU" b="1" dirty="0" smtClean="0">
              <a:latin typeface="+mj-lt"/>
            </a:endParaRPr>
          </a:p>
          <a:p>
            <a:pPr>
              <a:buNone/>
            </a:pPr>
            <a:r>
              <a:rPr lang="tt-RU" b="1" dirty="0" smtClean="0">
                <a:latin typeface="+mj-lt"/>
              </a:rPr>
              <a:t> </a:t>
            </a:r>
            <a:endParaRPr lang="ru-RU" b="1" dirty="0" smtClean="0">
              <a:latin typeface="+mj-lt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28604"/>
            <a:ext cx="8686800" cy="1357322"/>
          </a:xfrm>
        </p:spPr>
        <p:txBody>
          <a:bodyPr>
            <a:noAutofit/>
          </a:bodyPr>
          <a:lstStyle/>
          <a:p>
            <a:r>
              <a:rPr lang="ru-RU" sz="2400" dirty="0" smtClean="0"/>
              <a:t>Задание  (А24)</a:t>
            </a:r>
            <a:br>
              <a:rPr lang="ru-RU" sz="2400" dirty="0" smtClean="0"/>
            </a:br>
            <a:r>
              <a:rPr lang="ru-RU" sz="2400" dirty="0" smtClean="0"/>
              <a:t>В каком варианте ответа правильно указаны все цифры, на месте которых в предложении должны стоять запятые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00240"/>
            <a:ext cx="8686800" cy="40798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200" b="1" dirty="0" smtClean="0"/>
              <a:t>В 80-е годы </a:t>
            </a:r>
            <a:r>
              <a:rPr lang="en-US" sz="2200" b="1" dirty="0" smtClean="0"/>
              <a:t>XIX </a:t>
            </a:r>
            <a:r>
              <a:rPr lang="ru-RU" sz="2200" b="1" dirty="0" smtClean="0"/>
              <a:t>века Шишкин (1) создаёт много картин (2) в сюжетах</a:t>
            </a:r>
          </a:p>
          <a:p>
            <a:pPr>
              <a:buNone/>
            </a:pPr>
            <a:r>
              <a:rPr lang="ru-RU" sz="2200" b="1" dirty="0" smtClean="0"/>
              <a:t>(3) которых (4) он по-прежнему обращается к жизни русского леса,</a:t>
            </a:r>
          </a:p>
          <a:p>
            <a:pPr>
              <a:buNone/>
            </a:pPr>
            <a:r>
              <a:rPr lang="ru-RU" sz="2200" b="1" dirty="0" smtClean="0"/>
              <a:t>русских лугов и полей.</a:t>
            </a:r>
          </a:p>
          <a:p>
            <a:pPr>
              <a:buNone/>
            </a:pPr>
            <a:endParaRPr lang="ru-RU" sz="2200" b="1" dirty="0" smtClean="0"/>
          </a:p>
          <a:p>
            <a:pPr marL="514350" indent="-514350">
              <a:buNone/>
            </a:pPr>
            <a:r>
              <a:rPr lang="ru-RU" sz="2200" b="1" dirty="0" smtClean="0"/>
              <a:t>1) 1,2</a:t>
            </a:r>
          </a:p>
          <a:p>
            <a:pPr marL="514350" indent="-514350">
              <a:buNone/>
            </a:pPr>
            <a:r>
              <a:rPr lang="ru-RU" sz="2200" b="1" dirty="0" smtClean="0"/>
              <a:t>2) 2</a:t>
            </a:r>
          </a:p>
          <a:p>
            <a:pPr marL="514350" indent="-514350">
              <a:buNone/>
            </a:pPr>
            <a:r>
              <a:rPr lang="ru-RU" sz="2200" b="1" dirty="0" smtClean="0"/>
              <a:t>3) 1,3</a:t>
            </a:r>
          </a:p>
          <a:p>
            <a:pPr marL="514350" indent="-514350">
              <a:buNone/>
            </a:pPr>
            <a:r>
              <a:rPr lang="ru-RU" sz="2200" b="1" dirty="0" smtClean="0"/>
              <a:t>4) 2,4</a:t>
            </a:r>
            <a:endParaRPr lang="ru-RU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14356"/>
            <a:ext cx="8686800" cy="785818"/>
          </a:xfrm>
        </p:spPr>
        <p:txBody>
          <a:bodyPr>
            <a:noAutofit/>
          </a:bodyPr>
          <a:lstStyle/>
          <a:p>
            <a:r>
              <a:rPr lang="ru-RU" sz="2400" dirty="0" smtClean="0"/>
              <a:t>Задание  (А24)</a:t>
            </a:r>
            <a:br>
              <a:rPr lang="ru-RU" sz="2400" dirty="0" smtClean="0"/>
            </a:br>
            <a:r>
              <a:rPr lang="ru-RU" sz="2400" dirty="0" smtClean="0"/>
              <a:t>В каком варианте ответа правильно указаны все цифры, на месте которых в предложении должны стоять запятые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71678"/>
            <a:ext cx="8686800" cy="40084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В Греции классической эпохи (1) для социального строя (2) которой(3)</a:t>
            </a:r>
          </a:p>
          <a:p>
            <a:pPr>
              <a:buNone/>
            </a:pPr>
            <a:r>
              <a:rPr lang="ru-RU" sz="2000" b="1" dirty="0" smtClean="0"/>
              <a:t>типична форма города-государства (4) возникли особо благоприятные</a:t>
            </a:r>
          </a:p>
          <a:p>
            <a:pPr>
              <a:buNone/>
            </a:pPr>
            <a:r>
              <a:rPr lang="ru-RU" sz="2000" b="1" dirty="0" smtClean="0"/>
              <a:t>условия для расцвета ораторского искусства.</a:t>
            </a:r>
          </a:p>
          <a:p>
            <a:pPr>
              <a:buNone/>
            </a:pPr>
            <a:endParaRPr lang="ru-RU" sz="2200" b="1" dirty="0" smtClean="0"/>
          </a:p>
          <a:p>
            <a:pPr marL="457200" indent="-457200">
              <a:buNone/>
            </a:pPr>
            <a:r>
              <a:rPr lang="ru-RU" sz="2000" b="1" dirty="0" smtClean="0"/>
              <a:t>1) 1,3</a:t>
            </a:r>
          </a:p>
          <a:p>
            <a:pPr marL="457200" indent="-457200">
              <a:buNone/>
            </a:pPr>
            <a:r>
              <a:rPr lang="ru-RU" sz="2000" b="1" dirty="0" smtClean="0"/>
              <a:t>2) 2,4</a:t>
            </a:r>
          </a:p>
          <a:p>
            <a:pPr marL="457200" indent="-457200">
              <a:buNone/>
            </a:pPr>
            <a:r>
              <a:rPr lang="ru-RU" sz="2000" b="1" dirty="0" smtClean="0"/>
              <a:t>3) 1,3,4</a:t>
            </a:r>
          </a:p>
          <a:p>
            <a:pPr marL="457200" indent="-457200">
              <a:buNone/>
            </a:pPr>
            <a:r>
              <a:rPr lang="ru-RU" sz="2000" b="1" dirty="0" smtClean="0"/>
              <a:t>4)1,4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71678"/>
            <a:ext cx="8686800" cy="40084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По старым охотам (1) знаю (2) какими прекрасными (3) могут</a:t>
            </a:r>
          </a:p>
          <a:p>
            <a:pPr>
              <a:buNone/>
            </a:pPr>
            <a:r>
              <a:rPr lang="ru-RU" sz="2400" b="1" dirty="0" smtClean="0"/>
              <a:t>быть (4) дни.</a:t>
            </a:r>
          </a:p>
          <a:p>
            <a:pPr>
              <a:buNone/>
            </a:pPr>
            <a:endParaRPr lang="ru-RU" sz="2400" b="1" dirty="0" smtClean="0"/>
          </a:p>
          <a:p>
            <a:pPr marL="457200" indent="-457200">
              <a:buNone/>
            </a:pPr>
            <a:r>
              <a:rPr lang="ru-RU" sz="2400" b="1" dirty="0" smtClean="0"/>
              <a:t>1)1,2</a:t>
            </a:r>
          </a:p>
          <a:p>
            <a:pPr marL="457200" indent="-457200">
              <a:buNone/>
            </a:pPr>
            <a:r>
              <a:rPr lang="ru-RU" sz="2400" b="1" dirty="0" smtClean="0"/>
              <a:t>2) 2</a:t>
            </a:r>
          </a:p>
          <a:p>
            <a:pPr marL="457200" indent="-457200">
              <a:buNone/>
            </a:pPr>
            <a:r>
              <a:rPr lang="ru-RU" sz="2400" b="1" dirty="0" smtClean="0"/>
              <a:t>3) 1,2,3</a:t>
            </a:r>
          </a:p>
          <a:p>
            <a:pPr marL="457200" indent="-457200">
              <a:buNone/>
            </a:pPr>
            <a:r>
              <a:rPr lang="ru-RU" sz="2400" b="1" dirty="0" smtClean="0"/>
              <a:t>4) 1,2,3,4</a:t>
            </a:r>
            <a:endParaRPr lang="ru-RU" sz="2400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1428760"/>
          </a:xfrm>
        </p:spPr>
        <p:txBody>
          <a:bodyPr>
            <a:noAutofit/>
          </a:bodyPr>
          <a:lstStyle/>
          <a:p>
            <a:r>
              <a:rPr lang="ru-RU" sz="2400" dirty="0" smtClean="0"/>
              <a:t>Задание  (А24)</a:t>
            </a:r>
            <a:br>
              <a:rPr lang="ru-RU" sz="2400" dirty="0" smtClean="0"/>
            </a:br>
            <a:r>
              <a:rPr lang="ru-RU" sz="2400" dirty="0" smtClean="0"/>
              <a:t>В каком варианте ответа правильно указаны все цифры, на месте которых в предложении должны стоять запятые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endParaRPr lang="ru-RU" sz="2400" b="1" dirty="0" smtClean="0"/>
          </a:p>
          <a:p>
            <a:pPr marL="457200" indent="-457200">
              <a:buNone/>
            </a:pPr>
            <a:endParaRPr lang="ru-RU" sz="2400" b="1" dirty="0" smtClean="0"/>
          </a:p>
          <a:p>
            <a:pPr marL="457200" indent="-457200">
              <a:buNone/>
            </a:pPr>
            <a:r>
              <a:rPr lang="ru-RU" sz="2400" b="1" dirty="0" smtClean="0"/>
              <a:t>1)упражнение 194 ( выписать изъяснительные придаточные</a:t>
            </a:r>
          </a:p>
          <a:p>
            <a:pPr marL="457200" indent="-457200">
              <a:buNone/>
            </a:pPr>
            <a:r>
              <a:rPr lang="ru-RU" sz="2400" b="1" dirty="0" smtClean="0"/>
              <a:t>предложения, составить схемы)</a:t>
            </a:r>
          </a:p>
          <a:p>
            <a:pPr marL="457200" indent="-457200">
              <a:buNone/>
            </a:pPr>
            <a:r>
              <a:rPr lang="ru-RU" sz="2400" b="1" dirty="0" smtClean="0"/>
              <a:t>2) Выполнить  задания  ЕГЭ  А24 варианты 5-10 включительно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Прочитайте слова, правильно расставив ударения.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514353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Impact" pitchFamily="34" charset="0"/>
              </a:rPr>
              <a:t>намерение </a:t>
            </a:r>
          </a:p>
          <a:p>
            <a:r>
              <a:rPr lang="ru-RU" dirty="0" smtClean="0">
                <a:latin typeface="Impact" pitchFamily="34" charset="0"/>
              </a:rPr>
              <a:t>молодежь </a:t>
            </a:r>
          </a:p>
          <a:p>
            <a:r>
              <a:rPr lang="ru-RU" dirty="0" smtClean="0">
                <a:latin typeface="Impact" pitchFamily="34" charset="0"/>
              </a:rPr>
              <a:t>звонишь</a:t>
            </a:r>
          </a:p>
          <a:p>
            <a:r>
              <a:rPr lang="ru-RU" dirty="0" smtClean="0">
                <a:latin typeface="Impact" pitchFamily="34" charset="0"/>
              </a:rPr>
              <a:t>начала</a:t>
            </a:r>
          </a:p>
          <a:p>
            <a:r>
              <a:rPr lang="ru-RU" dirty="0" smtClean="0">
                <a:latin typeface="Impact" pitchFamily="34" charset="0"/>
              </a:rPr>
              <a:t>поняв</a:t>
            </a:r>
          </a:p>
          <a:p>
            <a:r>
              <a:rPr lang="ru-RU" dirty="0" smtClean="0">
                <a:latin typeface="Impact" pitchFamily="34" charset="0"/>
              </a:rPr>
              <a:t>партер </a:t>
            </a:r>
          </a:p>
          <a:p>
            <a:r>
              <a:rPr lang="ru-RU" dirty="0" smtClean="0">
                <a:latin typeface="Impact" pitchFamily="34" charset="0"/>
              </a:rPr>
              <a:t>принял </a:t>
            </a:r>
          </a:p>
          <a:p>
            <a:r>
              <a:rPr lang="ru-RU" dirty="0" smtClean="0">
                <a:latin typeface="Impact" pitchFamily="34" charset="0"/>
              </a:rPr>
              <a:t>засветло </a:t>
            </a:r>
          </a:p>
          <a:p>
            <a:r>
              <a:rPr lang="ru-RU" dirty="0" smtClean="0">
                <a:latin typeface="Impact" pitchFamily="34" charset="0"/>
              </a:rPr>
              <a:t>засуха </a:t>
            </a:r>
            <a:endParaRPr lang="ru-RU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Орфоэпические нормы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686800" cy="4794265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latin typeface="Impact" pitchFamily="34" charset="0"/>
              </a:rPr>
              <a:t>намЕрение</a:t>
            </a:r>
            <a:r>
              <a:rPr lang="ru-RU" dirty="0" smtClean="0">
                <a:latin typeface="Impact" pitchFamily="34" charset="0"/>
              </a:rPr>
              <a:t> </a:t>
            </a:r>
          </a:p>
          <a:p>
            <a:r>
              <a:rPr lang="ru-RU" dirty="0" err="1" smtClean="0">
                <a:latin typeface="Impact" pitchFamily="34" charset="0"/>
              </a:rPr>
              <a:t>молодЁжь</a:t>
            </a:r>
            <a:r>
              <a:rPr lang="ru-RU" dirty="0" smtClean="0">
                <a:latin typeface="Impact" pitchFamily="34" charset="0"/>
              </a:rPr>
              <a:t> </a:t>
            </a:r>
          </a:p>
          <a:p>
            <a:r>
              <a:rPr lang="ru-RU" dirty="0" err="1" smtClean="0">
                <a:latin typeface="Impact" pitchFamily="34" charset="0"/>
              </a:rPr>
              <a:t>звонИшь</a:t>
            </a:r>
            <a:endParaRPr lang="ru-RU" dirty="0" smtClean="0">
              <a:latin typeface="Impact" pitchFamily="34" charset="0"/>
            </a:endParaRPr>
          </a:p>
          <a:p>
            <a:r>
              <a:rPr lang="ru-RU" dirty="0" err="1" smtClean="0">
                <a:latin typeface="Impact" pitchFamily="34" charset="0"/>
              </a:rPr>
              <a:t>началА</a:t>
            </a:r>
            <a:endParaRPr lang="ru-RU" dirty="0" smtClean="0">
              <a:latin typeface="Impact" pitchFamily="34" charset="0"/>
            </a:endParaRPr>
          </a:p>
          <a:p>
            <a:r>
              <a:rPr lang="ru-RU" dirty="0" err="1" smtClean="0">
                <a:latin typeface="Impact" pitchFamily="34" charset="0"/>
              </a:rPr>
              <a:t>понЯв</a:t>
            </a:r>
            <a:endParaRPr lang="ru-RU" dirty="0" smtClean="0">
              <a:latin typeface="Impact" pitchFamily="34" charset="0"/>
            </a:endParaRPr>
          </a:p>
          <a:p>
            <a:r>
              <a:rPr lang="ru-RU" dirty="0" err="1" smtClean="0">
                <a:latin typeface="Impact" pitchFamily="34" charset="0"/>
              </a:rPr>
              <a:t>партЕр</a:t>
            </a:r>
            <a:r>
              <a:rPr lang="ru-RU" dirty="0" smtClean="0">
                <a:latin typeface="Impact" pitchFamily="34" charset="0"/>
              </a:rPr>
              <a:t> </a:t>
            </a:r>
          </a:p>
          <a:p>
            <a:r>
              <a:rPr lang="ru-RU" dirty="0" err="1" smtClean="0">
                <a:latin typeface="Impact" pitchFamily="34" charset="0"/>
              </a:rPr>
              <a:t>прИнял</a:t>
            </a:r>
            <a:r>
              <a:rPr lang="ru-RU" dirty="0" smtClean="0">
                <a:latin typeface="Impact" pitchFamily="34" charset="0"/>
              </a:rPr>
              <a:t> </a:t>
            </a:r>
          </a:p>
          <a:p>
            <a:r>
              <a:rPr lang="ru-RU" dirty="0" err="1" smtClean="0">
                <a:latin typeface="Impact" pitchFamily="34" charset="0"/>
              </a:rPr>
              <a:t>зАсветло</a:t>
            </a:r>
            <a:r>
              <a:rPr lang="ru-RU" dirty="0" smtClean="0">
                <a:latin typeface="Impact" pitchFamily="34" charset="0"/>
              </a:rPr>
              <a:t> </a:t>
            </a:r>
          </a:p>
          <a:p>
            <a:r>
              <a:rPr lang="ru-RU" dirty="0" err="1" smtClean="0">
                <a:latin typeface="Impact" pitchFamily="34" charset="0"/>
              </a:rPr>
              <a:t>зАсуха</a:t>
            </a:r>
            <a:r>
              <a:rPr lang="ru-RU" dirty="0" smtClean="0">
                <a:latin typeface="Impact" pitchFamily="34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71612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www</a:t>
            </a:r>
            <a:r>
              <a:rPr kumimoji="0" lang="ru-RU" sz="10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10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fipi</a:t>
            </a:r>
            <a:r>
              <a:rPr kumimoji="0" lang="ru-RU" sz="10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10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dirty="0" smtClean="0"/>
              <a:t>Партер   [</a:t>
            </a:r>
            <a:r>
              <a:rPr lang="ru-RU" sz="6000" dirty="0" err="1" smtClean="0"/>
              <a:t>партэр</a:t>
            </a:r>
            <a:r>
              <a:rPr lang="ru-RU" sz="6000" dirty="0" smtClean="0"/>
              <a:t>]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1) нижний этаж зрительного зала с местами для зрителей;</a:t>
            </a:r>
          </a:p>
          <a:p>
            <a:pPr algn="just"/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2) плоская открытая часть сада, парка с газонами, цветниками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(А2)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Какое из перечисленных слов имеет значение  «вялый, равнодушный, находящийся в состоянии глубокого безразличия»</a:t>
            </a:r>
          </a:p>
          <a:p>
            <a:pPr>
              <a:buNone/>
            </a:pPr>
            <a:r>
              <a:rPr lang="ru-RU" dirty="0" smtClean="0"/>
              <a:t>1) </a:t>
            </a:r>
            <a:r>
              <a:rPr lang="ru-RU" dirty="0" err="1" smtClean="0"/>
              <a:t>аскетичный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2) скептический</a:t>
            </a:r>
          </a:p>
          <a:p>
            <a:pPr>
              <a:buNone/>
            </a:pPr>
            <a:r>
              <a:rPr lang="ru-RU" dirty="0" smtClean="0"/>
              <a:t>3) хладнокровный</a:t>
            </a:r>
          </a:p>
          <a:p>
            <a:pPr>
              <a:buNone/>
            </a:pPr>
            <a:r>
              <a:rPr lang="ru-RU" dirty="0" smtClean="0"/>
              <a:t>4) апатичный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928670"/>
            <a:ext cx="91440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Апатичный-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4E5B6F"/>
                </a:solidFill>
                <a:effectLst/>
                <a:latin typeface="Franklin Gothic Book" pitchFamily="34" charset="0"/>
                <a:ea typeface="+mn-ea"/>
                <a:cs typeface="+mn-cs"/>
              </a:rPr>
              <a:t>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вялый, равнодушный, находящийся в состоянии глубокого безразличия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 smtClean="0"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Аскетичный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от слова аскетизм: строгий образ жизни с отказом от жизненных благ и удовольствий.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b="1" dirty="0" smtClean="0">
              <a:latin typeface="Cambria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Скептический - критически-недоверчивое отношение к чему-нибудь.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b="1" dirty="0" smtClean="0">
              <a:latin typeface="Cambria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Хладнокровный- спокойный,</a:t>
            </a:r>
            <a:r>
              <a:rPr kumimoji="0" lang="ru-RU" sz="2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обладающий хладнокровием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195</TotalTime>
  <Words>883</Words>
  <Application>Microsoft Office PowerPoint</Application>
  <PresentationFormat>Экран (4:3)</PresentationFormat>
  <Paragraphs>246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Трек</vt:lpstr>
      <vt:lpstr>Тема урока:</vt:lpstr>
      <vt:lpstr>Слайд 2</vt:lpstr>
      <vt:lpstr>Задание ( А1 )</vt:lpstr>
      <vt:lpstr>Прочитайте слова, правильно расставив ударения.</vt:lpstr>
      <vt:lpstr>Орфоэпические нормы</vt:lpstr>
      <vt:lpstr>Слайд 6</vt:lpstr>
      <vt:lpstr>Партер   [партэр]</vt:lpstr>
      <vt:lpstr>Задание (А2)</vt:lpstr>
      <vt:lpstr>Слайд 9</vt:lpstr>
      <vt:lpstr>Актуализация знаний.  </vt:lpstr>
      <vt:lpstr>Слайд 11</vt:lpstr>
      <vt:lpstr>Слайд 12</vt:lpstr>
      <vt:lpstr>Слайд 13</vt:lpstr>
      <vt:lpstr>Задание (А9)  Укажите верную характеристику предложения</vt:lpstr>
      <vt:lpstr>Задание (А9)  Укажите верную характеристику предложения</vt:lpstr>
      <vt:lpstr>Задание (А9)  Укажите верную характеристику предложения</vt:lpstr>
      <vt:lpstr>Задание (А9)  Укажите верную характеристику предложения</vt:lpstr>
      <vt:lpstr>Проверка домашнего задания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СПП с    определительными придаточными  Союзные слова –  </vt:lpstr>
      <vt:lpstr>Слайд 28</vt:lpstr>
      <vt:lpstr>Слайд 29</vt:lpstr>
      <vt:lpstr>Слайд 30</vt:lpstr>
      <vt:lpstr>СПП с изъяснительными   придаточными </vt:lpstr>
      <vt:lpstr>Слайд 32</vt:lpstr>
      <vt:lpstr>Слайд 33</vt:lpstr>
      <vt:lpstr>   Спишите, расставляя недостающие знаки препинания. Составьте схемы предложений. Определите вид подчинительного предложе-ния</vt:lpstr>
      <vt:lpstr>Задание  (А24) В каком варианте ответа правильно указаны все цифры, на месте которых в предложении должны стоять запятые</vt:lpstr>
      <vt:lpstr>Задание  (А24) В каком варианте ответа правильно указаны все цифры, на месте которых в предложении должны стоять запятые</vt:lpstr>
      <vt:lpstr>Задание  (А24) В каком варианте ответа правильно указаны все цифры, на месте которых в предложении должны стоять запятые</vt:lpstr>
      <vt:lpstr>Домашнее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Администратор</dc:creator>
  <cp:lastModifiedBy>Яяяя</cp:lastModifiedBy>
  <cp:revision>64</cp:revision>
  <dcterms:created xsi:type="dcterms:W3CDTF">2010-02-08T10:20:10Z</dcterms:created>
  <dcterms:modified xsi:type="dcterms:W3CDTF">2012-11-07T17:57:40Z</dcterms:modified>
</cp:coreProperties>
</file>