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74" r:id="rId3"/>
    <p:sldId id="275" r:id="rId4"/>
    <p:sldId id="266" r:id="rId5"/>
    <p:sldId id="267" r:id="rId6"/>
    <p:sldId id="268" r:id="rId7"/>
    <p:sldId id="269" r:id="rId8"/>
    <p:sldId id="270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60000"/>
    <a:srgbClr val="ECEC20"/>
    <a:srgbClr val="006600"/>
    <a:srgbClr val="000066"/>
    <a:srgbClr val="CC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228EC7-061E-457A-A2B0-E0F35F85DD5F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AAFB54-1197-41DF-90B7-A4383D93F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71BDF4-47C7-4790-AA04-64316ED651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5E832-EF00-4301-82EC-B8B98F513C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7B658-5AA0-4B26-96B2-BDC705CD01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74297-A0F7-43DE-82C4-F521BD9B92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8637A-6FD1-4D40-8E0C-5A4C0B8D35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61C6E-501E-4820-91EE-7218C3A0415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2A6A2-EC97-4ECE-A0A2-B507D8F762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5EED44-F6E8-48AC-8612-F7398AA484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D2B60-EBD9-4434-8A33-36AC9C2DD2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36CF-807C-43E0-9746-900934F74183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0C8A-4651-4334-B6B3-7E412D0EE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ADB1-9D58-43E5-B4B0-2437387F424F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666C-43E0-4455-86E2-95D76C4B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A60D-8FE0-46C4-90DF-9494BCA15894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78BD-4484-43BB-9FD9-628AA3A80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2AF0-B04A-4FA9-888E-6419F518761D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54C6-E104-4C2A-A4EE-324E74A8F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7B3D-34DA-4EDA-9122-C066209D1BB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3F7-3D21-4334-8322-9AA416EE9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2BE4-39F1-4ACE-8932-309014B94DCA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6B55-8B20-40D3-918A-A4BF7D044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7780-9177-47F5-80CD-6ACC0985A5DA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B1AF-7AA0-412E-BB3E-87797C404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FA7-BCD5-4B16-A42F-2EBD7FC824C9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C6C6-2FD8-4734-9F79-DF31A940E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8160-9934-4833-AB57-DDE9EB9B4C2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13C5-6520-44F4-979B-C3C7367AC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F2F4-C71B-49ED-90DA-A46DEE17FB09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E977-F475-4F70-90D9-5FCC14F92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30EA-7855-4AA9-A13B-D25F34ACDD28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7AE1-AC66-48C5-8827-2F15C8DD9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44175F-D54A-408E-B085-A672695B032A}" type="datetimeFigureOut">
              <a:rPr lang="ru-RU"/>
              <a:pPr>
                <a:defRPr/>
              </a:pPr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3CB74-76C7-415C-BC5C-B901CAD08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4356100" y="1628775"/>
            <a:ext cx="403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4284663" y="1484313"/>
            <a:ext cx="439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052513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6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Радуга –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символ  </a:t>
            </a:r>
          </a:p>
          <a:p>
            <a:pPr algn="just"/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солнечного света и  </a:t>
            </a:r>
          </a:p>
          <a:p>
            <a:pPr algn="just"/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солнечной религии  </a:t>
            </a:r>
          </a:p>
          <a:p>
            <a:pPr algn="just"/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наших предков. </a:t>
            </a:r>
          </a:p>
          <a:p>
            <a:pPr algn="just"/>
            <a:r>
              <a:rPr lang="ru-RU" sz="36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Радуга 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переводится с древнеегипетского как  «Явление Бога» или «Дуга Бога».</a:t>
            </a:r>
          </a:p>
          <a:p>
            <a:pPr algn="just"/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религиозных представлениях народов древности </a:t>
            </a:r>
            <a:r>
              <a:rPr lang="ru-RU" sz="36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была мостом между землёй и небом. </a:t>
            </a:r>
            <a:r>
              <a:rPr lang="ru-RU" sz="36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Радуга 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самое красивое атмосферное явление.</a:t>
            </a:r>
          </a:p>
          <a:p>
            <a:pPr algn="just"/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1" name="Picture 7" descr="2496505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025031" cy="23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763713" y="0"/>
            <a:ext cx="5113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000099"/>
                </a:solidFill>
                <a:latin typeface="Bookman Old Style" pitchFamily="18" charset="0"/>
              </a:rPr>
              <a:t>Радуга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-377825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          </a:t>
            </a:r>
          </a:p>
          <a:p>
            <a:pPr algn="ctr"/>
            <a:endParaRPr lang="ru-RU" sz="3200" b="1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                     Молния </a:t>
            </a:r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– это искровой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                           разряд электростатического заряда      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                            кучевого облака,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                            сопровождающийся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                            ослепительной вспышкой и   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резким звуком (громом).</a:t>
            </a:r>
          </a:p>
          <a:p>
            <a:endParaRPr lang="ru-RU" sz="3200" b="1">
              <a:solidFill>
                <a:srgbClr val="000099"/>
              </a:solidFill>
              <a:latin typeface="Calibri" pitchFamily="34" charset="0"/>
            </a:endParaRP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       Прямое попадание </a:t>
            </a:r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молнии </a:t>
            </a:r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для человека   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обычно заканчивается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смертельным исходом.              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       Ежегодно в мире от </a:t>
            </a:r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молнии</a:t>
            </a:r>
          </a:p>
          <a:p>
            <a:r>
              <a:rPr lang="ru-RU" sz="3200" b="1">
                <a:solidFill>
                  <a:srgbClr val="000099"/>
                </a:solidFill>
                <a:latin typeface="Calibri" pitchFamily="34" charset="0"/>
              </a:rPr>
              <a:t> погибает около 3000 человек.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-387350"/>
            <a:ext cx="6924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G:\mol1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9" y="835788"/>
            <a:ext cx="2304380" cy="230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G:\mol10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8112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450" y="-242888"/>
            <a:ext cx="7272338" cy="12001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Свечи </a:t>
            </a:r>
          </a:p>
        </p:txBody>
      </p:sp>
      <p:pic>
        <p:nvPicPr>
          <p:cNvPr id="1026" name="Picture 2" descr="C:\Users\Наталья\Desktop\свет\fa545b030d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4823817" cy="38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530066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Происхождение </a:t>
            </a:r>
            <a:r>
              <a:rPr lang="ru-RU" sz="4000">
                <a:solidFill>
                  <a:srgbClr val="D6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свечи</a:t>
            </a:r>
            <a:r>
              <a:rPr lang="ru-RU" sz="40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  нераскрытая тайна.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765175"/>
            <a:ext cx="914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неблагоприятные дни и во время                      </a:t>
            </a:r>
          </a:p>
          <a:p>
            <a:pPr algn="just"/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простудных     заболеваний  </a:t>
            </a:r>
          </a:p>
          <a:p>
            <a:pPr algn="just"/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</a:t>
            </a:r>
            <a:r>
              <a:rPr lang="ru-RU" sz="36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свечи </a:t>
            </a:r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оказывают губительное                      </a:t>
            </a:r>
          </a:p>
          <a:p>
            <a:pPr algn="just"/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воздействие на вирусы и  </a:t>
            </a:r>
          </a:p>
          <a:p>
            <a:pPr algn="just"/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микробы, снимают стресс и      </a:t>
            </a:r>
          </a:p>
          <a:p>
            <a:pPr algn="just"/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поднимают </a:t>
            </a:r>
          </a:p>
          <a:p>
            <a:pPr algn="just"/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настроение.  </a:t>
            </a:r>
          </a:p>
          <a:p>
            <a:pPr algn="just"/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А  зажжённые </a:t>
            </a:r>
            <a:r>
              <a:rPr lang="ru-RU" sz="360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в Новый</a:t>
            </a:r>
          </a:p>
          <a:p>
            <a:pPr algn="just"/>
            <a:r>
              <a:rPr lang="ru-RU" sz="360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год </a:t>
            </a:r>
            <a:r>
              <a:rPr lang="ru-RU" sz="36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свечи </a:t>
            </a:r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создают уют</a:t>
            </a:r>
            <a:endParaRPr lang="ru-RU" sz="3600">
              <a:solidFill>
                <a:srgbClr val="0066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</a:t>
            </a:r>
            <a:r>
              <a:rPr lang="ru-RU" sz="360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праздничное настроение.</a:t>
            </a:r>
          </a:p>
        </p:txBody>
      </p:sp>
      <p:pic>
        <p:nvPicPr>
          <p:cNvPr id="5122" name="Picture 2" descr="C:\Users\Наталья\Desktop\свет\d7919edff8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2015902" cy="268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Наталья\Desktop\свет\0_1daee_74af66a4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232793" cy="247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9663" y="-201613"/>
            <a:ext cx="61325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9215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Изобретателем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электрической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лампочки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в 1872 году считают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русского электротехника     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А.Н.Лодыгина.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Он изобрёл лампу с угольной нитью.            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141663"/>
            <a:ext cx="91440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Назначение искусственного освещения –      </a:t>
            </a:r>
          </a:p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создать благоприятные условия видимости,  </a:t>
            </a:r>
          </a:p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сохранить хорошее </a:t>
            </a:r>
          </a:p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самочувствие человека и </a:t>
            </a:r>
          </a:p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уменьшить утомляемость </a:t>
            </a:r>
          </a:p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глаз.  </a:t>
            </a:r>
          </a:p>
        </p:txBody>
      </p:sp>
      <p:pic>
        <p:nvPicPr>
          <p:cNvPr id="6146" name="Picture 2" descr="C:\Users\Наталья\Desktop\свет\305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498" y="5085184"/>
            <a:ext cx="1727380" cy="12948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7" name="Picture 3" descr="C:\Users\Наталья\Desktop\свет\3404236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1" y="1015603"/>
            <a:ext cx="1655862" cy="20530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0"/>
            <a:ext cx="8064500" cy="930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5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Che" pitchFamily="49" charset="-127"/>
                <a:ea typeface="BatangChe" pitchFamily="49" charset="-127"/>
              </a:rPr>
              <a:t>Лампочки </a:t>
            </a:r>
          </a:p>
        </p:txBody>
      </p:sp>
      <p:pic>
        <p:nvPicPr>
          <p:cNvPr id="6148" name="Picture 4" descr="C:\Users\Наталья\Desktop\свет\22905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9" y="5020441"/>
            <a:ext cx="1728316" cy="14565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9" name="Picture 5" descr="C:\Users\Наталья\Desktop\свет\Виртуальная_виньетка_Ртищево._Свеча_Яблочк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908720"/>
            <a:ext cx="1575908" cy="219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талья\Desktop\свет\lodyg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1751013"/>
            <a:ext cx="2087562" cy="3235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141663"/>
            <a:ext cx="9144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лазеры </a:t>
            </a:r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широко   </a:t>
            </a:r>
          </a:p>
          <a:p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применяются в медицине, производстве, </a:t>
            </a:r>
          </a:p>
          <a:p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строительстве, геодезии, </a:t>
            </a:r>
          </a:p>
          <a:p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бытовой электронике, </a:t>
            </a:r>
          </a:p>
          <a:p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научной аппаратуре и </a:t>
            </a:r>
          </a:p>
          <a:p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военных системах.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836613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Лазер </a:t>
            </a:r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это устройство, которое создаёт  и усиливает узкий, интенсивный                     </a:t>
            </a:r>
          </a:p>
          <a:p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свет. Впервые он был                                                  </a:t>
            </a:r>
          </a:p>
          <a:p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построен  в 1960 году. 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-212725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Наталья\Desktop\свет\8998856b-2095-11dd-b223-003048623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989138"/>
            <a:ext cx="2520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Наталья\Desktop\свет\lasershow_files\lasershow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437063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-207963"/>
            <a:ext cx="77184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557338"/>
            <a:ext cx="86423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Во</a:t>
            </a:r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II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половине прошлого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века венгерские учёные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добились успеха в создании               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источника света, дающую наиболее полезную        </a:t>
            </a:r>
          </a:p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для человека часть солнечного света.</a:t>
            </a:r>
          </a:p>
          <a:p>
            <a:pPr algn="ctr"/>
            <a:r>
              <a:rPr lang="ru-RU" sz="32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      «Биоптрон»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применяют для лечения 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длительно незаживающих ран, язв,  ожогов. Хорошо помогает при лечении спортивных травм, снимает боль, улучшает сон, укрепляет иммунитет.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1584300" cy="22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980728"/>
            <a:ext cx="1368176" cy="20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ья\Desktop\свет\easter_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115888"/>
            <a:ext cx="87852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400">
                <a:solidFill>
                  <a:srgbClr val="006600"/>
                </a:solidFill>
                <a:latin typeface="Calibri" pitchFamily="34" charset="0"/>
              </a:rPr>
              <a:t>  </a:t>
            </a:r>
            <a:r>
              <a:rPr lang="ru-RU" sz="4400" b="1">
                <a:solidFill>
                  <a:srgbClr val="006600"/>
                </a:solidFill>
                <a:latin typeface="Calibri" pitchFamily="34" charset="0"/>
              </a:rPr>
              <a:t>Солнце – источник жизни;</a:t>
            </a:r>
          </a:p>
          <a:p>
            <a:pPr>
              <a:buFont typeface="Arial" charset="0"/>
              <a:buChar char="•"/>
            </a:pPr>
            <a:r>
              <a:rPr lang="ru-RU" sz="4400" b="1">
                <a:solidFill>
                  <a:srgbClr val="006600"/>
                </a:solidFill>
                <a:latin typeface="Calibri" pitchFamily="34" charset="0"/>
              </a:rPr>
              <a:t>   человек  с давних пор стремится «приручить» свет;</a:t>
            </a:r>
          </a:p>
          <a:p>
            <a:pPr>
              <a:buFont typeface="Arial" charset="0"/>
              <a:buChar char="•"/>
            </a:pPr>
            <a:r>
              <a:rPr lang="ru-RU" sz="4400" b="1">
                <a:solidFill>
                  <a:srgbClr val="006600"/>
                </a:solidFill>
                <a:latin typeface="Calibri" pitchFamily="34" charset="0"/>
              </a:rPr>
              <a:t>  свет необходим для жизни всему живому на планете, но надо использовать его разумно. 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95288" y="4508500"/>
            <a:ext cx="79962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>
                <a:solidFill>
                  <a:srgbClr val="CC0000"/>
                </a:solidFill>
              </a:rPr>
              <a:t>Пусть всегда будет Солнце,</a:t>
            </a:r>
          </a:p>
          <a:p>
            <a:pPr>
              <a:lnSpc>
                <a:spcPct val="150000"/>
              </a:lnSpc>
            </a:pPr>
            <a:r>
              <a:rPr lang="ru-RU" sz="4400" b="1">
                <a:solidFill>
                  <a:srgbClr val="CC0000"/>
                </a:solidFill>
              </a:rPr>
              <a:t> дарящее человеку благо!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908175" y="8366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76375" y="8366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175" y="836613"/>
            <a:ext cx="433388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8366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32363" y="8366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39975" y="8366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3575" y="8366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71775" y="8366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35375" y="8366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00563" y="21336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00563" y="1700213"/>
            <a:ext cx="431800" cy="4333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00563" y="1268413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03575" y="21336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771775" y="25654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03575" y="25654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0563" y="25654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35375" y="25654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67175" y="2565400"/>
            <a:ext cx="433388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32363" y="25654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42988" y="3429000"/>
            <a:ext cx="433387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203575" y="38608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03575" y="34290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03575" y="29972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476375" y="34290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08175" y="34290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39975" y="34290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71775" y="34290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00563" y="34290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00563" y="29972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042988" y="4724400"/>
            <a:ext cx="433387" cy="43338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11188" y="4724400"/>
            <a:ext cx="431800" cy="43338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476375" y="5157788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476375" y="4724400"/>
            <a:ext cx="431800" cy="43338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476375" y="42926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476375" y="38608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476375" y="29972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79388" y="4724400"/>
            <a:ext cx="431800" cy="43338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431800" cy="43338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908175" y="4724400"/>
            <a:ext cx="431800" cy="43338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11188" y="42926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11188" y="5589588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11188" y="5157788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11188" y="3860800"/>
            <a:ext cx="431800" cy="431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05" name="TextBox 56"/>
          <p:cNvSpPr txBox="1">
            <a:spLocks noChangeArrowheads="1"/>
          </p:cNvSpPr>
          <p:nvPr/>
        </p:nvSpPr>
        <p:spPr bwMode="auto">
          <a:xfrm>
            <a:off x="1476375" y="7651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406" name="TextBox 57"/>
          <p:cNvSpPr txBox="1">
            <a:spLocks noChangeArrowheads="1"/>
          </p:cNvSpPr>
          <p:nvPr/>
        </p:nvSpPr>
        <p:spPr bwMode="auto">
          <a:xfrm>
            <a:off x="4427538" y="765175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407" name="TextBox 58"/>
          <p:cNvSpPr txBox="1">
            <a:spLocks noChangeArrowheads="1"/>
          </p:cNvSpPr>
          <p:nvPr/>
        </p:nvSpPr>
        <p:spPr bwMode="auto">
          <a:xfrm>
            <a:off x="2700338" y="249237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408" name="TextBox 59"/>
          <p:cNvSpPr txBox="1">
            <a:spLocks noChangeArrowheads="1"/>
          </p:cNvSpPr>
          <p:nvPr/>
        </p:nvSpPr>
        <p:spPr bwMode="auto">
          <a:xfrm>
            <a:off x="3132138" y="20605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409" name="TextBox 60"/>
          <p:cNvSpPr txBox="1">
            <a:spLocks noChangeArrowheads="1"/>
          </p:cNvSpPr>
          <p:nvPr/>
        </p:nvSpPr>
        <p:spPr bwMode="auto">
          <a:xfrm>
            <a:off x="971550" y="3357563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410" name="TextBox 61"/>
          <p:cNvSpPr txBox="1">
            <a:spLocks noChangeArrowheads="1"/>
          </p:cNvSpPr>
          <p:nvPr/>
        </p:nvSpPr>
        <p:spPr bwMode="auto">
          <a:xfrm>
            <a:off x="1403350" y="292417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411" name="TextBox 62"/>
          <p:cNvSpPr txBox="1">
            <a:spLocks noChangeArrowheads="1"/>
          </p:cNvSpPr>
          <p:nvPr/>
        </p:nvSpPr>
        <p:spPr bwMode="auto">
          <a:xfrm>
            <a:off x="539750" y="3789363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412" name="TextBox 63"/>
          <p:cNvSpPr txBox="1">
            <a:spLocks noChangeArrowheads="1"/>
          </p:cNvSpPr>
          <p:nvPr/>
        </p:nvSpPr>
        <p:spPr bwMode="auto">
          <a:xfrm>
            <a:off x="179388" y="4652963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476375" y="8366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Х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908175" y="836613"/>
            <a:ext cx="4953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339975" y="8366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771775" y="8366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203575" y="8366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635375" y="8366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067175" y="836613"/>
            <a:ext cx="43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500563" y="8366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932363" y="8366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500563" y="12684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500563" y="17002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500563" y="21336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500563" y="25654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500563" y="29972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500563" y="34290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771775" y="25654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203575" y="25654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635375" y="25654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067175" y="2565400"/>
            <a:ext cx="4333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932363" y="25654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3203575" y="21336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203575" y="29972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З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203575" y="34290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203575" y="38608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042988" y="3429000"/>
            <a:ext cx="43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476375" y="34290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908175" y="34290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771775" y="34290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Ц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339975" y="34290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476375" y="2997200"/>
            <a:ext cx="43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1476375" y="38608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476375" y="4292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476375" y="47244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1476375" y="5157788"/>
            <a:ext cx="431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179388" y="47244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11188" y="47244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042988" y="4724400"/>
            <a:ext cx="43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908175" y="47244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339975" y="47244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611188" y="38608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611188" y="4292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611188" y="5157788"/>
            <a:ext cx="431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611188" y="5589588"/>
            <a:ext cx="431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5456" name="TextBox 109"/>
          <p:cNvSpPr txBox="1">
            <a:spLocks noChangeArrowheads="1"/>
          </p:cNvSpPr>
          <p:nvPr/>
        </p:nvSpPr>
        <p:spPr bwMode="auto">
          <a:xfrm>
            <a:off x="0" y="0"/>
            <a:ext cx="3203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По горизонтали:</a:t>
            </a:r>
          </a:p>
        </p:txBody>
      </p:sp>
      <p:sp>
        <p:nvSpPr>
          <p:cNvPr id="15457" name="Прямоугольник 110"/>
          <p:cNvSpPr>
            <a:spLocks noChangeArrowheads="1"/>
          </p:cNvSpPr>
          <p:nvPr/>
        </p:nvSpPr>
        <p:spPr bwMode="auto">
          <a:xfrm>
            <a:off x="3132138" y="0"/>
            <a:ext cx="6011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C0000"/>
                </a:solidFill>
                <a:latin typeface="Calibri" pitchFamily="34" charset="0"/>
                <a:cs typeface="Aharoni" pitchFamily="2" charset="-79"/>
              </a:rPr>
              <a:t>1.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Вырабатывается в листьях под действием солнечной  энергии?</a:t>
            </a: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458" name="Прямоугольник 113"/>
          <p:cNvSpPr>
            <a:spLocks noChangeArrowheads="1"/>
          </p:cNvSpPr>
          <p:nvPr/>
        </p:nvSpPr>
        <p:spPr bwMode="auto">
          <a:xfrm>
            <a:off x="5076825" y="2997200"/>
            <a:ext cx="4067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alibri" pitchFamily="34" charset="0"/>
                <a:cs typeface="Aharoni" pitchFamily="2" charset="-79"/>
              </a:rPr>
              <a:t>4.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  Бог Солнца у древних греков?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459" name="TextBox 114"/>
          <p:cNvSpPr txBox="1">
            <a:spLocks noChangeArrowheads="1"/>
          </p:cNvSpPr>
          <p:nvPr/>
        </p:nvSpPr>
        <p:spPr bwMode="auto">
          <a:xfrm>
            <a:off x="5003800" y="3644900"/>
            <a:ext cx="3203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По вертикали:</a:t>
            </a:r>
          </a:p>
        </p:txBody>
      </p:sp>
      <p:sp>
        <p:nvSpPr>
          <p:cNvPr id="15460" name="Прямоугольник 115"/>
          <p:cNvSpPr>
            <a:spLocks noChangeArrowheads="1"/>
          </p:cNvSpPr>
          <p:nvPr/>
        </p:nvSpPr>
        <p:spPr bwMode="auto">
          <a:xfrm>
            <a:off x="2843213" y="4149725"/>
            <a:ext cx="6300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alibri" pitchFamily="34" charset="0"/>
                <a:cs typeface="Aharoni" pitchFamily="2" charset="-79"/>
              </a:rPr>
              <a:t>1.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Кто считается первым изобретателем электрической лампочки?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461" name="Прямоугольник 117"/>
          <p:cNvSpPr>
            <a:spLocks noChangeArrowheads="1"/>
          </p:cNvSpPr>
          <p:nvPr/>
        </p:nvSpPr>
        <p:spPr bwMode="auto">
          <a:xfrm>
            <a:off x="1042988" y="6026150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   </a:t>
            </a:r>
            <a:r>
              <a:rPr lang="ru-RU" sz="2400" b="1">
                <a:solidFill>
                  <a:srgbClr val="CC0000"/>
                </a:solidFill>
                <a:latin typeface="Calibri" pitchFamily="34" charset="0"/>
                <a:cs typeface="Aharoni" pitchFamily="2" charset="-79"/>
              </a:rPr>
              <a:t>3.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 Естественный источник света.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  </a:t>
            </a:r>
            <a:r>
              <a:rPr lang="ru-RU" sz="2400" b="1">
                <a:solidFill>
                  <a:srgbClr val="CC0000"/>
                </a:solidFill>
                <a:latin typeface="Calibri" pitchFamily="34" charset="0"/>
                <a:cs typeface="Aharoni" pitchFamily="2" charset="-79"/>
              </a:rPr>
              <a:t>4.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   Искусственный источник света.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5462" name="Text Box 105"/>
          <p:cNvSpPr txBox="1">
            <a:spLocks noChangeArrowheads="1"/>
          </p:cNvSpPr>
          <p:nvPr/>
        </p:nvSpPr>
        <p:spPr bwMode="auto">
          <a:xfrm>
            <a:off x="5364163" y="692150"/>
            <a:ext cx="40671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  <a:latin typeface="Aharoni" pitchFamily="2" charset="-79"/>
              </a:rPr>
              <a:t>2.</a:t>
            </a:r>
            <a:r>
              <a:rPr lang="ru-RU" sz="2400" b="1">
                <a:solidFill>
                  <a:srgbClr val="000066"/>
                </a:solidFill>
                <a:latin typeface="Aharoni" pitchFamily="2" charset="-79"/>
              </a:rPr>
              <a:t> </a:t>
            </a:r>
            <a:r>
              <a:rPr lang="ru-RU" sz="2200" b="1">
                <a:solidFill>
                  <a:srgbClr val="000066"/>
                </a:solidFill>
                <a:latin typeface="Aharoni" pitchFamily="2" charset="-79"/>
              </a:rPr>
              <a:t>Что по представлению древних греков являлось мостом между небом и землёй?</a:t>
            </a:r>
          </a:p>
        </p:txBody>
      </p:sp>
      <p:sp>
        <p:nvSpPr>
          <p:cNvPr id="15463" name="Text Box 106"/>
          <p:cNvSpPr txBox="1">
            <a:spLocks noChangeArrowheads="1"/>
          </p:cNvSpPr>
          <p:nvPr/>
        </p:nvSpPr>
        <p:spPr bwMode="auto">
          <a:xfrm>
            <a:off x="5435600" y="2205038"/>
            <a:ext cx="3398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Aharoni" pitchFamily="2" charset="-79"/>
              </a:rPr>
              <a:t>3.</a:t>
            </a:r>
            <a:r>
              <a:rPr lang="ru-RU" sz="2400" b="1">
                <a:latin typeface="Aharoni" pitchFamily="2" charset="-79"/>
              </a:rPr>
              <a:t> </a:t>
            </a:r>
            <a:r>
              <a:rPr lang="ru-RU" sz="2400" b="1">
                <a:solidFill>
                  <a:srgbClr val="000066"/>
                </a:solidFill>
                <a:latin typeface="Aharoni" pitchFamily="2" charset="-79"/>
              </a:rPr>
              <a:t>Самая ближайшая </a:t>
            </a:r>
          </a:p>
          <a:p>
            <a:r>
              <a:rPr lang="ru-RU" sz="2400" b="1">
                <a:solidFill>
                  <a:srgbClr val="000066"/>
                </a:solidFill>
                <a:latin typeface="Aharoni" pitchFamily="2" charset="-79"/>
              </a:rPr>
              <a:t>к Земле звезда?</a:t>
            </a:r>
            <a:endParaRPr lang="ru-RU" sz="2400" b="1">
              <a:latin typeface="Aharoni" pitchFamily="2" charset="-79"/>
            </a:endParaRPr>
          </a:p>
        </p:txBody>
      </p:sp>
      <p:sp>
        <p:nvSpPr>
          <p:cNvPr id="15464" name="Text Box 107"/>
          <p:cNvSpPr txBox="1">
            <a:spLocks noChangeArrowheads="1"/>
          </p:cNvSpPr>
          <p:nvPr/>
        </p:nvSpPr>
        <p:spPr bwMode="auto">
          <a:xfrm>
            <a:off x="2124075" y="4868863"/>
            <a:ext cx="7019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  <a:latin typeface="Aharoni" pitchFamily="2" charset="-79"/>
              </a:rPr>
              <a:t>          </a:t>
            </a:r>
            <a:r>
              <a:rPr lang="ru-RU" sz="2400" b="1">
                <a:solidFill>
                  <a:srgbClr val="CC0000"/>
                </a:solidFill>
                <a:latin typeface="Aharoni" pitchFamily="2" charset="-79"/>
              </a:rPr>
              <a:t>2.</a:t>
            </a:r>
            <a:r>
              <a:rPr lang="ru-RU" sz="2400" b="1">
                <a:solidFill>
                  <a:srgbClr val="000066"/>
                </a:solidFill>
                <a:latin typeface="Aharoni" pitchFamily="2" charset="-79"/>
              </a:rPr>
              <a:t> Устройство, которое широко применяется в медицине, производстве и других областях деятельности человека?</a:t>
            </a:r>
            <a:endParaRPr lang="ru-RU" sz="2400" b="1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FFFF66"/>
      </a:dk1>
      <a:lt1>
        <a:sysClr val="window" lastClr="FFFFFF"/>
      </a:lt1>
      <a:dk2>
        <a:srgbClr val="FFFF66"/>
      </a:dk2>
      <a:lt2>
        <a:srgbClr val="FFFF66"/>
      </a:lt2>
      <a:accent1>
        <a:srgbClr val="FFFF00"/>
      </a:accent1>
      <a:accent2>
        <a:srgbClr val="FFFF66"/>
      </a:accent2>
      <a:accent3>
        <a:srgbClr val="FFFF66"/>
      </a:accent3>
      <a:accent4>
        <a:srgbClr val="FFFF99"/>
      </a:accent4>
      <a:accent5>
        <a:srgbClr val="FFFF00"/>
      </a:accent5>
      <a:accent6>
        <a:srgbClr val="FFFFCC"/>
      </a:accent6>
      <a:hlink>
        <a:srgbClr val="FFFFFF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1765</TotalTime>
  <Words>500</Words>
  <Application>Microsoft Office PowerPoint</Application>
  <PresentationFormat>Экран (4:3)</PresentationFormat>
  <Paragraphs>139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163</cp:revision>
  <dcterms:created xsi:type="dcterms:W3CDTF">2011-10-21T18:07:47Z</dcterms:created>
  <dcterms:modified xsi:type="dcterms:W3CDTF">2012-02-07T21:51:09Z</dcterms:modified>
</cp:coreProperties>
</file>