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3" r:id="rId2"/>
    <p:sldId id="256" r:id="rId3"/>
    <p:sldId id="257" r:id="rId4"/>
    <p:sldId id="258" r:id="rId5"/>
    <p:sldId id="260" r:id="rId6"/>
    <p:sldId id="262" r:id="rId7"/>
    <p:sldId id="274" r:id="rId8"/>
    <p:sldId id="275" r:id="rId9"/>
    <p:sldId id="276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D60000"/>
    <a:srgbClr val="ECEC20"/>
    <a:srgbClr val="006600"/>
    <a:srgbClr val="000066"/>
    <a:srgbClr val="CC00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3" autoAdjust="0"/>
    <p:restoredTop sz="94618" autoAdjust="0"/>
  </p:normalViewPr>
  <p:slideViewPr>
    <p:cSldViewPr>
      <p:cViewPr varScale="1">
        <p:scale>
          <a:sx n="42" d="100"/>
          <a:sy n="42" d="100"/>
        </p:scale>
        <p:origin x="-6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8EA005-FA3F-42CE-82A8-DFA77B33DFC4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79B6AC-F1C9-4838-875A-1AF4DE6E4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A35A4C-C2F2-4B4C-9DBF-F83AA0D635C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872702-B2A1-4289-AA57-E8619CAF96A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DCD182-E1C1-4BD9-8FB5-855A48180B6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BA0149-6EB8-439F-80E3-B38175C4345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CB4981-0E3D-4EB7-A408-896812E341C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9DFC79-2C69-4871-A1A1-B3EE14C4921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1E6627-5205-497A-918C-73D794E39EB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3FB76A-14DD-4400-8A8A-DE6B970D90D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37CDA3-85CD-4ED9-ABFC-7F7FB23E60C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CE88D-3726-4377-AF06-565E92A5EAD3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EB5CF-3A31-462D-BD03-979F6BFAE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20DFE-2B6A-46A7-9066-F23631E35DDD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8E371-005D-414A-A8CA-DBD0576F3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F1187-0A9D-496D-AF71-6AC32F4F6A8B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2CCF6-10DA-4D3E-96DC-8D354FCE4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2CCF9-ECA1-4F16-85CF-7B7C44B8B908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C3E66-6D84-40BE-AA6C-FCAC69A33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53C03-F30F-429E-A186-55629A918D45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78C05-F4B9-4840-9D5E-4FA885CD5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8966B-21D4-4F97-916B-050FB0A97D8F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80C9C-D579-4449-8BF8-754DE8966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63699-44CD-4904-A303-4D40B8466ED8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EF95F-CE26-4AD2-988A-3FD19ED806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436EA-B0D1-430D-B595-C183236DC25C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9B089-FCB3-4FDF-869D-A0ACC12D45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D006A-0E53-48E0-B9C5-69F014BE956D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E3049-2BB6-4539-BF88-03C3E12C46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0BC78-16D5-4561-A90D-8F520445906E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C1EC6-F666-4548-AADC-2B34A231FF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74015-2EDB-4C43-8EAC-0674B5F955E5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46541-B22E-46DA-8407-3CF7A608C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C8B033-D7DA-4697-80D5-808B51F1A4AD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2B35CE-7A43-4946-9BEF-B559590E4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Users\Наталья\Desktop\свет\67097812_0_16c0d_342ecea2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7817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Презентация</a:t>
            </a:r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accent5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к внеклассному </a:t>
            </a:r>
            <a:r>
              <a:rPr lang="ru-RU" sz="5400" dirty="0" smtClean="0">
                <a:solidFill>
                  <a:srgbClr val="ECEC20"/>
                </a:solidFill>
                <a:latin typeface="Bookman Old Style" pitchFamily="18" charset="0"/>
              </a:rPr>
              <a:t>занятию </a:t>
            </a:r>
            <a:endParaRPr lang="ru-RU" sz="5400" dirty="0">
              <a:solidFill>
                <a:srgbClr val="ECEC20"/>
              </a:solidFill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Тема:</a:t>
            </a:r>
            <a:r>
              <a:rPr lang="ru-RU" sz="54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rgbClr val="00B0F0"/>
                </a:solidFill>
                <a:latin typeface="Bookman Old Style" pitchFamily="18" charset="0"/>
              </a:rPr>
              <a:t>«Свет и человек»</a:t>
            </a:r>
          </a:p>
          <a:p>
            <a:pPr eaLnBrk="1" hangingPunct="1"/>
            <a:r>
              <a:rPr lang="ru-RU" sz="4400" dirty="0" smtClean="0">
                <a:solidFill>
                  <a:srgbClr val="00B0F0"/>
                </a:solidFill>
                <a:latin typeface="Bookman Old Style" pitchFamily="18" charset="0"/>
              </a:rPr>
              <a:t>   (</a:t>
            </a:r>
            <a:r>
              <a:rPr lang="ru-RU" sz="4400" dirty="0">
                <a:solidFill>
                  <a:srgbClr val="00B0F0"/>
                </a:solidFill>
                <a:latin typeface="Bookman Old Style" pitchFamily="18" charset="0"/>
              </a:rPr>
              <a:t>Влияние света на </a:t>
            </a:r>
            <a:r>
              <a:rPr lang="ru-RU" sz="4400" dirty="0" smtClean="0">
                <a:solidFill>
                  <a:srgbClr val="00B0F0"/>
                </a:solidFill>
                <a:latin typeface="Bookman Old Style" pitchFamily="18" charset="0"/>
              </a:rPr>
              <a:t>человека)    </a:t>
            </a:r>
            <a:endParaRPr lang="ru-RU" sz="4400" dirty="0" smtClean="0">
              <a:solidFill>
                <a:srgbClr val="00B0F0"/>
              </a:solidFill>
              <a:latin typeface="Bookman Old Style" pitchFamily="18" charset="0"/>
            </a:endParaRPr>
          </a:p>
          <a:p>
            <a:pPr eaLnBrk="1" hangingPunct="1"/>
            <a:r>
              <a:rPr lang="ru-RU" sz="4400" dirty="0" smtClean="0">
                <a:solidFill>
                  <a:srgbClr val="00B0F0"/>
                </a:solidFill>
                <a:latin typeface="Bookman Old Style" pitchFamily="18" charset="0"/>
              </a:rPr>
              <a:t>  </a:t>
            </a:r>
            <a:r>
              <a:rPr lang="ru-RU" sz="2800" dirty="0" smtClean="0">
                <a:solidFill>
                  <a:srgbClr val="00B0F0"/>
                </a:solidFill>
                <a:latin typeface="Bookman Old Style" pitchFamily="18" charset="0"/>
              </a:rPr>
              <a:t>Автор: </a:t>
            </a:r>
            <a:r>
              <a:rPr lang="ru-RU" sz="2800" dirty="0" smtClean="0">
                <a:solidFill>
                  <a:srgbClr val="FFFF00"/>
                </a:solidFill>
              </a:rPr>
              <a:t>Зотова Наталья Сергеевна, </a:t>
            </a:r>
            <a:endParaRPr lang="ru-RU" sz="2800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ru-RU" sz="2800" dirty="0" smtClean="0">
                <a:solidFill>
                  <a:srgbClr val="FFFF00"/>
                </a:solidFill>
              </a:rPr>
              <a:t>    ГБОУ </a:t>
            </a:r>
            <a:r>
              <a:rPr lang="ru-RU" sz="2800" dirty="0" smtClean="0">
                <a:solidFill>
                  <a:srgbClr val="FFFF00"/>
                </a:solidFill>
              </a:rPr>
              <a:t>СОШ №</a:t>
            </a:r>
            <a:r>
              <a:rPr lang="ru-RU" sz="2800" dirty="0" smtClean="0">
                <a:solidFill>
                  <a:srgbClr val="FFFF00"/>
                </a:solidFill>
              </a:rPr>
              <a:t>143,   </a:t>
            </a:r>
            <a:r>
              <a:rPr lang="ru-RU" sz="2800" dirty="0" smtClean="0">
                <a:solidFill>
                  <a:srgbClr val="FFFF00"/>
                </a:solidFill>
              </a:rPr>
              <a:t>учитель начальных классов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 smtClean="0">
              <a:solidFill>
                <a:srgbClr val="00B0F0"/>
              </a:solidFill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 smtClean="0">
              <a:solidFill>
                <a:srgbClr val="00B0F0"/>
              </a:solidFill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endParaRPr lang="ru-RU" sz="44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8613" y="-158750"/>
            <a:ext cx="986313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Наталья\Desktop\свет\330546-7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692150"/>
            <a:ext cx="3856037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G:\76522891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4005263"/>
            <a:ext cx="2087563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6075" y="3127375"/>
            <a:ext cx="203517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03500" y="3846513"/>
            <a:ext cx="272415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трелка вправо 13"/>
          <p:cNvSpPr/>
          <p:nvPr/>
        </p:nvSpPr>
        <p:spPr>
          <a:xfrm>
            <a:off x="3708400" y="5949950"/>
            <a:ext cx="1150938" cy="35877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0800000">
            <a:off x="3059113" y="4581525"/>
            <a:ext cx="1225550" cy="28733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6" name="Picture 2" descr="C:\Users\Наталья\Desktop\свет\20100301-104637-23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163" y="4292600"/>
            <a:ext cx="2952750" cy="19224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266" name="Picture 2" descr="C:\Users\Наталья\Desktop\свет\49261521_1254173289_rassvet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188" y="765175"/>
            <a:ext cx="35528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0825" y="3141663"/>
            <a:ext cx="365125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19350" y="5102225"/>
            <a:ext cx="3200400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1126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000" fill="hold"/>
                                        <p:tgtEl>
                                          <p:spTgt spid="11266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1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1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5563" y="-176213"/>
            <a:ext cx="9498013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Наталья\Desktop\свет\bioptron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3789363"/>
            <a:ext cx="1800225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Users\Наталья\Desktop\свет\lasershow_files\laser_beam_sho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765175"/>
            <a:ext cx="3241675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2450" y="2987675"/>
            <a:ext cx="222567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7188" y="3786188"/>
            <a:ext cx="4687887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C:\Users\Наталья\Desktop\свет\3516730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550" y="765175"/>
            <a:ext cx="3240088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31913" y="2924175"/>
            <a:ext cx="2189162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C:\Users\Наталья\Desktop\свет\30534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7088" y="3933825"/>
            <a:ext cx="2735262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Прямоугольник 14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4013" y="5778500"/>
            <a:ext cx="324802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102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000" fill="hold"/>
                                        <p:tgtEl>
                                          <p:spTgt spid="1024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10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102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000" fill="hold"/>
                                        <p:tgtEl>
                                          <p:spTgt spid="1024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1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талья\Desktop\свет\master03_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7350"/>
            <a:ext cx="8229600" cy="1368425"/>
          </a:xfrm>
        </p:spPr>
        <p:txBody>
          <a:bodyPr/>
          <a:lstStyle/>
          <a:p>
            <a:pPr eaLnBrk="1" hangingPunct="1"/>
            <a:r>
              <a:rPr lang="ru-RU" sz="5400" b="1" i="1" smtClean="0">
                <a:solidFill>
                  <a:srgbClr val="FFFF00"/>
                </a:solidFill>
              </a:rPr>
              <a:t>Свет – начало жизни!</a:t>
            </a:r>
          </a:p>
        </p:txBody>
      </p:sp>
      <p:pic>
        <p:nvPicPr>
          <p:cNvPr id="9218" name="Picture 2" descr="C:\Users\Наталья\Desktop\свет\Sun_2009080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620713"/>
            <a:ext cx="3168650" cy="221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404813"/>
            <a:ext cx="9144000" cy="609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                                                                   </a:t>
            </a:r>
          </a:p>
          <a:p>
            <a:r>
              <a:rPr lang="ru-RU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3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всех окружающих                        </a:t>
            </a:r>
          </a:p>
          <a:p>
            <a:r>
              <a:rPr lang="ru-RU" sz="3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нашу планету звёзд    </a:t>
            </a:r>
          </a:p>
          <a:p>
            <a:r>
              <a:rPr lang="ru-RU" sz="3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важнейшую роль играет  </a:t>
            </a:r>
          </a:p>
          <a:p>
            <a:r>
              <a:rPr lang="ru-RU" sz="3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3400" b="1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Солнце</a:t>
            </a:r>
            <a:r>
              <a:rPr lang="ru-RU" sz="3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Это ближайшая  к    </a:t>
            </a:r>
          </a:p>
          <a:p>
            <a:r>
              <a:rPr lang="ru-RU" sz="3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нам звезда обеспечивает нас энергией в виде  </a:t>
            </a:r>
          </a:p>
          <a:p>
            <a:r>
              <a:rPr lang="ru-RU" sz="3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тепла и света.</a:t>
            </a:r>
          </a:p>
          <a:p>
            <a:r>
              <a:rPr lang="ru-RU" sz="3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Действие волшебных </a:t>
            </a:r>
            <a:r>
              <a:rPr lang="ru-RU" sz="34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солнечных лучей</a:t>
            </a:r>
            <a:r>
              <a:rPr lang="ru-RU" sz="3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3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оказывает витаминобразующее действие –</a:t>
            </a:r>
          </a:p>
          <a:p>
            <a:r>
              <a:rPr lang="ru-RU" sz="3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в организме накапливается витамин </a:t>
            </a:r>
            <a:r>
              <a:rPr lang="en-US" sz="3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r>
              <a:rPr lang="ru-RU" sz="3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Солнечные лучи</a:t>
            </a:r>
            <a:r>
              <a:rPr lang="ru-RU" sz="3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оказывают бактерицидное, убивающее микробов действие.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525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 i="1">
                <a:solidFill>
                  <a:srgbClr val="CC0000"/>
                </a:solidFill>
                <a:latin typeface="Calibri" pitchFamily="34" charset="0"/>
              </a:rPr>
              <a:t>Солнце – источник жизни!</a:t>
            </a:r>
            <a:endParaRPr lang="ru-RU" sz="6000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0" y="908050"/>
            <a:ext cx="91440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Хлорофилл </a:t>
            </a:r>
            <a:r>
              <a:rPr lang="ru-RU" sz="3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листьях              </a:t>
            </a:r>
          </a:p>
          <a:p>
            <a:r>
              <a:rPr lang="ru-RU" sz="3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      растений  усваивает                 </a:t>
            </a:r>
          </a:p>
          <a:p>
            <a:r>
              <a:rPr lang="ru-RU" sz="3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      солнечную  энергию,                  </a:t>
            </a:r>
          </a:p>
          <a:p>
            <a:r>
              <a:rPr lang="ru-RU" sz="3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      накапливая её в виде       </a:t>
            </a:r>
          </a:p>
          <a:p>
            <a:r>
              <a:rPr lang="ru-RU" sz="3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      глюкозы.      </a:t>
            </a:r>
          </a:p>
          <a:p>
            <a:r>
              <a:rPr lang="ru-RU" sz="3600" b="1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Глюкоза</a:t>
            </a:r>
            <a:r>
              <a:rPr lang="ru-RU" sz="3600" b="1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является топливом для живого организма, которое даёт ему энергию.              </a:t>
            </a:r>
          </a:p>
          <a:p>
            <a:r>
              <a:rPr lang="ru-RU" sz="3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Гиппократ более 2000 лет назад назвал использование </a:t>
            </a:r>
            <a:r>
              <a:rPr lang="ru-RU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солнечного света</a:t>
            </a:r>
            <a:r>
              <a:rPr lang="ru-RU" sz="3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для лечения болезней</a:t>
            </a:r>
            <a:r>
              <a:rPr lang="ru-RU" sz="3600" b="1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гелиотерапией.</a:t>
            </a:r>
          </a:p>
        </p:txBody>
      </p:sp>
      <p:pic>
        <p:nvPicPr>
          <p:cNvPr id="22532" name="Picture 4" descr="Копия сканирование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981075"/>
            <a:ext cx="360045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  <p:bldP spid="225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аталья\Desktop\свет\1253295965_0lik.ru_abstrakt-autumn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Наталья\Desktop\свет\200px-Sun_god_Ra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349500"/>
            <a:ext cx="1096963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Наталья\Desktop\свет\1310672683_faet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5135563"/>
            <a:ext cx="17272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Users\Наталья\Desktop\свет\f9468daa6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9563" y="476250"/>
            <a:ext cx="172878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0"/>
            <a:ext cx="694848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2060"/>
                </a:solidFill>
                <a:latin typeface="Calibri" pitchFamily="34" charset="0"/>
              </a:rPr>
              <a:t>   Наши предки славяне поклонялись богу Солнца, называли его </a:t>
            </a:r>
            <a:r>
              <a:rPr lang="ru-RU" sz="3600" b="1">
                <a:solidFill>
                  <a:srgbClr val="006600"/>
                </a:solidFill>
                <a:latin typeface="Calibri" pitchFamily="34" charset="0"/>
              </a:rPr>
              <a:t>Даждь – бог</a:t>
            </a:r>
            <a:r>
              <a:rPr lang="ru-RU" sz="3600" b="1">
                <a:solidFill>
                  <a:srgbClr val="D60000"/>
                </a:solidFill>
                <a:latin typeface="Calibri" pitchFamily="34" charset="0"/>
              </a:rPr>
              <a:t> </a:t>
            </a:r>
            <a:r>
              <a:rPr lang="ru-RU" sz="3600" b="1">
                <a:solidFill>
                  <a:srgbClr val="002060"/>
                </a:solidFill>
                <a:latin typeface="Calibri" pitchFamily="34" charset="0"/>
              </a:rPr>
              <a:t>или </a:t>
            </a:r>
            <a:r>
              <a:rPr lang="ru-RU" sz="3600" b="1">
                <a:solidFill>
                  <a:srgbClr val="006600"/>
                </a:solidFill>
                <a:latin typeface="Calibri" pitchFamily="34" charset="0"/>
              </a:rPr>
              <a:t>Ярило</a:t>
            </a:r>
            <a:r>
              <a:rPr lang="ru-RU" sz="3600" b="1">
                <a:solidFill>
                  <a:srgbClr val="002060"/>
                </a:solidFill>
                <a:latin typeface="Calibri" pitchFamily="34" charset="0"/>
              </a:rPr>
              <a:t>.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92275" y="2276475"/>
            <a:ext cx="74517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2060"/>
                </a:solidFill>
                <a:latin typeface="Calibri" pitchFamily="34" charset="0"/>
              </a:rPr>
              <a:t>   Древние египтяне представляли себе, что бог  Солнца – </a:t>
            </a:r>
            <a:r>
              <a:rPr lang="ru-RU" sz="3600" b="1">
                <a:solidFill>
                  <a:srgbClr val="006600"/>
                </a:solidFill>
                <a:latin typeface="Calibri" pitchFamily="34" charset="0"/>
              </a:rPr>
              <a:t>Ра</a:t>
            </a:r>
            <a:r>
              <a:rPr lang="ru-RU" sz="3600" b="1">
                <a:solidFill>
                  <a:srgbClr val="002060"/>
                </a:solidFill>
                <a:latin typeface="Calibri" pitchFamily="34" charset="0"/>
              </a:rPr>
              <a:t> плывёт по небесной реке на своей золотой лодке.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55875" y="4508500"/>
            <a:ext cx="65881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600" b="1">
                <a:solidFill>
                  <a:srgbClr val="002060"/>
                </a:solidFill>
                <a:latin typeface="Calibri" pitchFamily="34" charset="0"/>
              </a:rPr>
              <a:t>     </a:t>
            </a:r>
            <a:r>
              <a:rPr lang="ru-RU" sz="3600" b="1">
                <a:solidFill>
                  <a:srgbClr val="000066"/>
                </a:solidFill>
                <a:latin typeface="Calibri" pitchFamily="34" charset="0"/>
              </a:rPr>
              <a:t>Лучезарный</a:t>
            </a:r>
            <a:r>
              <a:rPr lang="ru-RU" sz="3600" b="1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3600" b="1">
                <a:solidFill>
                  <a:srgbClr val="006600"/>
                </a:solidFill>
                <a:latin typeface="Calibri" pitchFamily="34" charset="0"/>
              </a:rPr>
              <a:t>Гелиос</a:t>
            </a:r>
            <a:r>
              <a:rPr lang="ru-RU" sz="3600" b="1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3600" b="1">
                <a:solidFill>
                  <a:srgbClr val="000066"/>
                </a:solidFill>
                <a:latin typeface="Calibri" pitchFamily="34" charset="0"/>
              </a:rPr>
              <a:t>был сыном  Зевса  - верховного бога. В переводе с греческого,</a:t>
            </a:r>
            <a:r>
              <a:rPr lang="ru-RU" sz="3600" b="1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3600" b="1">
                <a:solidFill>
                  <a:srgbClr val="006600"/>
                </a:solidFill>
                <a:latin typeface="Calibri" pitchFamily="34" charset="0"/>
              </a:rPr>
              <a:t>Гелиос</a:t>
            </a:r>
            <a:r>
              <a:rPr lang="ru-RU" sz="3600" b="1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3600" b="1">
                <a:solidFill>
                  <a:srgbClr val="000066"/>
                </a:solidFill>
                <a:latin typeface="Calibri" pitchFamily="34" charset="0"/>
              </a:rPr>
              <a:t>означает Солнце.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963" y="-523875"/>
            <a:ext cx="8339137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87675" y="836613"/>
            <a:ext cx="6048375" cy="545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Самое красочное и красивое световое явление в природе. </a:t>
            </a:r>
          </a:p>
          <a:p>
            <a:pPr algn="just"/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На русском Севере</a:t>
            </a:r>
            <a:r>
              <a:rPr lang="ru-RU" sz="3200" b="1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полярные сияния</a:t>
            </a:r>
            <a:r>
              <a:rPr lang="ru-RU" sz="3200" b="1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называли </a:t>
            </a:r>
            <a:r>
              <a:rPr lang="ru-RU" sz="32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сполохами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– от слова   </a:t>
            </a:r>
          </a:p>
          <a:p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сполошить, тревожить, беспокоить.   </a:t>
            </a:r>
          </a:p>
          <a:p>
            <a:pPr algn="just"/>
            <a:r>
              <a:rPr lang="ru-RU" sz="3200" b="1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32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полярные сияния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космос воздействует на окружающую нас природу и на человека.</a:t>
            </a:r>
          </a:p>
        </p:txBody>
      </p:sp>
      <p:pic>
        <p:nvPicPr>
          <p:cNvPr id="28678" name="Picture 6" descr="67447072"/>
          <p:cNvPicPr>
            <a:picLocks noChangeAspect="1" noChangeArrowheads="1"/>
          </p:cNvPicPr>
          <p:nvPr/>
        </p:nvPicPr>
        <p:blipFill>
          <a:blip r:embed="rId4" cstate="print"/>
          <a:srcRect r="-1317" b="4301"/>
          <a:stretch>
            <a:fillRect/>
          </a:stretch>
        </p:blipFill>
        <p:spPr bwMode="auto">
          <a:xfrm>
            <a:off x="250825" y="1268413"/>
            <a:ext cx="280828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9166244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3860800"/>
            <a:ext cx="2808287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1075"/>
            <a:ext cx="9144000" cy="56165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sz="900" dirty="0" smtClean="0">
                <a:solidFill>
                  <a:srgbClr val="D6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rgbClr val="D6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</a:t>
            </a:r>
            <a:r>
              <a:rPr lang="ru-RU" sz="3600" dirty="0" smtClean="0">
                <a:solidFill>
                  <a:srgbClr val="D6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           </a:t>
            </a:r>
            <a:r>
              <a:rPr lang="ru-RU" sz="3600" dirty="0" smtClean="0">
                <a:solidFill>
                  <a:srgbClr val="D6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b="1" dirty="0" smtClean="0">
                <a:solidFill>
                  <a:srgbClr val="D6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Луна  </a:t>
            </a:r>
            <a:r>
              <a:rPr lang="ru-RU" sz="3600" b="1" dirty="0" smtClean="0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самое близкое к </a:t>
            </a:r>
            <a:r>
              <a:rPr lang="ru-RU" sz="3600" b="1" dirty="0" smtClean="0">
                <a:solidFill>
                  <a:srgbClr val="0066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rgbClr val="0066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                              </a:t>
            </a:r>
            <a:r>
              <a:rPr lang="ru-RU" sz="3600" b="1" dirty="0" smtClean="0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Земле небесное тело. </a:t>
            </a:r>
            <a:r>
              <a:rPr lang="ru-RU" sz="3600" b="1" dirty="0" smtClean="0">
                <a:solidFill>
                  <a:srgbClr val="0066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    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rgbClr val="0066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                                  </a:t>
            </a:r>
            <a:r>
              <a:rPr lang="ru-RU" sz="3600" b="1" dirty="0" smtClean="0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Луч</a:t>
            </a:r>
            <a:r>
              <a:rPr lang="ru-RU" sz="3600" b="1" dirty="0" smtClean="0">
                <a:solidFill>
                  <a:srgbClr val="0066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света о</a:t>
            </a:r>
            <a:r>
              <a:rPr lang="ru-RU" sz="3600" b="1" dirty="0" smtClean="0">
                <a:solidFill>
                  <a:srgbClr val="0066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т</a:t>
            </a:r>
            <a:r>
              <a:rPr lang="ru-RU" sz="3600" b="1" dirty="0" smtClean="0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её   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</a:t>
            </a:r>
            <a:r>
              <a:rPr lang="ru-RU" sz="3600" b="1" dirty="0" smtClean="0">
                <a:solidFill>
                  <a:srgbClr val="0066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ru-RU" sz="3600" b="1" dirty="0" smtClean="0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поверхности долетает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до Земли за время чуть больше одной секунды.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Активность всех живых существ 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зависит от того в какой фазе находится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ru-RU" sz="3600" b="1" dirty="0" smtClean="0">
                <a:solidFill>
                  <a:srgbClr val="D6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Луна</a:t>
            </a:r>
            <a:r>
              <a:rPr lang="ru-RU" sz="3600" b="1" dirty="0" smtClean="0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В </a:t>
            </a:r>
            <a:r>
              <a:rPr lang="ru-RU" sz="3600" b="1" dirty="0" smtClean="0">
                <a:solidFill>
                  <a:srgbClr val="D6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полнолуние  </a:t>
            </a:r>
            <a:r>
              <a:rPr lang="ru-RU" sz="3600" b="1" dirty="0" smtClean="0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обостряются многие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болезни.</a:t>
            </a:r>
          </a:p>
          <a:p>
            <a:pPr algn="just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ru-RU" sz="3600" b="1" dirty="0" smtClean="0">
              <a:solidFill>
                <a:srgbClr val="0066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22" name="Picture 5" descr="G:\tier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836613"/>
            <a:ext cx="3455988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-6350" y="-371475"/>
            <a:ext cx="9156700" cy="14382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3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5288" y="1125538"/>
            <a:ext cx="8748712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>
                <a:solidFill>
                  <a:srgbClr val="D6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ru-RU" sz="3300">
                <a:solidFill>
                  <a:srgbClr val="D60000"/>
                </a:solidFill>
                <a:ea typeface="Arial Unicode MS" pitchFamily="34" charset="-128"/>
                <a:cs typeface="Arial Unicode MS" pitchFamily="34" charset="-128"/>
              </a:rPr>
              <a:t>                            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Установлено, что полная                     </a:t>
            </a:r>
          </a:p>
          <a:p>
            <a:r>
              <a:rPr lang="ru-RU" sz="3200" b="1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                        </a:t>
            </a:r>
            <a:r>
              <a:rPr lang="ru-RU" sz="3200" b="1">
                <a:solidFill>
                  <a:srgbClr val="D6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Луна  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влияет на  нашу    </a:t>
            </a:r>
          </a:p>
          <a:p>
            <a:r>
              <a:rPr lang="ru-RU" sz="3200" b="1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                        психику: мы становимся     </a:t>
            </a:r>
          </a:p>
          <a:p>
            <a:r>
              <a:rPr lang="ru-RU" sz="3200" b="1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                        раздражительными и             </a:t>
            </a:r>
          </a:p>
          <a:p>
            <a:r>
              <a:rPr lang="ru-RU" sz="3200" b="1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                        рассеянными, </a:t>
            </a:r>
          </a:p>
          <a:p>
            <a:r>
              <a:rPr lang="ru-RU" sz="3200" b="1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увеличивается число аварий и происшествий</a:t>
            </a:r>
            <a:endParaRPr lang="ru-RU" sz="3200" b="1">
              <a:solidFill>
                <a:srgbClr val="D6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just"/>
            <a:r>
              <a:rPr lang="ru-RU" sz="3200" b="1">
                <a:solidFill>
                  <a:srgbClr val="D6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Лунный свет 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влияет на активность холерных и тифозных бацилл, на прорастание семян, поведение животных. На него реагируют все биологические объёкты – от вирусов и бактерий до человека.   </a:t>
            </a:r>
          </a:p>
        </p:txBody>
      </p:sp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2888"/>
            <a:ext cx="9156700" cy="1444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9" descr="M_ris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268413"/>
            <a:ext cx="3097212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6">
      <a:dk1>
        <a:srgbClr val="FFFF66"/>
      </a:dk1>
      <a:lt1>
        <a:sysClr val="window" lastClr="FFFFFF"/>
      </a:lt1>
      <a:dk2>
        <a:srgbClr val="FFFF66"/>
      </a:dk2>
      <a:lt2>
        <a:srgbClr val="FFFF66"/>
      </a:lt2>
      <a:accent1>
        <a:srgbClr val="FFFF00"/>
      </a:accent1>
      <a:accent2>
        <a:srgbClr val="FFFF66"/>
      </a:accent2>
      <a:accent3>
        <a:srgbClr val="FFFF66"/>
      </a:accent3>
      <a:accent4>
        <a:srgbClr val="FFFF99"/>
      </a:accent4>
      <a:accent5>
        <a:srgbClr val="FFFF00"/>
      </a:accent5>
      <a:accent6>
        <a:srgbClr val="FFFFCC"/>
      </a:accent6>
      <a:hlink>
        <a:srgbClr val="FFFFFF"/>
      </a:hlink>
      <a:folHlink>
        <a:srgbClr val="FFFF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1767</TotalTime>
  <Words>368</Words>
  <Application>Microsoft Office PowerPoint</Application>
  <PresentationFormat>Экран (4:3)</PresentationFormat>
  <Paragraphs>65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Свет – начало жизни!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159</cp:revision>
  <dcterms:created xsi:type="dcterms:W3CDTF">2011-10-21T18:07:47Z</dcterms:created>
  <dcterms:modified xsi:type="dcterms:W3CDTF">2012-02-07T21:53:31Z</dcterms:modified>
</cp:coreProperties>
</file>