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9D982-6264-4F31-A915-07420E14E3C2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6B19-A283-4722-A665-B5770E608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E2DF-0CC6-4553-8EDA-5C1235FC6949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AEE2-8780-449B-A580-E904CACD4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B122-B99D-4B0D-9A3D-93F3F28FF7ED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B3F4-7310-49DA-894C-25331CA58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AA2ED-A6D7-43E4-B2C9-1A6FC5D7897B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4B11-C52B-4050-A996-B181A4B6C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EC61F-4BFD-4B80-82F4-4D3A04ED2578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DC4-971B-4E2C-A2E8-D26B31EFD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754F3-3AC9-4D9F-BEEC-B153E27F78D8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691E-5C9A-4201-AD59-AB040232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F5BC-878F-45DF-A913-7D27B35A5C09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7602-3E47-4881-8B8F-087B6CD40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AFE84-B85A-41B7-89C5-0089146B3044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9368-3D86-44B1-8D59-1B05F553A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51313-F29E-4D50-9B94-30F5C31435AB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2182-DDE2-4CDB-9A27-B015D20BA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D56E-A3BE-4519-AEF2-3360A12E0113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C7DC-C366-45A2-990E-83490A5F8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B4A9-C335-4E65-A8AE-C53DF035B23E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E46E0-38CE-454D-A9A4-B5A51C864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6FE2B7-4D9F-404B-8CC8-FD6498A76416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D4C226-446E-4A28-9A8D-61A164CAF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0.xml"/><Relationship Id="rId15" Type="http://schemas.openxmlformats.org/officeDocument/2006/relationships/image" Target="../media/image4.png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m.foto.radikal.ru/0708/b0/89b4f5108285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1157040" y="2659732"/>
            <a:ext cx="2268537" cy="2268538"/>
            <a:chOff x="2714612" y="3143248"/>
            <a:chExt cx="2268000" cy="2268000"/>
          </a:xfrm>
        </p:grpSpPr>
        <p:grpSp>
          <p:nvGrpSpPr>
            <p:cNvPr id="216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34" name="Овал 3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6-конечная звезда 3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3" name="Равнобедренный треугольник 3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3" name="Кольцо 12"/>
          <p:cNvSpPr/>
          <p:nvPr/>
        </p:nvSpPr>
        <p:spPr>
          <a:xfrm>
            <a:off x="782374" y="2302540"/>
            <a:ext cx="2988000" cy="2988000"/>
          </a:xfrm>
          <a:prstGeom prst="donut">
            <a:avLst>
              <a:gd name="adj" fmla="val 3966"/>
            </a:avLst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2854077" y="2302545"/>
            <a:ext cx="50006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1996827" y="5088607"/>
            <a:ext cx="50006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496640" y="3231232"/>
            <a:ext cx="500062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Прямоугольник 18">
            <a:hlinkClick r:id="rId6" action="ppaction://hlinksldjump"/>
          </p:cNvPr>
          <p:cNvSpPr/>
          <p:nvPr/>
        </p:nvSpPr>
        <p:spPr>
          <a:xfrm>
            <a:off x="3068390" y="4731420"/>
            <a:ext cx="500062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Прямоугольник 19">
            <a:hlinkClick r:id="rId7" action="ppaction://hlinksldjump"/>
          </p:cNvPr>
          <p:cNvSpPr/>
          <p:nvPr/>
        </p:nvSpPr>
        <p:spPr>
          <a:xfrm>
            <a:off x="1996827" y="2088232"/>
            <a:ext cx="50006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Прямоугольник 20">
            <a:hlinkClick r:id="rId8" action="ppaction://hlinksldjump"/>
          </p:cNvPr>
          <p:cNvSpPr/>
          <p:nvPr/>
        </p:nvSpPr>
        <p:spPr>
          <a:xfrm>
            <a:off x="925265" y="4588545"/>
            <a:ext cx="500062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Прямоугольник 21">
            <a:hlinkClick r:id="rId9" action="ppaction://hlinksldjump"/>
          </p:cNvPr>
          <p:cNvSpPr/>
          <p:nvPr/>
        </p:nvSpPr>
        <p:spPr>
          <a:xfrm>
            <a:off x="996702" y="2445420"/>
            <a:ext cx="50006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Прямоугольник 22">
            <a:hlinkClick r:id="rId10" action="ppaction://hlinksldjump"/>
          </p:cNvPr>
          <p:cNvSpPr/>
          <p:nvPr/>
        </p:nvSpPr>
        <p:spPr>
          <a:xfrm>
            <a:off x="3425577" y="2874045"/>
            <a:ext cx="50006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Прямоугольник 23">
            <a:hlinkClick r:id="rId11" action="ppaction://hlinksldjump"/>
          </p:cNvPr>
          <p:cNvSpPr/>
          <p:nvPr/>
        </p:nvSpPr>
        <p:spPr>
          <a:xfrm>
            <a:off x="568077" y="3945607"/>
            <a:ext cx="500063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5" name="Прямоугольник 24">
            <a:hlinkClick r:id="rId12" action="ppaction://hlinksldjump"/>
          </p:cNvPr>
          <p:cNvSpPr/>
          <p:nvPr/>
        </p:nvSpPr>
        <p:spPr>
          <a:xfrm>
            <a:off x="3497015" y="3802732"/>
            <a:ext cx="642937" cy="428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6" name="Группа 29"/>
          <p:cNvGrpSpPr>
            <a:grpSpLocks/>
          </p:cNvGrpSpPr>
          <p:nvPr/>
        </p:nvGrpSpPr>
        <p:grpSpPr bwMode="auto">
          <a:xfrm>
            <a:off x="1157040" y="2659732"/>
            <a:ext cx="2268537" cy="2268538"/>
            <a:chOff x="2714612" y="3143248"/>
            <a:chExt cx="2268000" cy="2268000"/>
          </a:xfrm>
        </p:grpSpPr>
        <p:grpSp>
          <p:nvGrpSpPr>
            <p:cNvPr id="215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" name="6-конечная звезда 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26" name="Равнобедренный треугольник 25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 rot="9918713">
            <a:off x="1176090" y="2642270"/>
            <a:ext cx="2266950" cy="2266950"/>
            <a:chOff x="2714612" y="3143248"/>
            <a:chExt cx="2268000" cy="2268000"/>
          </a:xfrm>
        </p:grpSpPr>
        <p:grpSp>
          <p:nvGrpSpPr>
            <p:cNvPr id="214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0" name="6-конечная звезда 3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8" name="Равнобедренный треугольник 37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40"/>
          <p:cNvGrpSpPr>
            <a:grpSpLocks/>
          </p:cNvGrpSpPr>
          <p:nvPr/>
        </p:nvGrpSpPr>
        <p:grpSpPr bwMode="auto">
          <a:xfrm rot="4637037">
            <a:off x="1147515" y="2670845"/>
            <a:ext cx="2266950" cy="2266950"/>
            <a:chOff x="2714612" y="3143248"/>
            <a:chExt cx="2268000" cy="2268000"/>
          </a:xfrm>
        </p:grpSpPr>
        <p:grpSp>
          <p:nvGrpSpPr>
            <p:cNvPr id="213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6-конечная звезда 4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43" name="Равнобедренный треугольник 4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2" name="Группа 50"/>
          <p:cNvGrpSpPr>
            <a:grpSpLocks/>
          </p:cNvGrpSpPr>
          <p:nvPr/>
        </p:nvGrpSpPr>
        <p:grpSpPr bwMode="auto">
          <a:xfrm rot="14998532">
            <a:off x="1123702" y="2643857"/>
            <a:ext cx="2268538" cy="2268538"/>
            <a:chOff x="2714612" y="3143248"/>
            <a:chExt cx="2268000" cy="2268000"/>
          </a:xfrm>
        </p:grpSpPr>
        <p:grpSp>
          <p:nvGrpSpPr>
            <p:cNvPr id="212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5" name="6-конечная звезда 5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3" name="Равнобедренный треугольник 5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" name="Группа 55"/>
          <p:cNvGrpSpPr>
            <a:grpSpLocks/>
          </p:cNvGrpSpPr>
          <p:nvPr/>
        </p:nvGrpSpPr>
        <p:grpSpPr bwMode="auto">
          <a:xfrm rot="17904799">
            <a:off x="1114177" y="2634332"/>
            <a:ext cx="2268538" cy="2268538"/>
            <a:chOff x="2714612" y="3143248"/>
            <a:chExt cx="2268000" cy="2268000"/>
          </a:xfrm>
        </p:grpSpPr>
        <p:grpSp>
          <p:nvGrpSpPr>
            <p:cNvPr id="211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6-конечная звезда 5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58" name="Равнобедренный треугольник 57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60"/>
          <p:cNvGrpSpPr>
            <a:grpSpLocks/>
          </p:cNvGrpSpPr>
          <p:nvPr/>
        </p:nvGrpSpPr>
        <p:grpSpPr bwMode="auto">
          <a:xfrm rot="20248576">
            <a:off x="1130052" y="2650207"/>
            <a:ext cx="2268538" cy="2268538"/>
            <a:chOff x="2714612" y="3143248"/>
            <a:chExt cx="2268000" cy="2268000"/>
          </a:xfrm>
        </p:grpSpPr>
        <p:grpSp>
          <p:nvGrpSpPr>
            <p:cNvPr id="210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5" name="6-конечная звезда 64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3" name="Равнобедренный треугольник 62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65"/>
          <p:cNvGrpSpPr>
            <a:grpSpLocks/>
          </p:cNvGrpSpPr>
          <p:nvPr/>
        </p:nvGrpSpPr>
        <p:grpSpPr bwMode="auto">
          <a:xfrm rot="7142587">
            <a:off x="1118940" y="2639095"/>
            <a:ext cx="2268537" cy="2268537"/>
            <a:chOff x="2714612" y="3143248"/>
            <a:chExt cx="2268000" cy="2268000"/>
          </a:xfrm>
        </p:grpSpPr>
        <p:grpSp>
          <p:nvGrpSpPr>
            <p:cNvPr id="209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69" name="Овал 6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6-конечная звезда 6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8" name="Равнобедренный треугольник 67"/>
            <p:cNvSpPr/>
            <p:nvPr/>
          </p:nvSpPr>
          <p:spPr>
            <a:xfrm rot="3366874">
              <a:off x="4514167" y="3675165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75"/>
          <p:cNvGrpSpPr>
            <a:grpSpLocks/>
          </p:cNvGrpSpPr>
          <p:nvPr/>
        </p:nvGrpSpPr>
        <p:grpSpPr bwMode="auto">
          <a:xfrm rot="11414887">
            <a:off x="1109415" y="2629570"/>
            <a:ext cx="2266950" cy="2266950"/>
            <a:chOff x="2714612" y="3143248"/>
            <a:chExt cx="2268000" cy="2268000"/>
          </a:xfrm>
        </p:grpSpPr>
        <p:grpSp>
          <p:nvGrpSpPr>
            <p:cNvPr id="208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sp>
            <p:nvSpPr>
              <p:cNvPr id="79" name="Овал 78"/>
              <p:cNvSpPr/>
              <p:nvPr/>
            </p:nvSpPr>
            <p:spPr>
              <a:xfrm>
                <a:off x="2714612" y="3143248"/>
                <a:ext cx="2268000" cy="226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50800">
                <a:solidFill>
                  <a:srgbClr val="C00000"/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80" name="6-конечная звезда 79"/>
              <p:cNvSpPr/>
              <p:nvPr/>
            </p:nvSpPr>
            <p:spPr>
              <a:xfrm>
                <a:off x="2928926" y="3357562"/>
                <a:ext cx="1857388" cy="1857388"/>
              </a:xfrm>
              <a:prstGeom prst="star6">
                <a:avLst>
                  <a:gd name="adj" fmla="val 5730"/>
                  <a:gd name="hf" fmla="val 115470"/>
                </a:avLst>
              </a:prstGeom>
              <a:gradFill flip="none" rotWithShape="1">
                <a:gsLst>
                  <a:gs pos="37000">
                    <a:srgbClr val="FF0000"/>
                  </a:gs>
                  <a:gs pos="0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8" name="Равнобедренный треугольник 77"/>
            <p:cNvSpPr/>
            <p:nvPr/>
          </p:nvSpPr>
          <p:spPr>
            <a:xfrm rot="3977312">
              <a:off x="4501955" y="3693427"/>
              <a:ext cx="285752" cy="3571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7" name="Группа 70"/>
          <p:cNvGrpSpPr>
            <a:grpSpLocks/>
          </p:cNvGrpSpPr>
          <p:nvPr/>
        </p:nvGrpSpPr>
        <p:grpSpPr bwMode="auto">
          <a:xfrm rot="13315544">
            <a:off x="1106240" y="2639095"/>
            <a:ext cx="2268537" cy="2268537"/>
            <a:chOff x="2714612" y="3143248"/>
            <a:chExt cx="2268000" cy="2268000"/>
          </a:xfrm>
        </p:grpSpPr>
        <p:grpSp>
          <p:nvGrpSpPr>
            <p:cNvPr id="2076" name="Группа 5"/>
            <p:cNvGrpSpPr>
              <a:grpSpLocks/>
            </p:cNvGrpSpPr>
            <p:nvPr/>
          </p:nvGrpSpPr>
          <p:grpSpPr bwMode="auto">
            <a:xfrm>
              <a:off x="2714612" y="3143248"/>
              <a:ext cx="2268000" cy="2268000"/>
              <a:chOff x="2714612" y="3143248"/>
              <a:chExt cx="2268000" cy="2268000"/>
            </a:xfrm>
          </p:grpSpPr>
          <p:grpSp>
            <p:nvGrpSpPr>
              <p:cNvPr id="74" name="Овал 73"/>
              <p:cNvGrpSpPr>
                <a:grpSpLocks/>
              </p:cNvGrpSpPr>
              <p:nvPr/>
            </p:nvGrpSpPr>
            <p:grpSpPr bwMode="auto">
              <a:xfrm rot="8284456">
                <a:off x="2680317" y="3105188"/>
                <a:ext cx="2346960" cy="2346960"/>
                <a:chOff x="2639568" y="3078480"/>
                <a:chExt cx="2346960" cy="2346960"/>
              </a:xfrm>
            </p:grpSpPr>
            <p:pic>
              <p:nvPicPr>
                <p:cNvPr id="2080" name="Овал 73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639568" y="3078480"/>
                  <a:ext cx="2346960" cy="2346960"/>
                </a:xfrm>
                <a:prstGeom prst="rect">
                  <a:avLst/>
                </a:prstGeom>
                <a:noFill/>
              </p:spPr>
            </p:pic>
            <p:sp>
              <p:nvSpPr>
                <p:cNvPr id="2081" name="Text Box 33"/>
                <p:cNvSpPr txBox="1">
                  <a:spLocks noChangeArrowheads="1"/>
                </p:cNvSpPr>
                <p:nvPr/>
              </p:nvSpPr>
              <p:spPr bwMode="auto">
                <a:xfrm rot="13315543">
                  <a:off x="3014098" y="3454622"/>
                  <a:ext cx="1603718" cy="16037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75" name="6-конечная звезда 74"/>
              <p:cNvGrpSpPr>
                <a:grpSpLocks/>
              </p:cNvGrpSpPr>
              <p:nvPr/>
            </p:nvGrpSpPr>
            <p:grpSpPr bwMode="auto">
              <a:xfrm rot="8284456">
                <a:off x="2844923" y="3304015"/>
                <a:ext cx="2029968" cy="1962912"/>
                <a:chOff x="2798064" y="3261360"/>
                <a:chExt cx="2029968" cy="1962912"/>
              </a:xfrm>
            </p:grpSpPr>
            <p:pic>
              <p:nvPicPr>
                <p:cNvPr id="2083" name="6-конечная звезда 74"/>
                <p:cNvPicPr>
                  <a:picLocks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2798064" y="3261360"/>
                  <a:ext cx="2029968" cy="1962912"/>
                </a:xfrm>
                <a:prstGeom prst="rect">
                  <a:avLst/>
                </a:prstGeom>
                <a:noFill/>
              </p:spPr>
            </p:pic>
            <p:sp>
              <p:nvSpPr>
                <p:cNvPr id="2084" name="Text Box 36"/>
                <p:cNvSpPr txBox="1">
                  <a:spLocks noChangeArrowheads="1"/>
                </p:cNvSpPr>
                <p:nvPr/>
              </p:nvSpPr>
              <p:spPr bwMode="auto">
                <a:xfrm rot="13315543">
                  <a:off x="3692381" y="4151590"/>
                  <a:ext cx="245786" cy="184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3" name="Равнобедренный треугольник 72"/>
            <p:cNvGrpSpPr>
              <a:grpSpLocks/>
            </p:cNvGrpSpPr>
            <p:nvPr/>
          </p:nvGrpSpPr>
          <p:grpSpPr bwMode="auto">
            <a:xfrm rot="8284456">
              <a:off x="4424756" y="3701857"/>
              <a:ext cx="414528" cy="304800"/>
              <a:chOff x="2743200" y="3895344"/>
              <a:chExt cx="414528" cy="304800"/>
            </a:xfrm>
          </p:grpSpPr>
          <p:pic>
            <p:nvPicPr>
              <p:cNvPr id="2077" name="Равнобедренный треугольник 72"/>
              <p:cNvPicPr>
                <a:picLocks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743200" y="3895344"/>
                <a:ext cx="414528" cy="304800"/>
              </a:xfrm>
              <a:prstGeom prst="rect">
                <a:avLst/>
              </a:prstGeom>
              <a:noFill/>
            </p:spPr>
          </p:pic>
          <p:sp>
            <p:nvSpPr>
              <p:cNvPr id="2078" name="Text Box 30"/>
              <p:cNvSpPr txBox="1">
                <a:spLocks noChangeArrowheads="1"/>
              </p:cNvSpPr>
              <p:nvPr/>
            </p:nvSpPr>
            <p:spPr bwMode="auto">
              <a:xfrm rot="17010743">
                <a:off x="2952148" y="3941132"/>
                <a:ext cx="142876" cy="178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82" name="Прямоугольник 81"/>
          <p:cNvSpPr/>
          <p:nvPr/>
        </p:nvSpPr>
        <p:spPr>
          <a:xfrm rot="21255977">
            <a:off x="230002" y="734790"/>
            <a:ext cx="3785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Дидактическая игра </a:t>
            </a:r>
            <a:endParaRPr lang="ru-RU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«</a:t>
            </a:r>
            <a:r>
              <a:rPr lang="ru-RU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ЛОТО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»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15063" y="1603140"/>
            <a:ext cx="2714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Щелкайте по барабану. Меняющийся цвет прямоугольника означает выпавший вопрос. Переход к вопросу по гиперссылке. Следующий ход – снова щелчком по барабану.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000750" y="0"/>
            <a:ext cx="292893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Дронова Т.М. учитель начальных классов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МБОУ « СОШ № 12»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+mn-lt"/>
              </a:rPr>
              <a:t>Г. </a:t>
            </a:r>
            <a:r>
              <a:rPr lang="ru-RU" b="1" dirty="0" err="1" smtClean="0">
                <a:solidFill>
                  <a:schemeClr val="bg1"/>
                </a:solidFill>
                <a:latin typeface="+mn-lt"/>
              </a:rPr>
              <a:t>Ангарск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b="1" dirty="0">
              <a:solidFill>
                <a:schemeClr val="bg1"/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94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0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0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2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291095">
            <a:off x="131383" y="656367"/>
            <a:ext cx="421352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Calibri" pitchFamily="34" charset="0"/>
              </a:rPr>
              <a:t>Вопрос </a:t>
            </a:r>
            <a:r>
              <a:rPr lang="ru-RU" sz="3200" b="1" dirty="0" smtClean="0">
                <a:latin typeface="Calibri" pitchFamily="34" charset="0"/>
              </a:rPr>
              <a:t>9</a:t>
            </a:r>
          </a:p>
          <a:p>
            <a:r>
              <a:rPr lang="ru-RU" sz="3200" dirty="0" smtClean="0">
                <a:latin typeface="Calibri" pitchFamily="34" charset="0"/>
              </a:rPr>
              <a:t>Назови однокоренные </a:t>
            </a:r>
            <a:r>
              <a:rPr lang="ru-RU" sz="3200" dirty="0" smtClean="0">
                <a:latin typeface="Calibri" pitchFamily="34" charset="0"/>
              </a:rPr>
              <a:t>слова: </a:t>
            </a:r>
          </a:p>
          <a:p>
            <a:r>
              <a:rPr lang="ru-RU" sz="3200" dirty="0" smtClean="0">
                <a:latin typeface="Calibri" pitchFamily="34" charset="0"/>
              </a:rPr>
              <a:t>Водяной</a:t>
            </a:r>
          </a:p>
          <a:p>
            <a:r>
              <a:rPr lang="ru-RU" sz="3200" dirty="0" smtClean="0">
                <a:latin typeface="Calibri" pitchFamily="34" charset="0"/>
              </a:rPr>
              <a:t>Водитель </a:t>
            </a:r>
            <a:endParaRPr lang="ru-RU" sz="3200" dirty="0" smtClean="0">
              <a:latin typeface="Calibri" pitchFamily="34" charset="0"/>
            </a:endParaRPr>
          </a:p>
          <a:p>
            <a:r>
              <a:rPr lang="ru-RU" sz="3200" dirty="0" smtClean="0">
                <a:latin typeface="Calibri" pitchFamily="34" charset="0"/>
              </a:rPr>
              <a:t>Водный</a:t>
            </a:r>
          </a:p>
          <a:p>
            <a:r>
              <a:rPr lang="ru-RU" sz="3200" dirty="0" smtClean="0">
                <a:latin typeface="Calibri" pitchFamily="34" charset="0"/>
              </a:rPr>
              <a:t>водица</a:t>
            </a:r>
          </a:p>
          <a:p>
            <a:endParaRPr lang="ru-RU" sz="3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91095">
            <a:off x="311871" y="4284070"/>
            <a:ext cx="4143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  водяной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Водица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водный  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64899">
            <a:off x="381604" y="1544942"/>
            <a:ext cx="3929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Использованные ресурсы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 smtClean="0">
              <a:solidFill>
                <a:srgbClr val="0000FF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 Шаблон 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игры - Г.О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. </a:t>
            </a:r>
            <a:r>
              <a:rPr lang="ru-RU" sz="2400" dirty="0" err="1" smtClean="0">
                <a:solidFill>
                  <a:srgbClr val="0000FF"/>
                </a:solidFill>
                <a:latin typeface="+mn-lt"/>
              </a:rPr>
              <a:t>Аствацатурова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, г</a:t>
            </a:r>
            <a:r>
              <a:rPr lang="ru-RU" sz="2400" dirty="0">
                <a:solidFill>
                  <a:srgbClr val="0000FF"/>
                </a:solidFill>
                <a:latin typeface="+mn-lt"/>
              </a:rPr>
              <a:t>. 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Армавир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 Фон </a:t>
            </a:r>
            <a:r>
              <a:rPr lang="ru-RU" sz="2400" dirty="0" smtClean="0">
                <a:solidFill>
                  <a:srgbClr val="0000FF"/>
                </a:solidFill>
                <a:latin typeface="+mn-lt"/>
              </a:rPr>
              <a:t>- </a:t>
            </a:r>
            <a:r>
              <a:rPr lang="en-US" sz="2400" u="sng" dirty="0" smtClean="0">
                <a:solidFill>
                  <a:srgbClr val="0000FF"/>
                </a:solidFill>
                <a:latin typeface="+mn-lt"/>
                <a:hlinkClick r:id="rId2"/>
              </a:rPr>
              <a:t>http</a:t>
            </a:r>
            <a:r>
              <a:rPr lang="en-US" sz="2400" u="sng" dirty="0">
                <a:solidFill>
                  <a:srgbClr val="0000FF"/>
                </a:solidFill>
                <a:latin typeface="+mn-lt"/>
                <a:hlinkClick r:id="rId2"/>
              </a:rPr>
              <a:t>://rm.foto.radikal.ru/0708/b0/89b4f5108285.png</a:t>
            </a:r>
            <a:endParaRPr lang="ru-RU" sz="2400" dirty="0">
              <a:solidFill>
                <a:srgbClr val="0000FF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361328">
            <a:off x="771330" y="1183668"/>
            <a:ext cx="27146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Вопрос 1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Часть </a:t>
            </a:r>
            <a:r>
              <a:rPr lang="ru-RU" sz="3600" dirty="0" smtClean="0"/>
              <a:t>слова без окончания</a:t>
            </a:r>
          </a:p>
        </p:txBody>
      </p:sp>
      <p:sp>
        <p:nvSpPr>
          <p:cNvPr id="4" name="TextBox 3"/>
          <p:cNvSpPr txBox="1"/>
          <p:nvPr/>
        </p:nvSpPr>
        <p:spPr>
          <a:xfrm rot="21335610">
            <a:off x="994360" y="4856631"/>
            <a:ext cx="3000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основа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786446" y="785794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1252469">
            <a:off x="500061" y="1037431"/>
            <a:ext cx="32861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Calibri" pitchFamily="34" charset="0"/>
              </a:rPr>
              <a:t>Вопрос </a:t>
            </a:r>
            <a:r>
              <a:rPr lang="ru-RU" sz="3600" dirty="0" smtClean="0">
                <a:latin typeface="Calibri" pitchFamily="34" charset="0"/>
              </a:rPr>
              <a:t>2</a:t>
            </a:r>
          </a:p>
          <a:p>
            <a:pPr algn="ctr"/>
            <a:r>
              <a:rPr lang="ru-RU" sz="3600" dirty="0" smtClean="0"/>
              <a:t>Общая часть родственных слов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 rot="21300773">
            <a:off x="363411" y="4562238"/>
            <a:ext cx="4143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Ответ</a:t>
            </a:r>
          </a:p>
          <a:p>
            <a:pPr algn="ctr"/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корень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362607">
            <a:off x="360189" y="701867"/>
            <a:ext cx="392753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latin typeface="Calibri" pitchFamily="34" charset="0"/>
              </a:rPr>
              <a:t>Вопрос </a:t>
            </a:r>
            <a:r>
              <a:rPr lang="ru-RU" sz="3600" dirty="0" smtClean="0">
                <a:latin typeface="Calibri" pitchFamily="34" charset="0"/>
              </a:rPr>
              <a:t>3</a:t>
            </a:r>
          </a:p>
          <a:p>
            <a:r>
              <a:rPr lang="ru-RU" sz="3600" dirty="0" smtClean="0">
                <a:latin typeface="Calibri" pitchFamily="34" charset="0"/>
              </a:rPr>
              <a:t>Часть слова, которая стоит перед корнем и служит для образования новых слов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99221">
            <a:off x="473394" y="4587898"/>
            <a:ext cx="414337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        приставка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272082">
            <a:off x="179916" y="932258"/>
            <a:ext cx="402847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Вопрос </a:t>
            </a:r>
            <a:r>
              <a:rPr lang="ru-RU" sz="3600" b="1" dirty="0" smtClean="0">
                <a:latin typeface="Calibri" pitchFamily="34" charset="0"/>
              </a:rPr>
              <a:t>4</a:t>
            </a:r>
          </a:p>
          <a:p>
            <a:r>
              <a:rPr lang="ru-RU" sz="3600" dirty="0" smtClean="0">
                <a:latin typeface="Calibri" pitchFamily="34" charset="0"/>
              </a:rPr>
              <a:t>Часть </a:t>
            </a:r>
            <a:r>
              <a:rPr lang="ru-RU" sz="3600" dirty="0" smtClean="0">
                <a:latin typeface="Calibri" pitchFamily="34" charset="0"/>
              </a:rPr>
              <a:t>слова, </a:t>
            </a:r>
            <a:r>
              <a:rPr lang="ru-RU" sz="3600" dirty="0" smtClean="0">
                <a:latin typeface="Calibri" pitchFamily="34" charset="0"/>
              </a:rPr>
              <a:t>которая стоит после корня и служит для образования новых слов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72082">
            <a:off x="489104" y="5060835"/>
            <a:ext cx="405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 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суффикс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274890">
            <a:off x="142602" y="941007"/>
            <a:ext cx="367709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Вопрос </a:t>
            </a:r>
            <a:r>
              <a:rPr lang="ru-RU" sz="3600" b="1" dirty="0" smtClean="0">
                <a:latin typeface="Calibri" pitchFamily="34" charset="0"/>
              </a:rPr>
              <a:t>5 </a:t>
            </a:r>
          </a:p>
          <a:p>
            <a:r>
              <a:rPr lang="ru-RU" sz="3600" dirty="0" smtClean="0">
                <a:latin typeface="Calibri" pitchFamily="34" charset="0"/>
              </a:rPr>
              <a:t>Часть слова, которая служит для связи слов в предложении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74890">
            <a:off x="285720" y="4143380"/>
            <a:ext cx="4143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   окончание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281910">
            <a:off x="187336" y="732009"/>
            <a:ext cx="4100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Вопрос 6</a:t>
            </a:r>
          </a:p>
          <a:p>
            <a:r>
              <a:rPr lang="ru-RU" sz="3600" dirty="0" smtClean="0">
                <a:latin typeface="Calibri" pitchFamily="34" charset="0"/>
              </a:rPr>
              <a:t>Образуй </a:t>
            </a:r>
            <a:r>
              <a:rPr lang="ru-RU" sz="3600" dirty="0" smtClean="0">
                <a:latin typeface="Calibri" pitchFamily="34" charset="0"/>
              </a:rPr>
              <a:t>однокоренные слова от корня  </a:t>
            </a:r>
            <a:r>
              <a:rPr lang="ru-RU" sz="3600" b="1" dirty="0" smtClean="0">
                <a:latin typeface="Calibri" pitchFamily="34" charset="0"/>
              </a:rPr>
              <a:t> ЛЕС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81910">
            <a:off x="285720" y="3615480"/>
            <a:ext cx="414337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 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лесок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      лесной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      лесник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          лесничий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283642">
            <a:off x="301996" y="868114"/>
            <a:ext cx="34522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alibri" pitchFamily="34" charset="0"/>
              </a:rPr>
              <a:t>Вопрос  7</a:t>
            </a:r>
          </a:p>
          <a:p>
            <a:r>
              <a:rPr lang="ru-RU" sz="3600" b="1" dirty="0" smtClean="0">
                <a:latin typeface="Calibri" pitchFamily="34" charset="0"/>
              </a:rPr>
              <a:t> </a:t>
            </a:r>
          </a:p>
          <a:p>
            <a:r>
              <a:rPr lang="ru-RU" sz="3600" dirty="0" smtClean="0">
                <a:latin typeface="Calibri" pitchFamily="34" charset="0"/>
              </a:rPr>
              <a:t>Назови суффикс в слове </a:t>
            </a:r>
            <a:r>
              <a:rPr lang="ru-RU" sz="3600" b="1" dirty="0" smtClean="0">
                <a:latin typeface="Calibri" pitchFamily="34" charset="0"/>
              </a:rPr>
              <a:t>избушка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83642">
            <a:off x="416468" y="4338091"/>
            <a:ext cx="4143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  - 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ушк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21252753">
            <a:off x="263709" y="809488"/>
            <a:ext cx="371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atin typeface="Calibri" pitchFamily="34" charset="0"/>
              </a:rPr>
              <a:t>Вопрос </a:t>
            </a:r>
            <a:r>
              <a:rPr lang="ru-RU" sz="3600" b="1" dirty="0" smtClean="0">
                <a:latin typeface="Calibri" pitchFamily="34" charset="0"/>
              </a:rPr>
              <a:t>8</a:t>
            </a:r>
          </a:p>
          <a:p>
            <a:r>
              <a:rPr lang="ru-RU" sz="3600" dirty="0" smtClean="0">
                <a:latin typeface="Calibri" pitchFamily="34" charset="0"/>
              </a:rPr>
              <a:t>Назови корень в слове  </a:t>
            </a:r>
            <a:r>
              <a:rPr lang="ru-RU" sz="3600" b="1" dirty="0" smtClean="0">
                <a:latin typeface="Calibri" pitchFamily="34" charset="0"/>
              </a:rPr>
              <a:t>подберёзовик</a:t>
            </a:r>
            <a:endParaRPr lang="ru-RU" sz="36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52753">
            <a:off x="489572" y="4356338"/>
            <a:ext cx="414337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ОТВЕТ  -берёз-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572125" y="714375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 появляется при щелчке по вопросу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242</Words>
  <Application>Microsoft Office PowerPoint</Application>
  <PresentationFormat>Экран (4:3)</PresentationFormat>
  <Paragraphs>68</Paragraphs>
  <Slides>11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User</cp:lastModifiedBy>
  <cp:revision>92</cp:revision>
  <dcterms:created xsi:type="dcterms:W3CDTF">2010-02-03T07:55:35Z</dcterms:created>
  <dcterms:modified xsi:type="dcterms:W3CDTF">2012-11-08T10:56:52Z</dcterms:modified>
</cp:coreProperties>
</file>