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7" r:id="rId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8" autoAdjust="0"/>
    <p:restoredTop sz="94498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817A9-D819-4BAD-9655-2F2050AA1FBA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687FE-2013-45DE-B444-C04DE798F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566A2-692D-4056-9318-E265FC670460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C2BD9-F935-49BC-8033-DCBF012B1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19F50-DD4C-4157-A303-D98F9240A2D7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65ABF-955E-4E10-AD07-82B2216E8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9E201-D5FE-4BF4-A6D8-FBFEC7A79221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7FA4C-E78E-428C-B6B9-6DE412C1D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BA22B-4A9F-446F-9DBF-15BD64465DEF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EB367-2B7C-4FB8-995F-192BFE53A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99380-3B49-48BA-9626-9560F19DD143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6B971-9482-4CD5-BD6F-1183D6C6E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DFE28-3D04-4957-81B1-FA7D27D4FED4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6CE69-3B94-4A18-8FB0-FAAFCFD23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D5838-131E-4D1E-B38D-F8EA3F62CE81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7B6E4-3AF8-46F2-BA70-5A84DF4A9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DF8E9-655D-4F6F-83FF-0C2517A3AD85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1EA6-02CE-4A36-9F52-E04B67803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0635E-5B06-4057-96CF-3CC9C5A532F8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BBBB-B07F-4389-AA8E-BC415105F5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DE961-FA1F-4A40-80C8-EC16D06714F7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0332B-BC14-4764-8B22-A4A0C9FE2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241B2A-659F-4E7B-BB69-57F64F470817}" type="datetimeFigureOut">
              <a:rPr lang="ru-RU"/>
              <a:pPr>
                <a:defRPr/>
              </a:pPr>
              <a:t>25.11.2013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D490FA-C503-4DB7-8EB9-00B0CD111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124744"/>
            <a:ext cx="7620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179388" y="-171450"/>
            <a:ext cx="5076825" cy="2924175"/>
          </a:xfrm>
        </p:spPr>
        <p:txBody>
          <a:bodyPr/>
          <a:lstStyle/>
          <a:p>
            <a:pPr algn="l" eaLnBrk="1" hangingPunct="1"/>
            <a:r>
              <a:rPr lang="ru-RU" sz="5400" dirty="0" smtClean="0">
                <a:solidFill>
                  <a:srgbClr val="FF8021"/>
                </a:solidFill>
                <a:latin typeface="Gabriola" pitchFamily="82" charset="0"/>
              </a:rPr>
              <a:t>Проект 7«А» по теме </a:t>
            </a:r>
            <a:br>
              <a:rPr lang="ru-RU" sz="5400" dirty="0" smtClean="0">
                <a:solidFill>
                  <a:srgbClr val="FF8021"/>
                </a:solidFill>
                <a:latin typeface="Gabriola" pitchFamily="82" charset="0"/>
              </a:rPr>
            </a:br>
            <a:r>
              <a:rPr lang="ru-RU" sz="5400" dirty="0" smtClean="0">
                <a:solidFill>
                  <a:srgbClr val="00B0F0"/>
                </a:solidFill>
                <a:latin typeface="Gabriola" pitchFamily="82" charset="0"/>
              </a:rPr>
              <a:t>Ист</a:t>
            </a:r>
            <a:r>
              <a:rPr lang="ru-RU" sz="5400" dirty="0" smtClean="0">
                <a:solidFill>
                  <a:schemeClr val="accent2"/>
                </a:solidFill>
                <a:latin typeface="Gabriola" pitchFamily="82" charset="0"/>
              </a:rPr>
              <a:t>ория</a:t>
            </a:r>
            <a:r>
              <a:rPr lang="ru-RU" sz="54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5400" dirty="0" smtClean="0">
                <a:solidFill>
                  <a:srgbClr val="800080"/>
                </a:solidFill>
                <a:latin typeface="Gabriola" pitchFamily="82" charset="0"/>
              </a:rPr>
              <a:t>Искусства</a:t>
            </a:r>
            <a:r>
              <a:rPr lang="ru-RU" sz="5400" dirty="0" smtClean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5400" dirty="0" smtClean="0">
                <a:latin typeface="Gabriola" pitchFamily="82" charset="0"/>
              </a:rPr>
              <a:t/>
            </a:r>
            <a:br>
              <a:rPr lang="ru-RU" sz="5400" dirty="0" smtClean="0">
                <a:latin typeface="Gabriola" pitchFamily="82" charset="0"/>
              </a:rPr>
            </a:br>
            <a:r>
              <a:rPr lang="ru-RU" sz="5400" dirty="0" smtClean="0">
                <a:latin typeface="Gabriola" pitchFamily="82" charset="0"/>
              </a:rPr>
              <a:t>Бел</a:t>
            </a:r>
            <a:r>
              <a:rPr lang="ru-RU" sz="5400" dirty="0" smtClean="0">
                <a:solidFill>
                  <a:schemeClr val="bg1"/>
                </a:solidFill>
                <a:latin typeface="Gabriola" pitchFamily="82" charset="0"/>
              </a:rPr>
              <a:t>ьгии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5949950"/>
            <a:ext cx="8785225" cy="9080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5400" smtClean="0">
                <a:solidFill>
                  <a:srgbClr val="7030A0"/>
                </a:solidFill>
                <a:latin typeface="Gabriola" pitchFamily="82" charset="0"/>
              </a:rPr>
              <a:t>Бельгийское искусство </a:t>
            </a:r>
            <a:r>
              <a:rPr lang="en-US" sz="5400" smtClean="0">
                <a:solidFill>
                  <a:srgbClr val="7030A0"/>
                </a:solidFill>
                <a:latin typeface="Gabriola" pitchFamily="82" charset="0"/>
              </a:rPr>
              <a:t>XVIII </a:t>
            </a:r>
            <a:r>
              <a:rPr lang="ru-RU" sz="5400" smtClean="0">
                <a:solidFill>
                  <a:srgbClr val="7030A0"/>
                </a:solidFill>
                <a:latin typeface="Gabriola" pitchFamily="82" charset="0"/>
              </a:rPr>
              <a:t>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969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accent4"/>
                </a:solidFill>
                <a:latin typeface="Gabriola" pitchFamily="82" charset="0"/>
              </a:rPr>
              <a:t>Бельгийское зодчество </a:t>
            </a:r>
            <a:r>
              <a:rPr lang="en-US" sz="6000" dirty="0" smtClean="0">
                <a:solidFill>
                  <a:schemeClr val="accent4"/>
                </a:solidFill>
                <a:latin typeface="Gabriola" pitchFamily="82" charset="0"/>
              </a:rPr>
              <a:t>XVIII </a:t>
            </a:r>
            <a:r>
              <a:rPr lang="ru-RU" sz="6000" dirty="0" smtClean="0">
                <a:solidFill>
                  <a:schemeClr val="accent4"/>
                </a:solidFill>
                <a:latin typeface="Gabriola" pitchFamily="82" charset="0"/>
              </a:rPr>
              <a:t>века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0" y="836613"/>
            <a:ext cx="496887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Gabriola" pitchFamily="82" charset="0"/>
              </a:rPr>
              <a:t>Мощный расцвет искусства, какой Бельгия видела в XVII веке, не прекращается внезапно, а отцветает постепенно. Во всех областях бельгийского искусства </a:t>
            </a:r>
            <a:r>
              <a:rPr lang="ru-RU" sz="2000" dirty="0" err="1">
                <a:latin typeface="Gabriola" pitchFamily="82" charset="0"/>
              </a:rPr>
              <a:t>рубенсовские</a:t>
            </a:r>
            <a:r>
              <a:rPr lang="ru-RU" sz="2000" dirty="0">
                <a:latin typeface="Gabriola" pitchFamily="82" charset="0"/>
              </a:rPr>
              <a:t> формы и краски, </a:t>
            </a:r>
            <a:r>
              <a:rPr lang="ru-RU" sz="2000" dirty="0" err="1">
                <a:latin typeface="Gabriola" pitchFamily="82" charset="0"/>
              </a:rPr>
              <a:t>рубенсовский</a:t>
            </a:r>
            <a:r>
              <a:rPr lang="ru-RU" sz="2000" dirty="0">
                <a:latin typeface="Gabriola" pitchFamily="82" charset="0"/>
              </a:rPr>
              <a:t> дух и темперамент господствовали над этим веком. Формы его подражателей, однако, становились все более слабыми, колорит все бледнее, дух все более усталым, и это «остывание» длится в течение большей части XVIII века. Новую жизнь в бельгийское искусство вдохнул лишь поворот к неоклассицизму, начавшийся и здесь немедленно после середины столетия, как протест против слабого </a:t>
            </a:r>
            <a:r>
              <a:rPr lang="ru-RU" sz="2000" dirty="0" err="1">
                <a:latin typeface="Gabriola" pitchFamily="82" charset="0"/>
              </a:rPr>
              <a:t>рубенсовского</a:t>
            </a:r>
            <a:r>
              <a:rPr lang="ru-RU" sz="2000" dirty="0">
                <a:latin typeface="Gabriola" pitchFamily="82" charset="0"/>
              </a:rPr>
              <a:t> течения, но проявлявшийся далеко не с такой энергией, как в некоторых других странах. Сотни сохранившихся имен бельгийских архитекторов, скульпторов и живописцев не должны отвлекать нашего внимания. Лишь главные линии художественной эволюции могут быть прослежены нами.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765175"/>
            <a:ext cx="3838575" cy="579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2"/>
          <p:cNvSpPr>
            <a:spLocks noChangeArrowheads="1"/>
          </p:cNvSpPr>
          <p:nvPr/>
        </p:nvSpPr>
        <p:spPr bwMode="auto">
          <a:xfrm>
            <a:off x="4284663" y="0"/>
            <a:ext cx="4714875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300" dirty="0">
                <a:latin typeface="Gabriola" pitchFamily="82" charset="0"/>
              </a:rPr>
              <a:t>Под мягким, заботливым австрийским </a:t>
            </a:r>
            <a:r>
              <a:rPr lang="ru-RU" sz="2300" dirty="0">
                <a:solidFill>
                  <a:schemeClr val="bg1"/>
                </a:solidFill>
                <a:latin typeface="Gabriola" pitchFamily="82" charset="0"/>
              </a:rPr>
              <a:t>владычеством бельгийская жизнь в XVIII</a:t>
            </a:r>
            <a:r>
              <a:rPr lang="ru-RU" sz="2300" dirty="0">
                <a:latin typeface="Gabriola" pitchFamily="82" charset="0"/>
              </a:rPr>
              <a:t> </a:t>
            </a:r>
            <a:r>
              <a:rPr lang="ru-RU" sz="2300" dirty="0">
                <a:solidFill>
                  <a:schemeClr val="bg1"/>
                </a:solidFill>
                <a:latin typeface="Gabriola" pitchFamily="82" charset="0"/>
              </a:rPr>
              <a:t>складывалась легко и приятно. Но, несмотря на стремления Марии </a:t>
            </a:r>
            <a:r>
              <a:rPr lang="ru-RU" sz="2300" dirty="0" err="1">
                <a:solidFill>
                  <a:schemeClr val="bg1"/>
                </a:solidFill>
                <a:latin typeface="Gabriola" pitchFamily="82" charset="0"/>
              </a:rPr>
              <a:t>Терезии</a:t>
            </a:r>
            <a:r>
              <a:rPr lang="ru-RU" sz="2300" dirty="0">
                <a:solidFill>
                  <a:schemeClr val="bg1"/>
                </a:solidFill>
                <a:latin typeface="Gabriola" pitchFamily="82" charset="0"/>
              </a:rPr>
              <a:t> и ее</a:t>
            </a:r>
            <a:r>
              <a:rPr lang="ru-RU" sz="2300" dirty="0">
                <a:latin typeface="Gabriola" pitchFamily="82" charset="0"/>
              </a:rPr>
              <a:t> штатгальтера, Карла Лотарингского, которому в этом следовал Альберт фон </a:t>
            </a:r>
            <a:r>
              <a:rPr lang="ru-RU" sz="2300" dirty="0" err="1">
                <a:latin typeface="Gabriola" pitchFamily="82" charset="0"/>
              </a:rPr>
              <a:t>Заксен</a:t>
            </a:r>
            <a:r>
              <a:rPr lang="ru-RU" sz="2300" dirty="0">
                <a:latin typeface="Gabriola" pitchFamily="82" charset="0"/>
              </a:rPr>
              <a:t>-Тешен, супруг наместницы Марии Христины, не удалось наполнить бельгийское искусство самостоятельным новым содержанием.</a:t>
            </a:r>
          </a:p>
          <a:p>
            <a:pPr algn="r"/>
            <a:endParaRPr lang="ru-RU" sz="2300" dirty="0">
              <a:latin typeface="Gabriola" pitchFamily="82" charset="0"/>
            </a:endParaRPr>
          </a:p>
          <a:p>
            <a:pPr algn="r"/>
            <a:r>
              <a:rPr lang="ru-RU" sz="2300" dirty="0">
                <a:latin typeface="Gabriola" pitchFamily="82" charset="0"/>
              </a:rPr>
              <a:t>Церковное зодчество замерло почти вполне, что же касается светской архитектуры, то она лишь повторяла, в известном отдалении и с австрийской окраской, переживания стилей Людовика XV и Людовика XVI. «Это был, – говорит </a:t>
            </a:r>
            <a:r>
              <a:rPr lang="ru-RU" sz="2300" dirty="0" err="1">
                <a:latin typeface="Gabriola" pitchFamily="82" charset="0"/>
              </a:rPr>
              <a:t>Гиманс</a:t>
            </a:r>
            <a:r>
              <a:rPr lang="ru-RU" sz="2300" dirty="0">
                <a:latin typeface="Gabriola" pitchFamily="82" charset="0"/>
              </a:rPr>
              <a:t>, – стиль Людовика XV без грации, стиль Людовика XVI без легкости».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04813"/>
            <a:ext cx="4286250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975" y="-242888"/>
            <a:ext cx="7942263" cy="114300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chemeClr val="accent5"/>
                </a:solidFill>
                <a:latin typeface="Gabriola" pitchFamily="82" charset="0"/>
              </a:rPr>
              <a:t>Бельгийское ваяние </a:t>
            </a:r>
            <a:r>
              <a:rPr lang="en-US" sz="5400" dirty="0" smtClean="0">
                <a:solidFill>
                  <a:schemeClr val="accent5"/>
                </a:solidFill>
                <a:latin typeface="Gabriola" pitchFamily="82" charset="0"/>
              </a:rPr>
              <a:t>XVIII </a:t>
            </a:r>
            <a:r>
              <a:rPr lang="ru-RU" sz="5400" dirty="0" smtClean="0">
                <a:solidFill>
                  <a:schemeClr val="accent5"/>
                </a:solidFill>
                <a:latin typeface="Gabriola" pitchFamily="82" charset="0"/>
              </a:rPr>
              <a:t>века</a:t>
            </a:r>
            <a:endParaRPr lang="ru-RU" sz="5400" dirty="0">
              <a:solidFill>
                <a:schemeClr val="accent5"/>
              </a:solidFill>
              <a:latin typeface="Gabriola" pitchFamily="82" charset="0"/>
            </a:endParaRPr>
          </a:p>
        </p:txBody>
      </p:sp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07950" y="501650"/>
            <a:ext cx="6084888" cy="63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Gabriola" pitchFamily="82" charset="0"/>
              </a:rPr>
              <a:t>Бельгийская скульптура этого века находилась все еще в руках опытных, искусных, воспитанных долгой традицией мастеров. Способные, хотя и не окрыленные вдохновением бельгийские скульпторы этого времени по-прежнему находили выгодный заработок за границей, как </a:t>
            </a:r>
            <a:r>
              <a:rPr lang="ru-RU" dirty="0" err="1">
                <a:latin typeface="Gabriola" pitchFamily="82" charset="0"/>
              </a:rPr>
              <a:t>Скемакерс</a:t>
            </a:r>
            <a:r>
              <a:rPr lang="ru-RU" dirty="0">
                <a:latin typeface="Gabriola" pitchFamily="82" charset="0"/>
              </a:rPr>
              <a:t>, </a:t>
            </a:r>
            <a:r>
              <a:rPr lang="ru-RU" dirty="0" err="1">
                <a:latin typeface="Gabriola" pitchFamily="82" charset="0"/>
              </a:rPr>
              <a:t>Рейсбрак</a:t>
            </a:r>
            <a:r>
              <a:rPr lang="ru-RU" dirty="0">
                <a:latin typeface="Gabriola" pitchFamily="82" charset="0"/>
              </a:rPr>
              <a:t> и </a:t>
            </a:r>
            <a:r>
              <a:rPr lang="ru-RU" dirty="0" err="1">
                <a:latin typeface="Gabriola" pitchFamily="82" charset="0"/>
              </a:rPr>
              <a:t>Ноолекенс</a:t>
            </a:r>
            <a:r>
              <a:rPr lang="ru-RU" dirty="0">
                <a:latin typeface="Gabriola" pitchFamily="82" charset="0"/>
              </a:rPr>
              <a:t> в Лондоне, уроженец Гента Петер Антон </a:t>
            </a:r>
            <a:r>
              <a:rPr lang="ru-RU" dirty="0" err="1">
                <a:latin typeface="Gabriola" pitchFamily="82" charset="0"/>
              </a:rPr>
              <a:t>Версхаффельт</a:t>
            </a:r>
            <a:r>
              <a:rPr lang="ru-RU" dirty="0">
                <a:latin typeface="Gabriola" pitchFamily="82" charset="0"/>
              </a:rPr>
              <a:t> (1710 – 1793) в Мюнхене, Ян Петер Антон </a:t>
            </a:r>
            <a:r>
              <a:rPr lang="ru-RU" dirty="0" err="1">
                <a:latin typeface="Gabriola" pitchFamily="82" charset="0"/>
              </a:rPr>
              <a:t>Тассарт</a:t>
            </a:r>
            <a:r>
              <a:rPr lang="ru-RU" dirty="0">
                <a:latin typeface="Gabriola" pitchFamily="82" charset="0"/>
              </a:rPr>
              <a:t> из Антверпена (1727 – 1788) в Берлине. Многие мастера, с другой стороны, возвращались из Рима и Парижа, где они проводили годы ученичества или странствований, на родину в Бельгию, где потребность украшать церкви алтарями, кафедрами, статуями святых, надгробными памятниками доставляла лучшим из них обильную работу.</a:t>
            </a:r>
          </a:p>
          <a:p>
            <a:endParaRPr lang="ru-RU" dirty="0">
              <a:latin typeface="Gabriola" pitchFamily="82" charset="0"/>
            </a:endParaRPr>
          </a:p>
          <a:p>
            <a:r>
              <a:rPr lang="ru-RU" dirty="0">
                <a:latin typeface="Gabriola" pitchFamily="82" charset="0"/>
              </a:rPr>
              <a:t>«</a:t>
            </a:r>
            <a:r>
              <a:rPr lang="ru-RU" dirty="0" err="1">
                <a:latin typeface="Gabriola" pitchFamily="82" charset="0"/>
              </a:rPr>
              <a:t>Рубенсовский</a:t>
            </a:r>
            <a:r>
              <a:rPr lang="ru-RU" dirty="0">
                <a:latin typeface="Gabriola" pitchFamily="82" charset="0"/>
              </a:rPr>
              <a:t>» стиль продолжал жить главным образом в школе </a:t>
            </a:r>
            <a:r>
              <a:rPr lang="ru-RU" dirty="0" err="1">
                <a:latin typeface="Gabriola" pitchFamily="82" charset="0"/>
              </a:rPr>
              <a:t>Люкаса</a:t>
            </a:r>
            <a:r>
              <a:rPr lang="ru-RU" dirty="0">
                <a:latin typeface="Gabriola" pitchFamily="82" charset="0"/>
              </a:rPr>
              <a:t> </a:t>
            </a:r>
            <a:r>
              <a:rPr lang="ru-RU" dirty="0" err="1">
                <a:latin typeface="Gabriola" pitchFamily="82" charset="0"/>
              </a:rPr>
              <a:t>Федерба</a:t>
            </a:r>
            <a:r>
              <a:rPr lang="ru-RU" dirty="0">
                <a:latin typeface="Gabriola" pitchFamily="82" charset="0"/>
              </a:rPr>
              <a:t>. Мы уже знаем ученика </a:t>
            </a:r>
            <a:r>
              <a:rPr lang="ru-RU" dirty="0" err="1">
                <a:latin typeface="Gabriola" pitchFamily="82" charset="0"/>
              </a:rPr>
              <a:t>Федерба</a:t>
            </a:r>
            <a:r>
              <a:rPr lang="ru-RU" dirty="0">
                <a:latin typeface="Gabriola" pitchFamily="82" charset="0"/>
              </a:rPr>
              <a:t>, </a:t>
            </a:r>
            <a:r>
              <a:rPr lang="ru-RU" dirty="0" err="1">
                <a:latin typeface="Gabriola" pitchFamily="82" charset="0"/>
              </a:rPr>
              <a:t>Бёкстуинса</a:t>
            </a:r>
            <a:r>
              <a:rPr lang="ru-RU" dirty="0">
                <a:latin typeface="Gabriola" pitchFamily="82" charset="0"/>
              </a:rPr>
              <a:t> из </a:t>
            </a:r>
            <a:r>
              <a:rPr lang="ru-RU" dirty="0" err="1">
                <a:latin typeface="Gabriola" pitchFamily="82" charset="0"/>
              </a:rPr>
              <a:t>Мехельна</a:t>
            </a:r>
            <a:r>
              <a:rPr lang="ru-RU" dirty="0">
                <a:latin typeface="Gabriola" pitchFamily="82" charset="0"/>
              </a:rPr>
              <a:t>, умершего в 1734 г. Самым значительным учеником </a:t>
            </a:r>
            <a:r>
              <a:rPr lang="ru-RU" dirty="0" err="1">
                <a:latin typeface="Gabriola" pitchFamily="82" charset="0"/>
              </a:rPr>
              <a:t>Бёкстуинса</a:t>
            </a:r>
            <a:r>
              <a:rPr lang="ru-RU" dirty="0">
                <a:latin typeface="Gabriola" pitchFamily="82" charset="0"/>
              </a:rPr>
              <a:t> был Теодор </a:t>
            </a:r>
            <a:r>
              <a:rPr lang="ru-RU" dirty="0" err="1">
                <a:latin typeface="Gabriola" pitchFamily="82" charset="0"/>
              </a:rPr>
              <a:t>Верхаген</a:t>
            </a:r>
            <a:r>
              <a:rPr lang="ru-RU" dirty="0">
                <a:latin typeface="Gabriola" pitchFamily="82" charset="0"/>
              </a:rPr>
              <a:t> из </a:t>
            </a:r>
            <a:r>
              <a:rPr lang="ru-RU" dirty="0" err="1">
                <a:latin typeface="Gabriola" pitchFamily="82" charset="0"/>
              </a:rPr>
              <a:t>Мехельна</a:t>
            </a:r>
            <a:r>
              <a:rPr lang="ru-RU" dirty="0">
                <a:latin typeface="Gabriola" pitchFamily="82" charset="0"/>
              </a:rPr>
              <a:t> (1701 – 1759), а лучшие произведения его представляют четыре сильно переработанные статуи отцов церкви в соборе, резная деревянная кафедра с Добрым Пастырем (1741) в церкви св. Иоанна и знаменитая кафедра церкви </a:t>
            </a:r>
            <a:r>
              <a:rPr lang="ru-RU" dirty="0" err="1">
                <a:latin typeface="Gabriola" pitchFamily="82" charset="0"/>
              </a:rPr>
              <a:t>Нотр-Дам-д̓Ансвик</a:t>
            </a:r>
            <a:r>
              <a:rPr lang="ru-RU" dirty="0">
                <a:latin typeface="Gabriola" pitchFamily="82" charset="0"/>
              </a:rPr>
              <a:t> в </a:t>
            </a:r>
            <a:r>
              <a:rPr lang="ru-RU" dirty="0" err="1">
                <a:latin typeface="Gabriola" pitchFamily="82" charset="0"/>
              </a:rPr>
              <a:t>Мехельне</a:t>
            </a:r>
            <a:r>
              <a:rPr lang="ru-RU" dirty="0">
                <a:latin typeface="Gabriola" pitchFamily="82" charset="0"/>
              </a:rPr>
              <a:t>. Эта кафедра (1743 – 1746) имеет форму гигантского дерева; внизу его изображен очень реалистично «Гнев Бога на прародителей после грехопадения», а над его короной парит облако, на котором восседает Богоматерь.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025" y="188913"/>
            <a:ext cx="2219325" cy="19986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latin typeface="Gabriola" pitchFamily="82" charset="0"/>
              </a:rPr>
              <a:t>Бельгийская живопись </a:t>
            </a:r>
            <a:r>
              <a:rPr lang="en-US" dirty="0" smtClean="0">
                <a:latin typeface="Gabriola" pitchFamily="82" charset="0"/>
              </a:rPr>
              <a:t>XVIII </a:t>
            </a:r>
            <a:r>
              <a:rPr lang="ru-RU" dirty="0" smtClean="0">
                <a:latin typeface="Gabriola" pitchFamily="82" charset="0"/>
              </a:rPr>
              <a:t>века</a:t>
            </a:r>
            <a:endParaRPr lang="ru-RU" dirty="0">
              <a:latin typeface="Gabriola" pitchFamily="82" charset="0"/>
            </a:endParaRPr>
          </a:p>
        </p:txBody>
      </p:sp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107950" y="11113"/>
            <a:ext cx="6985000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dirty="0">
                <a:latin typeface="Arial" pitchFamily="34" charset="0"/>
                <a:cs typeface="Arial" pitchFamily="34" charset="0"/>
              </a:rPr>
              <a:t>Число живописцев в Бельгии в XVIII веке было, пожалуй, более велико, чем в какой-либо другой стране. Бельгийская живопись этого столетия, однако, за немногими исключениями, с которыми мы сейчас познакомимся, измельчала почти окончательно. Как с точки зрения содержания, так и техники, она продолжала пользоваться старыми формулами, рецептами и традициями. Из массы бельгийских живописцев, продолжавших следовать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рубенсовской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традиции, выделяются Петер Иозеф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Верхаген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(1728 до 1811) и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Виллем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Якоб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Неррейнс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к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сожелению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его работы не дошли до наших дней (1743 – 1827).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Верхаген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придворный живописец Марии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Терезии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хотя и работал большей частью в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Лёвене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стремился ближе стать к Рубенсу; тем не менее, его формы невольно получают холодные контуры, его письмо поверхностную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вылощенность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, а колорит жесткую пестроту нового, модного направления. Назвать следует его большое Сретение во храме (1767)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гентского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музея, св. Стефана, принимающего папское посольство (1770), венской галереи и «Изгнание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Агари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» в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антверпенском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музее.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Геррейнс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был придворным живописцем шведского короля Густава III и вместе с тем директором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антверпенской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академии художеств. Также и в его картинах чувствуется еще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рубенсовская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линия и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рубенсовский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колорит.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Антверпенскому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музею, кроме нескольких портретов его кисти, принадлежит большое «Распятие», брюссельскому музею – солидное «Поклонение волхвов». Более холодное «Путешествие в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Эммаус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», в </a:t>
            </a:r>
            <a:r>
              <a:rPr lang="ru-RU" sz="1700" dirty="0" err="1">
                <a:latin typeface="Arial" pitchFamily="34" charset="0"/>
                <a:cs typeface="Arial" pitchFamily="34" charset="0"/>
              </a:rPr>
              <a:t>антверпенском</a:t>
            </a:r>
            <a:r>
              <a:rPr lang="ru-RU" sz="1700" dirty="0">
                <a:latin typeface="Arial" pitchFamily="34" charset="0"/>
                <a:cs typeface="Arial" pitchFamily="34" charset="0"/>
              </a:rPr>
              <a:t> соборе, возникло лишь в 1808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" y="476672"/>
            <a:ext cx="4321175" cy="65246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900" dirty="0" err="1" smtClean="0">
                <a:latin typeface="Gabriola" pitchFamily="82" charset="0"/>
              </a:rPr>
              <a:t>Florent</a:t>
            </a:r>
            <a:r>
              <a:rPr lang="ru-RU" sz="2900" dirty="0" smtClean="0">
                <a:latin typeface="Gabriola" pitchFamily="82" charset="0"/>
              </a:rPr>
              <a:t> </a:t>
            </a:r>
            <a:r>
              <a:rPr lang="ru-RU" sz="2900" dirty="0" err="1" smtClean="0">
                <a:latin typeface="Gabriola" pitchFamily="82" charset="0"/>
              </a:rPr>
              <a:t>Willems</a:t>
            </a:r>
            <a:r>
              <a:rPr lang="ru-RU" sz="2900" dirty="0" smtClean="0">
                <a:latin typeface="Gabriola" pitchFamily="82" charset="0"/>
              </a:rPr>
              <a:t> (</a:t>
            </a:r>
            <a:r>
              <a:rPr lang="ru-RU" sz="2900" dirty="0" err="1" smtClean="0">
                <a:latin typeface="Gabriola" pitchFamily="82" charset="0"/>
              </a:rPr>
              <a:t>Florent</a:t>
            </a:r>
            <a:r>
              <a:rPr lang="ru-RU" sz="2900" dirty="0" smtClean="0">
                <a:latin typeface="Gabriola" pitchFamily="82" charset="0"/>
              </a:rPr>
              <a:t> </a:t>
            </a:r>
            <a:r>
              <a:rPr lang="ru-RU" sz="2900" dirty="0" err="1" smtClean="0">
                <a:latin typeface="Gabriola" pitchFamily="82" charset="0"/>
              </a:rPr>
              <a:t>Joseph</a:t>
            </a:r>
            <a:r>
              <a:rPr lang="ru-RU" sz="2900" dirty="0" smtClean="0">
                <a:latin typeface="Gabriola" pitchFamily="82" charset="0"/>
              </a:rPr>
              <a:t> </a:t>
            </a:r>
            <a:r>
              <a:rPr lang="ru-RU" sz="2900" dirty="0" err="1" smtClean="0">
                <a:latin typeface="Gabriola" pitchFamily="82" charset="0"/>
              </a:rPr>
              <a:t>Marie</a:t>
            </a:r>
            <a:r>
              <a:rPr lang="ru-RU" sz="2900" dirty="0" smtClean="0">
                <a:latin typeface="Gabriola" pitchFamily="82" charset="0"/>
              </a:rPr>
              <a:t> </a:t>
            </a:r>
            <a:r>
              <a:rPr lang="ru-RU" sz="2900" dirty="0" err="1" smtClean="0">
                <a:latin typeface="Gabriola" pitchFamily="82" charset="0"/>
              </a:rPr>
              <a:t>Willems</a:t>
            </a:r>
            <a:r>
              <a:rPr lang="ru-RU" sz="2900" dirty="0" smtClean="0">
                <a:latin typeface="Gabriola" pitchFamily="82" charset="0"/>
              </a:rPr>
              <a:t>) бельгийский живописец. Родился в 1823 году. С 1844 года жил в Париже. </a:t>
            </a:r>
            <a:r>
              <a:rPr lang="ru-RU" sz="2900" dirty="0" smtClean="0">
                <a:solidFill>
                  <a:schemeClr val="tx1"/>
                </a:solidFill>
                <a:latin typeface="Gabriola" pitchFamily="82" charset="0"/>
              </a:rPr>
              <a:t>Сюжеты для своих картин, обыкновенно имеющих небольшой размер, брал частью из истории, частью из домашнего быта аристократического и зажиточного классов фламандского и бельгийского общества. Главную черту его произведений составляет редкое изящество; в особенности он прославился своим удивительным уменьем передавать блеск шелковых материй и атласа.</a:t>
            </a:r>
            <a:br>
              <a:rPr lang="ru-RU" sz="2900" dirty="0" smtClean="0">
                <a:solidFill>
                  <a:schemeClr val="tx1"/>
                </a:solidFill>
                <a:latin typeface="Gabriola" pitchFamily="82" charset="0"/>
              </a:rPr>
            </a:br>
            <a:r>
              <a:rPr lang="ru-RU" sz="2900" dirty="0" smtClean="0">
                <a:solidFill>
                  <a:schemeClr val="tx1"/>
                </a:solidFill>
                <a:latin typeface="Gabriola" pitchFamily="82" charset="0"/>
              </a:rPr>
              <a:t>Умер в 1905 году</a:t>
            </a:r>
            <a:r>
              <a:rPr lang="ru-RU" sz="2700" dirty="0" smtClean="0">
                <a:solidFill>
                  <a:schemeClr val="tx1"/>
                </a:solidFill>
                <a:latin typeface="Gabriola" pitchFamily="82" charset="0"/>
              </a:rPr>
              <a:t>.</a:t>
            </a:r>
            <a:r>
              <a:rPr lang="ru-RU" sz="5400" dirty="0" smtClean="0">
                <a:solidFill>
                  <a:schemeClr val="tx1"/>
                </a:solidFill>
                <a:latin typeface="Gabriola" pitchFamily="82" charset="0"/>
              </a:rPr>
              <a:t/>
            </a:r>
            <a:br>
              <a:rPr lang="ru-RU" sz="5400" dirty="0" smtClean="0">
                <a:solidFill>
                  <a:schemeClr val="tx1"/>
                </a:solidFill>
                <a:latin typeface="Gabriola" pitchFamily="82" charset="0"/>
              </a:rPr>
            </a:br>
            <a:endParaRPr lang="ru-RU" sz="5400" dirty="0">
              <a:solidFill>
                <a:schemeClr val="tx1"/>
              </a:solidFill>
              <a:latin typeface="Gabriola" pitchFamily="8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1675" y="333375"/>
            <a:ext cx="4487863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2"/>
          <p:cNvSpPr>
            <a:spLocks noChangeArrowheads="1"/>
          </p:cNvSpPr>
          <p:nvPr/>
        </p:nvSpPr>
        <p:spPr bwMode="auto">
          <a:xfrm>
            <a:off x="4067175" y="404813"/>
            <a:ext cx="5076825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abriola" pitchFamily="82" charset="0"/>
              </a:rPr>
              <a:t>Светлая живопись </a:t>
            </a:r>
            <a:r>
              <a:rPr lang="ru-RU" sz="2000" dirty="0" err="1">
                <a:solidFill>
                  <a:schemeClr val="bg1"/>
                </a:solidFill>
                <a:latin typeface="Gabriola" pitchFamily="82" charset="0"/>
              </a:rPr>
              <a:t>Виллема</a:t>
            </a:r>
            <a:r>
              <a:rPr lang="ru-RU" sz="2000" dirty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abriola" pitchFamily="82" charset="0"/>
              </a:rPr>
              <a:t>Хенретца</a:t>
            </a:r>
            <a:r>
              <a:rPr lang="ru-RU" sz="2000" dirty="0">
                <a:solidFill>
                  <a:schemeClr val="bg1"/>
                </a:solidFill>
                <a:latin typeface="Gabriola" pitchFamily="82" charset="0"/>
              </a:rPr>
              <a:t> (</a:t>
            </a:r>
            <a:r>
              <a:rPr lang="ru-RU" sz="2000" dirty="0" err="1">
                <a:solidFill>
                  <a:schemeClr val="bg1"/>
                </a:solidFill>
                <a:latin typeface="Gabriola" pitchFamily="82" charset="0"/>
              </a:rPr>
              <a:t>Willem</a:t>
            </a:r>
            <a:r>
              <a:rPr lang="ru-RU" sz="2000" dirty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Gabriola" pitchFamily="82" charset="0"/>
              </a:rPr>
              <a:t>Haenraets</a:t>
            </a:r>
            <a:r>
              <a:rPr lang="ru-RU" sz="2000" dirty="0">
                <a:solidFill>
                  <a:schemeClr val="bg1"/>
                </a:solidFill>
                <a:latin typeface="Gabriola" pitchFamily="82" charset="0"/>
              </a:rPr>
              <a:t>)</a:t>
            </a:r>
          </a:p>
          <a:p>
            <a:endParaRPr lang="ru-RU" sz="2000" dirty="0">
              <a:solidFill>
                <a:schemeClr val="bg1"/>
              </a:solidFill>
              <a:latin typeface="Gabriola" pitchFamily="82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Gabriola" pitchFamily="82" charset="0"/>
              </a:rPr>
              <a:t>Этот художник из Нидерландов рисует невероятно воздушные и мечтательные картины, глядя на которые, вполне можно</a:t>
            </a:r>
            <a:r>
              <a:rPr lang="ru-RU" sz="2000" dirty="0">
                <a:latin typeface="Gabriola" pitchFamily="82" charset="0"/>
              </a:rPr>
              <a:t> отвлечься от обыденностей и рутины, чтобы посетить более сказочные и завораживающие миры.</a:t>
            </a:r>
          </a:p>
          <a:p>
            <a:r>
              <a:rPr lang="ru-RU" sz="2000" dirty="0">
                <a:latin typeface="Gabriola" pitchFamily="82" charset="0"/>
              </a:rPr>
              <a:t>Творческий путь </a:t>
            </a:r>
            <a:r>
              <a:rPr lang="ru-RU" sz="2000" dirty="0" err="1">
                <a:latin typeface="Gabriola" pitchFamily="82" charset="0"/>
              </a:rPr>
              <a:t>Виллема</a:t>
            </a:r>
            <a:r>
              <a:rPr lang="ru-RU" sz="2000" dirty="0">
                <a:latin typeface="Gabriola" pitchFamily="82" charset="0"/>
              </a:rPr>
              <a:t> </a:t>
            </a:r>
            <a:r>
              <a:rPr lang="ru-RU" sz="2000" dirty="0" err="1">
                <a:latin typeface="Gabriola" pitchFamily="82" charset="0"/>
              </a:rPr>
              <a:t>Хенретца</a:t>
            </a:r>
            <a:r>
              <a:rPr lang="ru-RU" sz="2000" dirty="0">
                <a:latin typeface="Gabriola" pitchFamily="82" charset="0"/>
              </a:rPr>
              <a:t> (</a:t>
            </a:r>
            <a:r>
              <a:rPr lang="ru-RU" sz="2000" dirty="0" err="1">
                <a:latin typeface="Gabriola" pitchFamily="82" charset="0"/>
              </a:rPr>
              <a:t>Willem</a:t>
            </a:r>
            <a:r>
              <a:rPr lang="ru-RU" sz="2000" dirty="0">
                <a:latin typeface="Gabriola" pitchFamily="82" charset="0"/>
              </a:rPr>
              <a:t> </a:t>
            </a:r>
            <a:r>
              <a:rPr lang="ru-RU" sz="2000" dirty="0" err="1">
                <a:latin typeface="Gabriola" pitchFamily="82" charset="0"/>
              </a:rPr>
              <a:t>Haenraets</a:t>
            </a:r>
            <a:r>
              <a:rPr lang="ru-RU" sz="2000" dirty="0">
                <a:latin typeface="Gabriola" pitchFamily="82" charset="0"/>
              </a:rPr>
              <a:t>) начался в шестнадцатилетнем возрасте, когда он поступил в </a:t>
            </a:r>
            <a:r>
              <a:rPr lang="ru-RU" sz="2000" dirty="0" err="1">
                <a:latin typeface="Gabriola" pitchFamily="82" charset="0"/>
              </a:rPr>
              <a:t>Маастрихте</a:t>
            </a:r>
            <a:r>
              <a:rPr lang="ru-RU" sz="2000" dirty="0">
                <a:latin typeface="Gabriola" pitchFamily="82" charset="0"/>
              </a:rPr>
              <a:t> в местную Академию искусств. По окончании этого учебного заведения, он получил грант на бесплатное обучение в Бельгийском Национальном Университете изящных искусств города Антверпен. Здесь у него появилась собственная мастерская, а также, он обзавелся моделями. После Антверпена был Париж, где </a:t>
            </a:r>
            <a:r>
              <a:rPr lang="ru-RU" sz="2000" dirty="0" err="1">
                <a:latin typeface="Gabriola" pitchFamily="82" charset="0"/>
              </a:rPr>
              <a:t>Виллем</a:t>
            </a:r>
            <a:r>
              <a:rPr lang="ru-RU" sz="2000" dirty="0">
                <a:latin typeface="Gabriola" pitchFamily="82" charset="0"/>
              </a:rPr>
              <a:t> работал уличным художником. После гибели первой жены, художник вернулся в родной городок, где и начались первые шаги известности. Сейчас его работы выставляются во многих галереях мира.</a:t>
            </a:r>
          </a:p>
        </p:txBody>
      </p:sp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404813"/>
            <a:ext cx="39528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166</TotalTime>
  <Words>953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Проект 7«А» по теме  История Искусства  Бельгии</vt:lpstr>
      <vt:lpstr>Бельгийское зодчество XVIII века </vt:lpstr>
      <vt:lpstr>Презентация PowerPoint</vt:lpstr>
      <vt:lpstr>Бельгийское ваяние XVIII века</vt:lpstr>
      <vt:lpstr>Бельгийская живопись XVIII века</vt:lpstr>
      <vt:lpstr>Florent Willems (Florent Joseph Marie Willems) бельгийский живописец. Родился в 1823 году. С 1844 года жил в Париже. Сюжеты для своих картин, обыкновенно имеющих небольшой размер, брал частью из истории, частью из домашнего быта аристократического и зажиточного классов фламандского и бельгийского общества. Главную черту его произведений составляет редкое изящество; в особенности он прославился своим удивительным уменьем передавать блеск шелковых материй и атласа. Умер в 1905 году.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7«А» по теме  История Искусства  Бельгия</dc:title>
  <dc:creator>VMS</dc:creator>
  <cp:lastModifiedBy>user</cp:lastModifiedBy>
  <cp:revision>26</cp:revision>
  <dcterms:created xsi:type="dcterms:W3CDTF">2013-10-21T13:14:31Z</dcterms:created>
  <dcterms:modified xsi:type="dcterms:W3CDTF">2013-11-25T05:38:19Z</dcterms:modified>
</cp:coreProperties>
</file>