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56" r:id="rId9"/>
    <p:sldMasterId id="2147483768" r:id="rId10"/>
    <p:sldMasterId id="2147483780" r:id="rId11"/>
  </p:sldMasterIdLst>
  <p:sldIdLst>
    <p:sldId id="256" r:id="rId12"/>
    <p:sldId id="257" r:id="rId13"/>
    <p:sldId id="273" r:id="rId14"/>
    <p:sldId id="270" r:id="rId15"/>
    <p:sldId id="271" r:id="rId16"/>
    <p:sldId id="272" r:id="rId17"/>
    <p:sldId id="269" r:id="rId18"/>
    <p:sldId id="258" r:id="rId19"/>
    <p:sldId id="260" r:id="rId20"/>
    <p:sldId id="261" r:id="rId21"/>
    <p:sldId id="262" r:id="rId22"/>
    <p:sldId id="263" r:id="rId23"/>
    <p:sldId id="264" r:id="rId24"/>
    <p:sldId id="266" r:id="rId25"/>
    <p:sldId id="268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5;&#1086;&#1083;&#1100;&#1079;&#1086;&#1074;&#1072;&#1090;&#1077;&#1083;&#1100;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Лист1!$A$7:$A$9</c:f>
              <c:strCache>
                <c:ptCount val="3"/>
                <c:pt idx="0">
                  <c:v>познание</c:v>
                </c:pt>
                <c:pt idx="1">
                  <c:v>коммуникация</c:v>
                </c:pt>
                <c:pt idx="2">
                  <c:v>чтение худ.литературы</c:v>
                </c:pt>
              </c:strCache>
            </c:strRef>
          </c:cat>
          <c:val>
            <c:numRef>
              <c:f>Лист1!$B$7:$B$9</c:f>
              <c:numCache>
                <c:formatCode>0%</c:formatCode>
                <c:ptCount val="3"/>
                <c:pt idx="0">
                  <c:v>0.2100000000000001</c:v>
                </c:pt>
                <c:pt idx="1">
                  <c:v>0.22000000000000011</c:v>
                </c:pt>
                <c:pt idx="2">
                  <c:v>0.2100000000000001</c:v>
                </c:pt>
              </c:numCache>
            </c:numRef>
          </c:val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январь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Лист1!$A$7:$A$9</c:f>
              <c:strCache>
                <c:ptCount val="3"/>
                <c:pt idx="0">
                  <c:v>познание</c:v>
                </c:pt>
                <c:pt idx="1">
                  <c:v>коммуникация</c:v>
                </c:pt>
                <c:pt idx="2">
                  <c:v>чтение худ.литературы</c:v>
                </c:pt>
              </c:strCache>
            </c:strRef>
          </c:cat>
          <c:val>
            <c:numRef>
              <c:f>Лист1!$C$7:$C$9</c:f>
              <c:numCache>
                <c:formatCode>0%</c:formatCode>
                <c:ptCount val="3"/>
                <c:pt idx="0">
                  <c:v>0.36000000000000021</c:v>
                </c:pt>
                <c:pt idx="1">
                  <c:v>0.43000000000000022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6441344"/>
        <c:axId val="146442880"/>
        <c:axId val="137424384"/>
      </c:bar3DChart>
      <c:catAx>
        <c:axId val="14644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6442880"/>
        <c:crosses val="autoZero"/>
        <c:auto val="1"/>
        <c:lblAlgn val="ctr"/>
        <c:lblOffset val="100"/>
        <c:noMultiLvlLbl val="0"/>
      </c:catAx>
      <c:valAx>
        <c:axId val="146442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6441344"/>
        <c:crosses val="autoZero"/>
        <c:crossBetween val="between"/>
      </c:valAx>
      <c:serAx>
        <c:axId val="13742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644288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4705/gdou642011.0/0_6015e_312b7ed8_L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2322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«Запоминаем и рассказываем с использованием метода «</a:t>
            </a:r>
            <a:r>
              <a:rPr lang="ru-RU" dirty="0" err="1" smtClean="0"/>
              <a:t>крокирования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224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Лукьянчикова О.А. воспитатель</a:t>
            </a:r>
          </a:p>
          <a:p>
            <a:r>
              <a:rPr lang="ru-RU" sz="2400" dirty="0" smtClean="0"/>
              <a:t>Мартынова О.А. воспитатель</a:t>
            </a:r>
            <a:endParaRPr lang="ru-RU" sz="2400" dirty="0"/>
          </a:p>
        </p:txBody>
      </p:sp>
      <p:sp>
        <p:nvSpPr>
          <p:cNvPr id="7170" name="AutoShape 2" descr="http://img-fotki.yandex.ru/get/4705/gdou642011.0/0_6015e_312b7ed8_L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дети-цв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33056"/>
            <a:ext cx="285293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670"/>
          </a:xfrm>
        </p:spPr>
        <p:txBody>
          <a:bodyPr/>
          <a:lstStyle/>
          <a:p>
            <a:pPr algn="ctr"/>
            <a:r>
              <a:rPr lang="ru-RU" dirty="0" smtClean="0"/>
              <a:t>Работа на втором этапе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916832"/>
            <a:ext cx="4040188" cy="42093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Объяснение, помощь в решении поставленных задач</a:t>
            </a:r>
          </a:p>
          <a:p>
            <a:r>
              <a:rPr lang="ru-RU" dirty="0" smtClean="0"/>
              <a:t>Планирование и организация совместной деятельности с детьми</a:t>
            </a:r>
          </a:p>
          <a:p>
            <a:r>
              <a:rPr lang="ru-RU" dirty="0" smtClean="0"/>
              <a:t>Практическая помощь (по необходимости)</a:t>
            </a:r>
          </a:p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  <p:pic>
        <p:nvPicPr>
          <p:cNvPr id="4098" name="Picture 2" descr="C:\Documents and Settings\Пользователь\Мои документы\Мои рисунки\P10103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16832"/>
            <a:ext cx="4041775" cy="4176463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763688" y="1268761"/>
            <a:ext cx="4968552" cy="576064"/>
          </a:xfrm>
        </p:spPr>
        <p:txBody>
          <a:bodyPr/>
          <a:lstStyle/>
          <a:p>
            <a:pPr algn="ctr"/>
            <a:r>
              <a:rPr lang="ru-RU" dirty="0" smtClean="0"/>
              <a:t>Деятельность педагога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Самостоятельное выполнение творческих заданий</a:t>
            </a:r>
            <a:endParaRPr lang="ru-RU" dirty="0"/>
          </a:p>
        </p:txBody>
      </p:sp>
      <p:pic>
        <p:nvPicPr>
          <p:cNvPr id="5122" name="Picture 2" descr="C:\Documents and Settings\Пользователь\Рабочий стол\оля 4\P10103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38600" cy="360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Пользователь\Рабочий стол\оля 4\P10103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3604840"/>
          </a:xfrm>
          <a:prstGeom prst="rect">
            <a:avLst/>
          </a:prstGeom>
          <a:noFill/>
        </p:spPr>
      </p:pic>
      <p:pic>
        <p:nvPicPr>
          <p:cNvPr id="6146" name="Picture 2" descr="C:\Documents and Settings\Пользователь\Рабочий стол\оля 4\P10103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38600" cy="36768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Формирование у детей умений и навыков по </a:t>
            </a:r>
            <a:r>
              <a:rPr lang="ru-RU" sz="3200" dirty="0" err="1" smtClean="0"/>
              <a:t>крокированию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 третьем этапе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Деятельность педагога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Деятельность детей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Анализ совместной деятельности по осуществлению проекта</a:t>
            </a:r>
          </a:p>
          <a:p>
            <a:r>
              <a:rPr lang="ru-RU" dirty="0" smtClean="0"/>
              <a:t>Итоговый мониторинг</a:t>
            </a:r>
          </a:p>
          <a:p>
            <a:r>
              <a:rPr lang="ru-RU" dirty="0" smtClean="0"/>
              <a:t>Подготовка презентации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Использование полученных знаний на практике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успехи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оля 4\P1010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ользователь\Рабочий стол\оля 4\P1010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диагностики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619672" y="980728"/>
          <a:ext cx="56166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algn="ctr"/>
            <a:r>
              <a:rPr lang="ru-RU" sz="3600" dirty="0" smtClean="0"/>
              <a:t>Вид проект – творческий</a:t>
            </a:r>
          </a:p>
          <a:p>
            <a:r>
              <a:rPr lang="ru-RU" dirty="0" smtClean="0"/>
              <a:t>Продолжительность  - 1 год</a:t>
            </a:r>
          </a:p>
          <a:p>
            <a:r>
              <a:rPr lang="ru-RU" dirty="0" smtClean="0"/>
              <a:t>Проблема: развитие речи, развитие психических процессов (памяти)</a:t>
            </a:r>
          </a:p>
          <a:p>
            <a:r>
              <a:rPr lang="ru-RU" dirty="0" smtClean="0"/>
              <a:t>Цель: создание условий для развития уверенности и самостоятельности детей</a:t>
            </a:r>
          </a:p>
          <a:p>
            <a:r>
              <a:rPr lang="ru-RU" dirty="0" smtClean="0"/>
              <a:t>Развитие познавательных и творческих способностей</a:t>
            </a:r>
          </a:p>
          <a:p>
            <a:r>
              <a:rPr lang="ru-RU" dirty="0" smtClean="0"/>
              <a:t>Участники: воспитатели, дети, родители</a:t>
            </a:r>
          </a:p>
        </p:txBody>
      </p:sp>
      <p:pic>
        <p:nvPicPr>
          <p:cNvPr id="4" name="Рисунок 3" descr="де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869160"/>
            <a:ext cx="2088232" cy="17302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Актуальность проекта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Мониторинг по образовательным областям</a:t>
            </a:r>
          </a:p>
          <a:p>
            <a:pPr algn="ctr"/>
            <a:r>
              <a:rPr lang="ru-RU" dirty="0" smtClean="0"/>
              <a:t> </a:t>
            </a:r>
            <a:r>
              <a:rPr lang="ru-RU" sz="2400" dirty="0" smtClean="0"/>
              <a:t>(начало года, среднее значение)</a:t>
            </a:r>
            <a:endParaRPr lang="ru-RU" sz="1800" dirty="0" smtClean="0"/>
          </a:p>
          <a:p>
            <a:pPr algn="ctr"/>
            <a:endParaRPr lang="ru-RU" sz="2400" dirty="0" smtClean="0"/>
          </a:p>
          <a:p>
            <a:r>
              <a:rPr lang="ru-RU" dirty="0" smtClean="0"/>
              <a:t>Познание – 2,6</a:t>
            </a:r>
          </a:p>
          <a:p>
            <a:r>
              <a:rPr lang="ru-RU" dirty="0" smtClean="0"/>
              <a:t>Коммуникация – 2,4</a:t>
            </a:r>
          </a:p>
          <a:p>
            <a:r>
              <a:rPr lang="ru-RU" dirty="0" smtClean="0"/>
              <a:t>Чтение </a:t>
            </a:r>
            <a:r>
              <a:rPr lang="ru-RU" dirty="0" err="1" smtClean="0"/>
              <a:t>худ.литературы</a:t>
            </a:r>
            <a:r>
              <a:rPr lang="ru-RU" dirty="0" smtClean="0"/>
              <a:t> - 2,4</a:t>
            </a:r>
          </a:p>
          <a:p>
            <a:endParaRPr lang="ru-RU" dirty="0" smtClean="0"/>
          </a:p>
          <a:p>
            <a:r>
              <a:rPr lang="ru-RU" dirty="0" smtClean="0"/>
              <a:t>Данные результаты показывают наличие проблемы, а следовательно необходимость ее решения через данный проект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Интеграция образовательных областей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4038600" cy="4870141"/>
          </a:xfrm>
        </p:spPr>
        <p:txBody>
          <a:bodyPr>
            <a:normAutofit/>
          </a:bodyPr>
          <a:lstStyle/>
          <a:p>
            <a:r>
              <a:rPr lang="ru-RU" dirty="0" smtClean="0"/>
              <a:t>«познание»</a:t>
            </a:r>
          </a:p>
          <a:p>
            <a:r>
              <a:rPr lang="ru-RU" dirty="0" smtClean="0"/>
              <a:t>Запоминание набора слов, стихотворений</a:t>
            </a:r>
          </a:p>
          <a:p>
            <a:r>
              <a:rPr lang="ru-RU" dirty="0" smtClean="0"/>
              <a:t>Рассказов по лексическим темам</a:t>
            </a:r>
          </a:p>
          <a:p>
            <a:r>
              <a:rPr lang="ru-RU" dirty="0" smtClean="0"/>
              <a:t>Зарисовка слов, предметов, создание «</a:t>
            </a:r>
            <a:r>
              <a:rPr lang="ru-RU" dirty="0" err="1" smtClean="0"/>
              <a:t>кроков</a:t>
            </a:r>
            <a:r>
              <a:rPr lang="ru-RU" dirty="0" smtClean="0"/>
              <a:t>» (развитие фантазии)</a:t>
            </a:r>
          </a:p>
          <a:p>
            <a:r>
              <a:rPr lang="ru-RU" dirty="0" smtClean="0"/>
              <a:t>оживление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12776"/>
            <a:ext cx="4038600" cy="4942149"/>
          </a:xfrm>
        </p:spPr>
        <p:txBody>
          <a:bodyPr>
            <a:normAutofit/>
          </a:bodyPr>
          <a:lstStyle/>
          <a:p>
            <a:r>
              <a:rPr lang="ru-RU" dirty="0" smtClean="0"/>
              <a:t>«коммуникация»</a:t>
            </a:r>
          </a:p>
          <a:p>
            <a:r>
              <a:rPr lang="ru-RU" dirty="0" smtClean="0"/>
              <a:t>Составление предложений по </a:t>
            </a:r>
            <a:r>
              <a:rPr lang="ru-RU" dirty="0" err="1" smtClean="0"/>
              <a:t>схемам-крокам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Зарисовка в паре</a:t>
            </a:r>
          </a:p>
          <a:p>
            <a:r>
              <a:rPr lang="ru-RU" dirty="0" smtClean="0"/>
              <a:t>Рассказывание друг другу</a:t>
            </a:r>
          </a:p>
          <a:p>
            <a:r>
              <a:rPr lang="ru-RU" dirty="0" smtClean="0"/>
              <a:t>взаимопроверка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0218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«Чтение художественной литературы»</a:t>
            </a:r>
          </a:p>
          <a:p>
            <a:r>
              <a:rPr lang="ru-RU" dirty="0" smtClean="0"/>
              <a:t>Заучивание стихотворений по «</a:t>
            </a:r>
            <a:r>
              <a:rPr lang="ru-RU" dirty="0" err="1" smtClean="0"/>
              <a:t>крокам</a:t>
            </a:r>
            <a:r>
              <a:rPr lang="ru-RU" dirty="0" smtClean="0"/>
              <a:t>», схемам, коллажам</a:t>
            </a:r>
          </a:p>
          <a:p>
            <a:r>
              <a:rPr lang="ru-RU" dirty="0" smtClean="0"/>
              <a:t>Зарисовка стихотворений, рассказов для заучивания</a:t>
            </a:r>
          </a:p>
          <a:p>
            <a:r>
              <a:rPr lang="ru-RU" dirty="0" smtClean="0"/>
              <a:t>Рассказывание</a:t>
            </a:r>
          </a:p>
          <a:p>
            <a:r>
              <a:rPr lang="ru-RU" dirty="0" smtClean="0"/>
              <a:t>пересказы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581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«Социализация»</a:t>
            </a:r>
          </a:p>
          <a:p>
            <a:pPr algn="ctr"/>
            <a:endParaRPr lang="ru-RU" sz="30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Обыгрывание игровых ситуаций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4038600" cy="54462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2800" dirty="0" smtClean="0">
                <a:solidFill>
                  <a:srgbClr val="FF0000"/>
                </a:solidFill>
              </a:rPr>
              <a:t>Художественное творчество»</a:t>
            </a:r>
          </a:p>
          <a:p>
            <a:endParaRPr lang="ru-RU" dirty="0" smtClean="0"/>
          </a:p>
          <a:p>
            <a:r>
              <a:rPr lang="ru-RU" dirty="0" smtClean="0"/>
              <a:t>Правильное использование карандаша</a:t>
            </a:r>
          </a:p>
          <a:p>
            <a:r>
              <a:rPr lang="ru-RU" dirty="0" smtClean="0"/>
              <a:t>Распределение рисунков на листе</a:t>
            </a:r>
          </a:p>
          <a:p>
            <a:r>
              <a:rPr lang="ru-RU" dirty="0" smtClean="0"/>
              <a:t>Развитие фантазии воображения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52736"/>
            <a:ext cx="4038600" cy="530218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sz="2800" dirty="0" smtClean="0">
                <a:solidFill>
                  <a:srgbClr val="00B050"/>
                </a:solidFill>
              </a:rPr>
              <a:t>Здоровье»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Контроль за правильной осанкой, </a:t>
            </a:r>
          </a:p>
          <a:p>
            <a:r>
              <a:rPr lang="ru-RU" dirty="0" smtClean="0"/>
              <a:t>посадка при работе за столом, в тетрадях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Этапы реализации проекта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dirty="0" smtClean="0"/>
              <a:t>1 этап: октябрь-ноябрь - подготовительный</a:t>
            </a:r>
          </a:p>
          <a:p>
            <a:pPr lvl="4">
              <a:buNone/>
            </a:pPr>
            <a:r>
              <a:rPr lang="ru-RU" dirty="0" smtClean="0"/>
              <a:t>Диагностика , обоснование актуальности выбранного проекта, обучение методу «</a:t>
            </a:r>
            <a:r>
              <a:rPr lang="ru-RU" dirty="0" err="1" smtClean="0"/>
              <a:t>крокирования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2 этап: декабрь-март - основной</a:t>
            </a:r>
          </a:p>
          <a:p>
            <a:pPr lvl="4">
              <a:buNone/>
            </a:pPr>
            <a:r>
              <a:rPr lang="ru-RU" dirty="0" smtClean="0"/>
              <a:t>Обучение рассказыванию, запоминанию, заучиванию с применением метода «</a:t>
            </a:r>
            <a:r>
              <a:rPr lang="ru-RU" dirty="0" err="1" smtClean="0"/>
              <a:t>крокирования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3 этап: апрель - май - заключительный</a:t>
            </a:r>
          </a:p>
          <a:p>
            <a:pPr lvl="4">
              <a:buNone/>
            </a:pPr>
            <a:r>
              <a:rPr lang="ru-RU" dirty="0" smtClean="0"/>
              <a:t>Итоговый мониторинг, оценка результатов работы, подготовка презентации</a:t>
            </a:r>
          </a:p>
        </p:txBody>
      </p:sp>
      <p:pic>
        <p:nvPicPr>
          <p:cNvPr id="4" name="Рисунок 3" descr="detskij_sad_1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077072"/>
            <a:ext cx="2376264" cy="27809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3600" dirty="0" smtClean="0"/>
              <a:t>Работа над проектом на первом этапе</a:t>
            </a:r>
            <a:br>
              <a:rPr lang="ru-RU" sz="3600" dirty="0" smtClean="0"/>
            </a:br>
            <a:r>
              <a:rPr lang="ru-RU" sz="3600" dirty="0" smtClean="0"/>
              <a:t>деятельность педагога:</a:t>
            </a:r>
            <a:endParaRPr lang="ru-RU" dirty="0"/>
          </a:p>
        </p:txBody>
      </p:sp>
      <p:pic>
        <p:nvPicPr>
          <p:cNvPr id="1026" name="Picture 2" descr="C:\Documents and Settings\Пользователь\Мои документы\Мои рисунки\P1010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608512" cy="4569371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619944" y="1412776"/>
            <a:ext cx="3448000" cy="4824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проблемы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Диагностика образовательного процесса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Введение детей в творческую деятельность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задач игровых ситуаций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Работа на первом этапе проекта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476673"/>
            <a:ext cx="3744416" cy="57606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Деятельность детей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412777"/>
            <a:ext cx="4040188" cy="37444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defRPr/>
            </a:pPr>
            <a:r>
              <a:rPr lang="ru-RU" dirty="0" smtClean="0"/>
              <a:t>Формирование проблемы</a:t>
            </a:r>
          </a:p>
          <a:p>
            <a:pPr lvl="0">
              <a:defRPr/>
            </a:pPr>
            <a:r>
              <a:rPr lang="ru-RU" dirty="0" smtClean="0"/>
              <a:t>Диагностика образовательного процесса</a:t>
            </a:r>
          </a:p>
          <a:p>
            <a:pPr lvl="0">
              <a:defRPr/>
            </a:pPr>
            <a:r>
              <a:rPr lang="ru-RU" dirty="0" smtClean="0"/>
              <a:t>Введение детей в творческую деятельность</a:t>
            </a:r>
          </a:p>
          <a:p>
            <a:pPr lvl="0">
              <a:defRPr/>
            </a:pPr>
            <a:r>
              <a:rPr lang="ru-RU" dirty="0" smtClean="0"/>
              <a:t>Формирование задач игровых ситуаций</a:t>
            </a:r>
          </a:p>
          <a:p>
            <a:endParaRPr lang="ru-RU" dirty="0"/>
          </a:p>
        </p:txBody>
      </p:sp>
      <p:pic>
        <p:nvPicPr>
          <p:cNvPr id="7" name="Picture 2" descr="C:\Documents and Settings\Пользователь\Мои документы\Мои рисунки\P10103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412775"/>
            <a:ext cx="4041775" cy="3816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193</TotalTime>
  <Words>356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Тема Office</vt:lpstr>
      <vt:lpstr>Литейная</vt:lpstr>
      <vt:lpstr>Эркер</vt:lpstr>
      <vt:lpstr>Трек</vt:lpstr>
      <vt:lpstr>Открытая</vt:lpstr>
      <vt:lpstr>Аспект</vt:lpstr>
      <vt:lpstr>1_Аспект</vt:lpstr>
      <vt:lpstr>1_Эркер</vt:lpstr>
      <vt:lpstr>2_Эркер</vt:lpstr>
      <vt:lpstr>Справедливость</vt:lpstr>
      <vt:lpstr>1_Справедливость</vt:lpstr>
      <vt:lpstr>Проект «Запоминаем и рассказываем с использованием метода «крокирования»</vt:lpstr>
      <vt:lpstr>Презентация PowerPoint</vt:lpstr>
      <vt:lpstr>Актуальность проекта</vt:lpstr>
      <vt:lpstr>Интеграция образовательных областей</vt:lpstr>
      <vt:lpstr>Презентация PowerPoint</vt:lpstr>
      <vt:lpstr>Презентация PowerPoint</vt:lpstr>
      <vt:lpstr>Этапы реализации проекта</vt:lpstr>
      <vt:lpstr>Работа над проектом на первом этапе деятельность педагога:</vt:lpstr>
      <vt:lpstr>Работа на первом этапе проекта</vt:lpstr>
      <vt:lpstr>Работа на втором этапе</vt:lpstr>
      <vt:lpstr>Деятельность детей</vt:lpstr>
      <vt:lpstr>Формирование у детей умений и навыков по крокированию</vt:lpstr>
      <vt:lpstr>Работа на третьем этапе</vt:lpstr>
      <vt:lpstr>Наши успехи</vt:lpstr>
      <vt:lpstr>Презентация PowerPoint</vt:lpstr>
      <vt:lpstr>Результаты диагностики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«Запоминаем и рассказываем и использованием крокирования»</dc:title>
  <cp:lastModifiedBy>Тоня</cp:lastModifiedBy>
  <cp:revision>58</cp:revision>
  <dcterms:modified xsi:type="dcterms:W3CDTF">2014-02-22T14:48:27Z</dcterms:modified>
</cp:coreProperties>
</file>