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1445C-2383-461E-8C07-12A0B7A525CC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1A76D-41DA-4E5A-B3B3-5949D771B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1A76D-41DA-4E5A-B3B3-5949D771BB4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1A76D-41DA-4E5A-B3B3-5949D771BB4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DD54-EB94-4D18-9CA5-14CFF419AF33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048A-1B28-44D3-A338-C2DCA78D2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DD54-EB94-4D18-9CA5-14CFF419AF33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048A-1B28-44D3-A338-C2DCA78D2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DD54-EB94-4D18-9CA5-14CFF419AF33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048A-1B28-44D3-A338-C2DCA78D2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DD54-EB94-4D18-9CA5-14CFF419AF33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048A-1B28-44D3-A338-C2DCA78D2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DD54-EB94-4D18-9CA5-14CFF419AF33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048A-1B28-44D3-A338-C2DCA78D2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DD54-EB94-4D18-9CA5-14CFF419AF33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048A-1B28-44D3-A338-C2DCA78D2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DD54-EB94-4D18-9CA5-14CFF419AF33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048A-1B28-44D3-A338-C2DCA78D2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DD54-EB94-4D18-9CA5-14CFF419AF33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048A-1B28-44D3-A338-C2DCA78D2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DD54-EB94-4D18-9CA5-14CFF419AF33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048A-1B28-44D3-A338-C2DCA78D2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DD54-EB94-4D18-9CA5-14CFF419AF33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048A-1B28-44D3-A338-C2DCA78D2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DD54-EB94-4D18-9CA5-14CFF419AF33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41048A-1B28-44D3-A338-C2DCA78D2F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C7DD54-EB94-4D18-9CA5-14CFF419AF33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41048A-1B28-44D3-A338-C2DCA78D2F3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92696"/>
            <a:ext cx="6172200" cy="568863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3600" b="1" dirty="0"/>
              <a:t>ТЕМА: </a:t>
            </a:r>
            <a:r>
              <a:rPr lang="ru-RU" sz="3600" dirty="0"/>
              <a:t>Однокоренные слова: их смысловое и структурное сходство, </a:t>
            </a:r>
            <a:r>
              <a:rPr lang="ru-RU" sz="3600" dirty="0" smtClean="0"/>
              <a:t>морфемная </a:t>
            </a:r>
            <a:r>
              <a:rPr lang="ru-RU" sz="3600" dirty="0"/>
              <a:t>модель как схема морфемного построения слов определенной части речи, имеющих общность в значении  и грамматических </a:t>
            </a:r>
            <a:r>
              <a:rPr lang="ru-RU" sz="3600" dirty="0" smtClean="0"/>
              <a:t>признаках.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1"/>
          <p:cNvSpPr>
            <a:spLocks noChangeArrowheads="1"/>
          </p:cNvSpPr>
          <p:nvPr/>
        </p:nvSpPr>
        <p:spPr bwMode="auto">
          <a:xfrm>
            <a:off x="0" y="1076876"/>
            <a:ext cx="900688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----чик-        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-батон-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-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вагон-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-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карман-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-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лимон-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-диван-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-графин-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-кувшин-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Корневая морфема заключает в себе общее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значение родственных слов.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95250" y="1017588"/>
            <a:ext cx="495300" cy="296862"/>
          </a:xfrm>
          <a:custGeom>
            <a:avLst/>
            <a:gdLst>
              <a:gd name="connsiteX0" fmla="*/ 0 w 495300"/>
              <a:gd name="connsiteY0" fmla="*/ 287337 h 296862"/>
              <a:gd name="connsiteX1" fmla="*/ 247650 w 495300"/>
              <a:gd name="connsiteY1" fmla="*/ 1587 h 296862"/>
              <a:gd name="connsiteX2" fmla="*/ 495300 w 495300"/>
              <a:gd name="connsiteY2" fmla="*/ 296862 h 29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 h="296862">
                <a:moveTo>
                  <a:pt x="0" y="287337"/>
                </a:moveTo>
                <a:cubicBezTo>
                  <a:pt x="82550" y="143668"/>
                  <a:pt x="165100" y="0"/>
                  <a:pt x="247650" y="1587"/>
                </a:cubicBezTo>
                <a:cubicBezTo>
                  <a:pt x="330200" y="3174"/>
                  <a:pt x="412750" y="150018"/>
                  <a:pt x="495300" y="29686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83568" y="1052736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71600" y="1052736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Проговорить скороговорки.</a:t>
            </a:r>
            <a:endParaRPr lang="ru-RU" sz="3200" dirty="0" smtClean="0"/>
          </a:p>
          <a:p>
            <a:r>
              <a:rPr lang="ru-RU" sz="3200" dirty="0" smtClean="0"/>
              <a:t>1. Ткет ткач ткани на ткацком станке Тани. </a:t>
            </a:r>
          </a:p>
          <a:p>
            <a:r>
              <a:rPr lang="ru-RU" sz="3200" dirty="0" smtClean="0"/>
              <a:t>2.Прилунился </a:t>
            </a:r>
            <a:r>
              <a:rPr lang="ru-RU" sz="3200" dirty="0" err="1" smtClean="0"/>
              <a:t>лунолет</a:t>
            </a:r>
            <a:r>
              <a:rPr lang="ru-RU" sz="3200" dirty="0" smtClean="0"/>
              <a:t>, в </a:t>
            </a:r>
            <a:r>
              <a:rPr lang="ru-RU" sz="3200" dirty="0" err="1" smtClean="0"/>
              <a:t>лунолете</a:t>
            </a:r>
            <a:r>
              <a:rPr lang="ru-RU" sz="3200" dirty="0" smtClean="0"/>
              <a:t>- луноход.</a:t>
            </a:r>
          </a:p>
          <a:p>
            <a:r>
              <a:rPr lang="ru-RU" sz="3200" dirty="0" smtClean="0"/>
              <a:t>3. Скороходы скоро ходят, скороварки им подходят. </a:t>
            </a:r>
          </a:p>
          <a:p>
            <a:r>
              <a:rPr lang="ru-RU" sz="3200" dirty="0" smtClean="0"/>
              <a:t>5. Варвара варенье варила, да  не выварила.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1"/>
          <p:cNvSpPr>
            <a:spLocks noChangeArrowheads="1"/>
          </p:cNvSpPr>
          <p:nvPr/>
        </p:nvSpPr>
        <p:spPr bwMode="auto">
          <a:xfrm>
            <a:off x="0" y="1905506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Прочтите текст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Однажды охотник встретил (на) л…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сной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дорог…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мален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(?)кую  д…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вчушку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² (с)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лотистыми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² в…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лосами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Это была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доч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(?)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л…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сника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Она с…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бирала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² (в)к…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рзинку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еловые шишки.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девоч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(?)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были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леноватые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гл…за и (в)них отражался огонь осиновых лист(?)ев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Она пр…водила охотника (до)избушки л…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сника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925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6275" algn="l"/>
              </a:tabLst>
            </a:pP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1. Спишите, вставьте пропущенные буквы и выделите орфограммы, расставьте недостающие знаки препинания и графически объясните их</a:t>
            </a:r>
            <a:endParaRPr lang="ru-RU" sz="1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6275" algn="l"/>
              </a:tabLst>
            </a:pP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2. Проверим, как справились с заданием те, кто работал у доски самостоятельно</a:t>
            </a:r>
            <a:endParaRPr lang="ru-RU" sz="1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6275" algn="l"/>
              </a:tabLst>
            </a:pP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3. Докажите, что это текст.</a:t>
            </a:r>
            <a:endParaRPr lang="ru-RU" sz="1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6275" algn="l"/>
              </a:tabLst>
            </a:pP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4. Укажите средства связи предложений.</a:t>
            </a:r>
            <a:endParaRPr lang="ru-RU" sz="1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6275" algn="l"/>
              </a:tabLst>
            </a:pP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5. Озаглавьте текст.</a:t>
            </a:r>
            <a:endParaRPr lang="ru-RU" sz="1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6275" algn="l"/>
              </a:tabLst>
            </a:pP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6. Найдите в тексте однокоренные слова. Чем они отличаются по составу.</a:t>
            </a:r>
            <a:endParaRPr lang="ru-RU" sz="1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6275" algn="l"/>
              </a:tabLst>
            </a:pP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7. Укажите формы одного и того же слова.</a:t>
            </a:r>
            <a:endParaRPr lang="ru-RU" sz="1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6275" algn="l"/>
              </a:tabLst>
            </a:pP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8. Назовите слова  с уменьшительно-ласкательным суффиксом. Какой  частью речи они являются?</a:t>
            </a:r>
            <a:endParaRPr lang="ru-RU" sz="1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6275" algn="l"/>
              </a:tabLst>
            </a:pP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9. В какой форме стоят глаголы? Какая морфема указывает на данную форму глагола?</a:t>
            </a:r>
            <a:endParaRPr lang="ru-RU" sz="3600" dirty="0" smtClean="0"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1"/>
          <p:cNvSpPr>
            <a:spLocks noChangeArrowheads="1"/>
          </p:cNvSpPr>
          <p:nvPr/>
        </p:nvSpPr>
        <p:spPr bwMode="auto">
          <a:xfrm>
            <a:off x="2627784" y="406402"/>
            <a:ext cx="4104456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ТЕСТ: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Найди форму слова ТРУДНЫЙ: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трудному;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труднейший;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В) потрудиться;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Г) трудность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2.Найдите однокоренные слова к слову МЕЧТА: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мечты;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мечтой;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В) мечтать;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Г) нет такого слова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3.Найди слово с суффиксом –Н-: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мечтательный;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крупный;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В) апельсиновый;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Г) караван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89844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4.Найди слово с буквой О после шипящей в корне слова: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щ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…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лкнуть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…л;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…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Г) ж…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лудь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5.Найди слово с буквой Ё после шипящей в корне слова: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А)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ш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…в;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Б) ч…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рный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В) крыж…вник;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Г)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ш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колад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59340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6.Найди слово с Ы после Ц: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А)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ц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ркуль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Б)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ц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ферблат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ц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…пленок;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Г)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ц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рк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7.Где слова однокоренные: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А. снег - снежный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Б) резать – резкий;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В) дом – домовитый;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Г) лес -лесной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97346"/>
            <a:ext cx="79928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/>
              <a:t>ЦЕЛЬ:</a:t>
            </a:r>
            <a:br>
              <a:rPr lang="ru-RU" sz="2200" b="1" dirty="0" smtClean="0"/>
            </a:br>
            <a:r>
              <a:rPr lang="ru-RU" sz="2200" b="1" dirty="0" smtClean="0"/>
              <a:t>1.Общеобразовательная: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-</a:t>
            </a:r>
            <a:r>
              <a:rPr lang="ru-RU" sz="2200" dirty="0" smtClean="0"/>
              <a:t>формирование определения языковых признаков на основе анализа морфемной модели;</a:t>
            </a:r>
            <a:br>
              <a:rPr lang="ru-RU" sz="2200" dirty="0" smtClean="0"/>
            </a:br>
            <a:r>
              <a:rPr lang="ru-RU" sz="2200" dirty="0" smtClean="0"/>
              <a:t>- обобщение знаний о морфемах;</a:t>
            </a:r>
            <a:br>
              <a:rPr lang="ru-RU" sz="2200" dirty="0" smtClean="0"/>
            </a:br>
            <a:r>
              <a:rPr lang="ru-RU" sz="2200" dirty="0" smtClean="0"/>
              <a:t>- обобщение навыков обоснованно выделять морфемы, различать формы одного и того же слова и однокоренные слова;</a:t>
            </a:r>
            <a:br>
              <a:rPr lang="ru-RU" sz="2200" dirty="0" smtClean="0"/>
            </a:br>
            <a:r>
              <a:rPr lang="ru-RU" sz="2200" dirty="0" smtClean="0"/>
              <a:t>- совершенствование навыка морфемного разбора слова.</a:t>
            </a:r>
            <a:br>
              <a:rPr lang="ru-RU" sz="2200" dirty="0" smtClean="0"/>
            </a:br>
            <a:r>
              <a:rPr lang="ru-RU" sz="2200" b="1" dirty="0" smtClean="0"/>
              <a:t>2. Развивающие: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 помочь учащимся осознать взаимосвязь </a:t>
            </a:r>
            <a:r>
              <a:rPr lang="ru-RU" sz="2200" dirty="0" err="1" smtClean="0"/>
              <a:t>морфемики</a:t>
            </a:r>
            <a:r>
              <a:rPr lang="ru-RU" sz="2200" dirty="0" smtClean="0"/>
              <a:t> и орфографии, сформировать умение устанавливать взаимосвязи языковых явлений, сравнивать, обобщать, сопоставлять;</a:t>
            </a:r>
            <a:br>
              <a:rPr lang="ru-RU" sz="2200" dirty="0" smtClean="0"/>
            </a:br>
            <a:r>
              <a:rPr lang="ru-RU" sz="2200" dirty="0" smtClean="0"/>
              <a:t>- формирование навыков монологической устной речи научного стиля, логического мышления.</a:t>
            </a:r>
            <a:br>
              <a:rPr lang="ru-RU" sz="2200" dirty="0" smtClean="0"/>
            </a:br>
            <a:r>
              <a:rPr lang="ru-RU" sz="2200" b="1" dirty="0" smtClean="0"/>
              <a:t>3. Воспитательные</a:t>
            </a:r>
            <a:r>
              <a:rPr lang="ru-RU" sz="2200" dirty="0" smtClean="0"/>
              <a:t>:</a:t>
            </a:r>
            <a:br>
              <a:rPr lang="ru-RU" sz="2200" dirty="0" smtClean="0"/>
            </a:br>
            <a:r>
              <a:rPr lang="ru-RU" sz="2200" dirty="0" smtClean="0"/>
              <a:t>- воспитание культуры поведения </a:t>
            </a:r>
            <a:endParaRPr lang="ru-RU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15739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Шарады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     Корень мой находится в ЦЕНЕ,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В ОЧЕРКЕ найди приставку мне,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Суффикс мой в ТЕТРАДКЕ все встречали,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Вся же – в дневнике я и в журнале.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Корень тот же, что в слове СКАЗКА, суффикс тот же, что в слове ИЗВОЗЧИК, приставка та же, что в слове РАСХОД.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В) Корень – из слова ПРИВЕТСТВИЕ, приставка – из слова ОТЛИЧНИК, суффиксы взяты из слов МУЖЕСТВО, ОТКРОВЕННЫЙ, СМЕЛОСТЬ 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55776" y="4149081"/>
          <a:ext cx="3240361" cy="1670584"/>
        </p:xfrm>
        <a:graphic>
          <a:graphicData uri="http://schemas.openxmlformats.org/drawingml/2006/table">
            <a:tbl>
              <a:tblPr/>
              <a:tblGrid>
                <a:gridCol w="560893"/>
                <a:gridCol w="446403"/>
                <a:gridCol w="446403"/>
                <a:gridCol w="446403"/>
                <a:gridCol w="447453"/>
                <a:gridCol w="446403"/>
                <a:gridCol w="446403"/>
              </a:tblGrid>
              <a:tr h="417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1553" name="Rectangle 1"/>
          <p:cNvSpPr>
            <a:spLocks noChangeArrowheads="1"/>
          </p:cNvSpPr>
          <p:nvPr/>
        </p:nvSpPr>
        <p:spPr bwMode="auto">
          <a:xfrm>
            <a:off x="0" y="-2197475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 сейчас решим кроссворд, чтобы проверить знания по теме «Однокоренные слова»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(слайд №2)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Жилое здание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2.Маленький дом.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3.Слово с уменьшительно- пренебрежительным оттенком, образованное от слова дом.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4.Очень большой дом.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1"/>
          <p:cNvSpPr>
            <a:spLocks noChangeArrowheads="1"/>
          </p:cNvSpPr>
          <p:nvPr/>
        </p:nvSpPr>
        <p:spPr bwMode="auto">
          <a:xfrm>
            <a:off x="0" y="-609791"/>
            <a:ext cx="9144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Являются ли данные слова однокоренными? Докажите.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Родник, Родина, родит, народ, родня, родинка, родитель, родной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1"/>
          <p:cNvSpPr>
            <a:spLocks noChangeArrowheads="1"/>
          </p:cNvSpPr>
          <p:nvPr/>
        </p:nvSpPr>
        <p:spPr bwMode="auto">
          <a:xfrm>
            <a:off x="0" y="176006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Выпишите слова с приставкой ПО-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Подорожник, подушка, подозрение, подоить, подоконник, подержать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1"/>
          <p:cNvSpPr>
            <a:spLocks noChangeArrowheads="1"/>
          </p:cNvSpPr>
          <p:nvPr/>
        </p:nvSpPr>
        <p:spPr bwMode="auto">
          <a:xfrm>
            <a:off x="0" y="1075560"/>
            <a:ext cx="867645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Вот беда: на пути к 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Суффиксальному полю»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разрушился овраг, по одну сторону оврага остались суффиксы, а по другую – слова. Чтобы восстановить мостик, надо суффиксы присоединить к словам, с которыми они могут сочетаться, и сказать, какое значение вносит суффикс в слово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-к-			река, путь, рука, диван, заяц, лететь,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			читать, лесной, паркет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онк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-ник-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-чик-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тель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еньк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ищ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1"/>
          <p:cNvSpPr>
            <a:spLocks noChangeArrowheads="1"/>
          </p:cNvSpPr>
          <p:nvPr/>
        </p:nvSpPr>
        <p:spPr bwMode="auto">
          <a:xfrm>
            <a:off x="0" y="1700829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Выпишите слова с одинаковым окончанием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домов, коров, столов, голов,  степей, ночей, юношей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547664" y="2060848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697" name="Rectangle 1"/>
          <p:cNvSpPr>
            <a:spLocks noChangeArrowheads="1"/>
          </p:cNvSpPr>
          <p:nvPr/>
        </p:nvSpPr>
        <p:spPr bwMode="auto">
          <a:xfrm>
            <a:off x="0" y="797511"/>
            <a:ext cx="9144000" cy="5262979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Объяснение нового материала.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Очень многое о слове можно узнать по морфемной модели, в которой указываются все значимые части слова, кроме корня.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оват-ую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рассказывает, что за ней скрыты имена прилагательные  со значением  «немного, чуть-чуть» единственного  числа, ж.р. винительного падежа 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Кисловатую, горьковатую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сущ. м. р.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велосипедистами, хоккеистами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мн. ч.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ист-к-ой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сущ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ж.р. 1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велосипедисткой, волейболисткой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ед. ч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каждой моделью скрыто большое количество слов.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КОРЕНЬ - общая часть всех родственных слов: лес, лесок, лесник, лесной.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238125" y="1988841"/>
            <a:ext cx="517451" cy="216024"/>
          </a:xfrm>
          <a:custGeom>
            <a:avLst/>
            <a:gdLst>
              <a:gd name="connsiteX0" fmla="*/ 0 w 547687"/>
              <a:gd name="connsiteY0" fmla="*/ 182562 h 225424"/>
              <a:gd name="connsiteX1" fmla="*/ 247650 w 547687"/>
              <a:gd name="connsiteY1" fmla="*/ 1587 h 225424"/>
              <a:gd name="connsiteX2" fmla="*/ 504825 w 547687"/>
              <a:gd name="connsiteY2" fmla="*/ 192087 h 225424"/>
              <a:gd name="connsiteX3" fmla="*/ 504825 w 547687"/>
              <a:gd name="connsiteY3" fmla="*/ 201612 h 22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7687" h="225424">
                <a:moveTo>
                  <a:pt x="0" y="182562"/>
                </a:moveTo>
                <a:cubicBezTo>
                  <a:pt x="81756" y="91281"/>
                  <a:pt x="163513" y="0"/>
                  <a:pt x="247650" y="1587"/>
                </a:cubicBezTo>
                <a:cubicBezTo>
                  <a:pt x="331788" y="3175"/>
                  <a:pt x="461963" y="158750"/>
                  <a:pt x="504825" y="192087"/>
                </a:cubicBezTo>
                <a:cubicBezTo>
                  <a:pt x="547687" y="225424"/>
                  <a:pt x="526256" y="213518"/>
                  <a:pt x="504825" y="20161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899592" y="1988840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87624" y="1988840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47664" y="206084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835696" y="220486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47664" y="234888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403648" y="220486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олилиния 20"/>
          <p:cNvSpPr/>
          <p:nvPr/>
        </p:nvSpPr>
        <p:spPr>
          <a:xfrm>
            <a:off x="266700" y="3435350"/>
            <a:ext cx="663575" cy="258762"/>
          </a:xfrm>
          <a:custGeom>
            <a:avLst/>
            <a:gdLst>
              <a:gd name="connsiteX0" fmla="*/ 0 w 663575"/>
              <a:gd name="connsiteY0" fmla="*/ 203200 h 258762"/>
              <a:gd name="connsiteX1" fmla="*/ 295275 w 663575"/>
              <a:gd name="connsiteY1" fmla="*/ 3175 h 258762"/>
              <a:gd name="connsiteX2" fmla="*/ 609600 w 663575"/>
              <a:gd name="connsiteY2" fmla="*/ 222250 h 258762"/>
              <a:gd name="connsiteX3" fmla="*/ 619125 w 663575"/>
              <a:gd name="connsiteY3" fmla="*/ 222250 h 25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575" h="258762">
                <a:moveTo>
                  <a:pt x="0" y="203200"/>
                </a:moveTo>
                <a:cubicBezTo>
                  <a:pt x="96837" y="101600"/>
                  <a:pt x="193675" y="0"/>
                  <a:pt x="295275" y="3175"/>
                </a:cubicBezTo>
                <a:cubicBezTo>
                  <a:pt x="396875" y="6350"/>
                  <a:pt x="555625" y="185738"/>
                  <a:pt x="609600" y="222250"/>
                </a:cubicBezTo>
                <a:cubicBezTo>
                  <a:pt x="663575" y="258762"/>
                  <a:pt x="641350" y="240506"/>
                  <a:pt x="619125" y="2222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899592" y="3356992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187624" y="3356992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1511660" y="368102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691680" y="386104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691680" y="35010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159732" y="368102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33"/>
          <p:cNvSpPr/>
          <p:nvPr/>
        </p:nvSpPr>
        <p:spPr>
          <a:xfrm>
            <a:off x="323850" y="4141788"/>
            <a:ext cx="787400" cy="236537"/>
          </a:xfrm>
          <a:custGeom>
            <a:avLst/>
            <a:gdLst>
              <a:gd name="connsiteX0" fmla="*/ 0 w 787400"/>
              <a:gd name="connsiteY0" fmla="*/ 192087 h 236537"/>
              <a:gd name="connsiteX1" fmla="*/ 342900 w 787400"/>
              <a:gd name="connsiteY1" fmla="*/ 1587 h 236537"/>
              <a:gd name="connsiteX2" fmla="*/ 723900 w 787400"/>
              <a:gd name="connsiteY2" fmla="*/ 201612 h 236537"/>
              <a:gd name="connsiteX3" fmla="*/ 723900 w 787400"/>
              <a:gd name="connsiteY3" fmla="*/ 211137 h 23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400" h="236537">
                <a:moveTo>
                  <a:pt x="0" y="192087"/>
                </a:moveTo>
                <a:cubicBezTo>
                  <a:pt x="111125" y="96043"/>
                  <a:pt x="222250" y="0"/>
                  <a:pt x="342900" y="1587"/>
                </a:cubicBezTo>
                <a:cubicBezTo>
                  <a:pt x="463550" y="3175"/>
                  <a:pt x="660400" y="166687"/>
                  <a:pt x="723900" y="201612"/>
                </a:cubicBezTo>
                <a:cubicBezTo>
                  <a:pt x="787400" y="236537"/>
                  <a:pt x="755650" y="223837"/>
                  <a:pt x="723900" y="21113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1043608" y="4077072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1259632" y="4077072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1547664" y="4149080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 flipH="1">
            <a:off x="1619672" y="4149080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1763688" y="436510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907704" y="422108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2123728" y="436510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1907704" y="450912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616</Words>
  <Application>Microsoft Office PowerPoint</Application>
  <PresentationFormat>Экран (4:3)</PresentationFormat>
  <Paragraphs>127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  ТЕМА: Однокоренные слова: их смысловое и структурное сходство, морфемная модель как схема морфемного построения слов определенной части речи, имеющих общность в значении  и грамматических признаках.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ТЕМА: Однокоренные слова: их смысловое и структурное сходство, морфемная модель как схема морфемного построения слов определенной части речи, имеющих общность в значении  и грамматических признаках. </dc:title>
  <dc:creator>Customer</dc:creator>
  <cp:lastModifiedBy>Customer</cp:lastModifiedBy>
  <cp:revision>8</cp:revision>
  <dcterms:created xsi:type="dcterms:W3CDTF">2010-09-28T16:36:21Z</dcterms:created>
  <dcterms:modified xsi:type="dcterms:W3CDTF">2010-09-28T17:40:27Z</dcterms:modified>
</cp:coreProperties>
</file>