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F3B1B4-2990-4BD6-852C-13F25DE230A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11C32-5235-4B56-BA76-9856B4DEE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audio" Target="file:///C:\Users\&#1048;&#1088;&#1080;&#1085;&#1072;\Documents\&#1058;&#1055;\&#1055;&#1088;&#1077;&#1079;&#1077;&#1085;&#1090;&#1072;&#1094;&#1080;&#1080;\&#1050;&#1072;&#1087;&#1077;&#1083;&#1100;.wav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audio" Target="file:///C:\Users\&#1048;&#1088;&#1080;&#1085;&#1072;\Documents\&#1058;&#1055;\&#1055;&#1088;&#1077;&#1079;&#1077;&#1085;&#1090;&#1072;&#1094;&#1080;&#1080;\&#1047;&#1074;&#1077;&#1088;&#1080;.wav" TargetMode="External"/><Relationship Id="rId16" Type="http://schemas.openxmlformats.org/officeDocument/2006/relationships/image" Target="../media/image32.jpeg"/><Relationship Id="rId1" Type="http://schemas.openxmlformats.org/officeDocument/2006/relationships/audio" Target="file:///C:\Users\&#1048;&#1088;&#1080;&#1085;&#1072;\Documents\&#1058;&#1055;\&#1055;&#1088;&#1077;&#1079;&#1077;&#1085;&#1090;&#1072;&#1094;&#1080;&#1080;\&#1043;&#1088;&#1072;&#1095;&#1080;.wav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audio" Target="file:///C:\Users\&#1048;&#1088;&#1080;&#1085;&#1072;\Documents\&#1058;&#1055;\&#1055;&#1088;&#1077;&#1079;&#1077;&#1085;&#1090;&#1072;&#1094;&#1080;&#1080;\&#1050;&#1088;&#1099;&#1096;&#1072;.wav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учителя-логопед</a:t>
            </a:r>
            <a:br>
              <a:rPr lang="ru-RU" dirty="0" smtClean="0"/>
            </a:br>
            <a:r>
              <a:rPr lang="ru-RU" dirty="0" err="1" smtClean="0"/>
              <a:t>Шарыпиной</a:t>
            </a:r>
            <a:r>
              <a:rPr lang="ru-RU" dirty="0" smtClean="0"/>
              <a:t> И.В.</a:t>
            </a:r>
            <a:br>
              <a:rPr lang="ru-RU" dirty="0" smtClean="0"/>
            </a:br>
            <a:r>
              <a:rPr lang="ru-RU" dirty="0" smtClean="0"/>
              <a:t>ГБДОУ№61</a:t>
            </a:r>
            <a:br>
              <a:rPr lang="ru-RU" dirty="0" smtClean="0"/>
            </a:br>
            <a:r>
              <a:rPr lang="ru-RU" dirty="0" smtClean="0"/>
              <a:t>Фрунзенского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Город Фонетика.</a:t>
            </a:r>
          </a:p>
          <a:p>
            <a:r>
              <a:rPr lang="ru-RU" dirty="0" smtClean="0"/>
              <a:t>Игра-сказка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Учить дифференцировать звонкие и глухие согласные.</a:t>
            </a:r>
          </a:p>
          <a:p>
            <a:r>
              <a:rPr lang="ru-RU" dirty="0" smtClean="0"/>
              <a:t>2.Закрепить знание букв.</a:t>
            </a:r>
          </a:p>
          <a:p>
            <a:r>
              <a:rPr lang="ru-RU" smtClean="0"/>
              <a:t>3.Автоматизировать звуки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Город </a:t>
            </a:r>
            <a:br>
              <a:rPr lang="ru-RU" dirty="0" smtClean="0"/>
            </a:br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королевстве Фонетика, на улице Звонких Согласных жили буквы Б, В, Г, Д, Ж, З, а на улице Глухих Согласных – П, Ф, К, Т, Ш, С</a:t>
            </a:r>
            <a:r>
              <a:rPr lang="en-US" dirty="0" smtClean="0"/>
              <a:t>.</a:t>
            </a:r>
            <a:r>
              <a:rPr lang="ru-RU" dirty="0" smtClean="0"/>
              <a:t> Они часто спорили, кто из них важнее! Их спор разрешили гласные, они предложили буквам поиграть! Каждой букве найти своё место в слове!</a:t>
            </a:r>
            <a:endParaRPr lang="ru-RU" dirty="0"/>
          </a:p>
        </p:txBody>
      </p:sp>
      <p:pic>
        <p:nvPicPr>
          <p:cNvPr id="4" name="Рисунок 3" descr="IMG_2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293096"/>
            <a:ext cx="2592288" cy="19550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3871c_762a4c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2952328" cy="2479955"/>
          </a:xfrm>
          <a:prstGeom prst="rect">
            <a:avLst/>
          </a:prstGeom>
        </p:spPr>
      </p:pic>
      <p:pic>
        <p:nvPicPr>
          <p:cNvPr id="8" name="Рисунок 7" descr="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2555776" cy="2555776"/>
          </a:xfrm>
          <a:prstGeom prst="rect">
            <a:avLst/>
          </a:prstGeom>
        </p:spPr>
      </p:pic>
      <p:pic>
        <p:nvPicPr>
          <p:cNvPr id="9" name="Рисунок 8" descr="IMG_2864.JPG"/>
          <p:cNvPicPr>
            <a:picLocks noChangeAspect="1"/>
          </p:cNvPicPr>
          <p:nvPr/>
        </p:nvPicPr>
        <p:blipFill>
          <a:blip r:embed="rId4" cstate="print"/>
          <a:srcRect l="19420" t="10357" r="20377"/>
          <a:stretch>
            <a:fillRect/>
          </a:stretch>
        </p:blipFill>
        <p:spPr>
          <a:xfrm>
            <a:off x="899592" y="3717032"/>
            <a:ext cx="2232248" cy="2492896"/>
          </a:xfrm>
          <a:prstGeom prst="rect">
            <a:avLst/>
          </a:prstGeom>
        </p:spPr>
      </p:pic>
      <p:pic>
        <p:nvPicPr>
          <p:cNvPr id="10" name="Рисунок 9" descr="IMG_28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73016"/>
            <a:ext cx="3155842" cy="2366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2852936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…ОЧКА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068960"/>
            <a:ext cx="88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…ОЧКА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13785 -0.2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0833 -0.2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527b-sof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600402" cy="2232248"/>
          </a:xfrm>
          <a:prstGeom prst="rect">
            <a:avLst/>
          </a:prstGeom>
        </p:spPr>
      </p:pic>
      <p:pic>
        <p:nvPicPr>
          <p:cNvPr id="3" name="Рисунок 2" descr="eb7db67a5c0ac66337f3294275bcb4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1781175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92494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СО…А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28498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СО…А</a:t>
            </a:r>
            <a:endParaRPr lang="ru-RU" dirty="0"/>
          </a:p>
        </p:txBody>
      </p:sp>
      <p:pic>
        <p:nvPicPr>
          <p:cNvPr id="6" name="Рисунок 5" descr="IMG_2867.JPG"/>
          <p:cNvPicPr>
            <a:picLocks noChangeAspect="1"/>
          </p:cNvPicPr>
          <p:nvPr/>
        </p:nvPicPr>
        <p:blipFill>
          <a:blip r:embed="rId4" cstate="print"/>
          <a:srcRect t="11230"/>
          <a:stretch>
            <a:fillRect/>
          </a:stretch>
        </p:blipFill>
        <p:spPr>
          <a:xfrm>
            <a:off x="5004048" y="4581128"/>
            <a:ext cx="3419872" cy="2276872"/>
          </a:xfrm>
          <a:prstGeom prst="rect">
            <a:avLst/>
          </a:prstGeom>
        </p:spPr>
      </p:pic>
      <p:pic>
        <p:nvPicPr>
          <p:cNvPr id="7" name="Рисунок 6" descr="IMG_2870.JPG"/>
          <p:cNvPicPr>
            <a:picLocks noChangeAspect="1"/>
          </p:cNvPicPr>
          <p:nvPr/>
        </p:nvPicPr>
        <p:blipFill>
          <a:blip r:embed="rId5" cstate="print"/>
          <a:srcRect l="18827" r="8220"/>
          <a:stretch>
            <a:fillRect/>
          </a:stretch>
        </p:blipFill>
        <p:spPr>
          <a:xfrm>
            <a:off x="1619672" y="4563126"/>
            <a:ext cx="2232248" cy="229487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5347 -0.44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7153 L 0.03351 -0.3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394.JPG"/>
          <p:cNvPicPr>
            <a:picLocks noChangeAspect="1"/>
          </p:cNvPicPr>
          <p:nvPr/>
        </p:nvPicPr>
        <p:blipFill>
          <a:blip r:embed="rId2" cstate="print"/>
          <a:srcRect l="32469" r="6139"/>
          <a:stretch>
            <a:fillRect/>
          </a:stretch>
        </p:blipFill>
        <p:spPr>
          <a:xfrm rot="16200000">
            <a:off x="1200935" y="247338"/>
            <a:ext cx="2160241" cy="2618910"/>
          </a:xfrm>
          <a:prstGeom prst="rect">
            <a:avLst/>
          </a:prstGeom>
        </p:spPr>
      </p:pic>
      <p:pic>
        <p:nvPicPr>
          <p:cNvPr id="3" name="Рисунок 2" descr="P1110395.JPG"/>
          <p:cNvPicPr>
            <a:picLocks noChangeAspect="1"/>
          </p:cNvPicPr>
          <p:nvPr/>
        </p:nvPicPr>
        <p:blipFill>
          <a:blip r:embed="rId3" cstate="print"/>
          <a:srcRect l="23803" r="6148" b="22180"/>
          <a:stretch>
            <a:fillRect/>
          </a:stretch>
        </p:blipFill>
        <p:spPr>
          <a:xfrm rot="16200000">
            <a:off x="5508104" y="332656"/>
            <a:ext cx="2448272" cy="2592288"/>
          </a:xfrm>
          <a:prstGeom prst="rect">
            <a:avLst/>
          </a:prstGeom>
        </p:spPr>
      </p:pic>
      <p:pic>
        <p:nvPicPr>
          <p:cNvPr id="4" name="Рисунок 3" descr="IMG_2873.JPG"/>
          <p:cNvPicPr>
            <a:picLocks noChangeAspect="1"/>
          </p:cNvPicPr>
          <p:nvPr/>
        </p:nvPicPr>
        <p:blipFill>
          <a:blip r:embed="rId4" cstate="print"/>
          <a:srcRect l="6385" t="2838" r="2098"/>
          <a:stretch>
            <a:fillRect/>
          </a:stretch>
        </p:blipFill>
        <p:spPr>
          <a:xfrm>
            <a:off x="971600" y="3933056"/>
            <a:ext cx="3096344" cy="2465512"/>
          </a:xfrm>
          <a:prstGeom prst="rect">
            <a:avLst/>
          </a:prstGeom>
        </p:spPr>
      </p:pic>
      <p:pic>
        <p:nvPicPr>
          <p:cNvPr id="5" name="Рисунок 4" descr="IMG_2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861048"/>
            <a:ext cx="3611893" cy="270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328498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335699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…ОМ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926 L -0.17708 -0.24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791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loonf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4664"/>
            <a:ext cx="2556284" cy="3456384"/>
          </a:xfrm>
          <a:prstGeom prst="rect">
            <a:avLst/>
          </a:prstGeom>
        </p:spPr>
      </p:pic>
      <p:pic>
        <p:nvPicPr>
          <p:cNvPr id="3" name="Рисунок 2" descr="P1110392.JPG"/>
          <p:cNvPicPr>
            <a:picLocks noChangeAspect="1"/>
          </p:cNvPicPr>
          <p:nvPr/>
        </p:nvPicPr>
        <p:blipFill>
          <a:blip r:embed="rId3" cstate="print"/>
          <a:srcRect l="15027" r="6247" b="2226"/>
          <a:stretch>
            <a:fillRect/>
          </a:stretch>
        </p:blipFill>
        <p:spPr>
          <a:xfrm rot="16200000">
            <a:off x="66936" y="112576"/>
            <a:ext cx="3284984" cy="305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386104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…АР</a:t>
            </a:r>
            <a:endParaRPr lang="ru-RU" dirty="0"/>
          </a:p>
        </p:txBody>
      </p:sp>
      <p:pic>
        <p:nvPicPr>
          <p:cNvPr id="6" name="Рисунок 5" descr="IMG_2877.JPG"/>
          <p:cNvPicPr>
            <a:picLocks noChangeAspect="1"/>
          </p:cNvPicPr>
          <p:nvPr/>
        </p:nvPicPr>
        <p:blipFill>
          <a:blip r:embed="rId4" cstate="print"/>
          <a:srcRect r="2273" b="13999"/>
          <a:stretch>
            <a:fillRect/>
          </a:stretch>
        </p:blipFill>
        <p:spPr>
          <a:xfrm>
            <a:off x="0" y="4814392"/>
            <a:ext cx="3096344" cy="2043608"/>
          </a:xfrm>
          <a:prstGeom prst="rect">
            <a:avLst/>
          </a:prstGeom>
        </p:spPr>
      </p:pic>
      <p:pic>
        <p:nvPicPr>
          <p:cNvPr id="7" name="Рисунок 6" descr="IMG_2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437112"/>
            <a:ext cx="2555776" cy="1916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07707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…АР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14098 L -0.14184 -0.287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6597 L -0.05313 -0.234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388.JPG"/>
          <p:cNvPicPr>
            <a:picLocks noChangeAspect="1"/>
          </p:cNvPicPr>
          <p:nvPr/>
        </p:nvPicPr>
        <p:blipFill>
          <a:blip r:embed="rId2" cstate="print"/>
          <a:srcRect l="15957" r="21851" b="11490"/>
          <a:stretch>
            <a:fillRect/>
          </a:stretch>
        </p:blipFill>
        <p:spPr>
          <a:xfrm rot="16200000">
            <a:off x="89756" y="242900"/>
            <a:ext cx="2664296" cy="2843808"/>
          </a:xfrm>
          <a:prstGeom prst="rect">
            <a:avLst/>
          </a:prstGeom>
        </p:spPr>
      </p:pic>
      <p:pic>
        <p:nvPicPr>
          <p:cNvPr id="3" name="Рисунок 2" descr="P1110389.JPG"/>
          <p:cNvPicPr>
            <a:picLocks noChangeAspect="1"/>
          </p:cNvPicPr>
          <p:nvPr/>
        </p:nvPicPr>
        <p:blipFill>
          <a:blip r:embed="rId3" cstate="print"/>
          <a:srcRect l="30826" t="1313" r="5826" b="6783"/>
          <a:stretch>
            <a:fillRect/>
          </a:stretch>
        </p:blipFill>
        <p:spPr>
          <a:xfrm rot="16200000">
            <a:off x="6187616" y="85192"/>
            <a:ext cx="2348880" cy="2555776"/>
          </a:xfrm>
          <a:prstGeom prst="rect">
            <a:avLst/>
          </a:prstGeom>
        </p:spPr>
      </p:pic>
      <p:pic>
        <p:nvPicPr>
          <p:cNvPr id="5" name="Рисунок 4" descr="IMG_2883.JPG"/>
          <p:cNvPicPr>
            <a:picLocks noChangeAspect="1"/>
          </p:cNvPicPr>
          <p:nvPr/>
        </p:nvPicPr>
        <p:blipFill>
          <a:blip r:embed="rId4" cstate="print"/>
          <a:srcRect l="14739" t="2807" r="8422"/>
          <a:stretch>
            <a:fillRect/>
          </a:stretch>
        </p:blipFill>
        <p:spPr>
          <a:xfrm>
            <a:off x="6228184" y="4149080"/>
            <a:ext cx="2627784" cy="2492896"/>
          </a:xfrm>
          <a:prstGeom prst="rect">
            <a:avLst/>
          </a:prstGeom>
        </p:spPr>
      </p:pic>
      <p:pic>
        <p:nvPicPr>
          <p:cNvPr id="6" name="Рисунок 5" descr="IMG_2882.JPG"/>
          <p:cNvPicPr>
            <a:picLocks noChangeAspect="1"/>
          </p:cNvPicPr>
          <p:nvPr/>
        </p:nvPicPr>
        <p:blipFill>
          <a:blip r:embed="rId5" cstate="print"/>
          <a:srcRect l="22716" r="14815"/>
          <a:stretch>
            <a:fillRect/>
          </a:stretch>
        </p:blipFill>
        <p:spPr>
          <a:xfrm>
            <a:off x="467544" y="4005064"/>
            <a:ext cx="2376264" cy="2852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3501008"/>
            <a:ext cx="74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КО…А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3573016"/>
            <a:ext cx="74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КО…А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9653 L -0.08264 -0.29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08073 -0.28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ч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188640"/>
            <a:ext cx="304800" cy="304800"/>
          </a:xfrm>
          <a:prstGeom prst="rect">
            <a:avLst/>
          </a:prstGeom>
        </p:spPr>
      </p:pic>
      <p:pic>
        <p:nvPicPr>
          <p:cNvPr id="4" name="Звери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67544" y="188640"/>
            <a:ext cx="304800" cy="304800"/>
          </a:xfrm>
          <a:prstGeom prst="rect">
            <a:avLst/>
          </a:prstGeom>
        </p:spPr>
      </p:pic>
      <p:pic>
        <p:nvPicPr>
          <p:cNvPr id="5" name="Капель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  <p:pic>
        <p:nvPicPr>
          <p:cNvPr id="6" name="Крыша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8316416" y="6381328"/>
            <a:ext cx="304800" cy="304800"/>
          </a:xfrm>
          <a:prstGeom prst="rect">
            <a:avLst/>
          </a:prstGeom>
        </p:spPr>
      </p:pic>
      <p:pic>
        <p:nvPicPr>
          <p:cNvPr id="7" name="Рисунок 6" descr="IMG_28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908720"/>
            <a:ext cx="3803915" cy="2852936"/>
          </a:xfrm>
          <a:prstGeom prst="rect">
            <a:avLst/>
          </a:prstGeom>
        </p:spPr>
      </p:pic>
      <p:pic>
        <p:nvPicPr>
          <p:cNvPr id="10" name="Рисунок 9" descr="IMG_28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3645024"/>
            <a:ext cx="3155843" cy="2366882"/>
          </a:xfrm>
          <a:prstGeom prst="rect">
            <a:avLst/>
          </a:prstGeom>
        </p:spPr>
      </p:pic>
      <p:pic>
        <p:nvPicPr>
          <p:cNvPr id="11" name="Рисунок 10" descr="IMG_287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476672"/>
            <a:ext cx="3035829" cy="2276872"/>
          </a:xfrm>
          <a:prstGeom prst="rect">
            <a:avLst/>
          </a:prstGeom>
        </p:spPr>
      </p:pic>
      <p:pic>
        <p:nvPicPr>
          <p:cNvPr id="12" name="Рисунок 11" descr="IMG_287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4653136"/>
            <a:ext cx="2195736" cy="1646802"/>
          </a:xfrm>
          <a:prstGeom prst="rect">
            <a:avLst/>
          </a:prstGeom>
        </p:spPr>
      </p:pic>
      <p:pic>
        <p:nvPicPr>
          <p:cNvPr id="13" name="Рисунок 12" descr="IMG_287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53501">
            <a:off x="3307011" y="1099696"/>
            <a:ext cx="3131840" cy="2348880"/>
          </a:xfrm>
          <a:prstGeom prst="rect">
            <a:avLst/>
          </a:prstGeom>
        </p:spPr>
      </p:pic>
      <p:pic>
        <p:nvPicPr>
          <p:cNvPr id="14" name="Рисунок 13" descr="IMG_287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99592" y="0"/>
            <a:ext cx="1787691" cy="1340768"/>
          </a:xfrm>
          <a:prstGeom prst="rect">
            <a:avLst/>
          </a:prstGeom>
        </p:spPr>
      </p:pic>
      <p:pic>
        <p:nvPicPr>
          <p:cNvPr id="15" name="Рисунок 14" descr="IMG_286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8144" y="2924944"/>
            <a:ext cx="2363755" cy="1772816"/>
          </a:xfrm>
          <a:prstGeom prst="rect">
            <a:avLst/>
          </a:prstGeom>
        </p:spPr>
      </p:pic>
      <p:pic>
        <p:nvPicPr>
          <p:cNvPr id="16" name="Рисунок 15" descr="IMG_287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845179">
            <a:off x="4766645" y="4765602"/>
            <a:ext cx="2195736" cy="1646802"/>
          </a:xfrm>
          <a:prstGeom prst="rect">
            <a:avLst/>
          </a:prstGeom>
        </p:spPr>
      </p:pic>
      <p:pic>
        <p:nvPicPr>
          <p:cNvPr id="17" name="Рисунок 16" descr="IMG_287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20586284">
            <a:off x="2987824" y="3645024"/>
            <a:ext cx="2411760" cy="180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</TotalTime>
  <Words>108</Words>
  <Application>Microsoft Office PowerPoint</Application>
  <PresentationFormat>Экран (4:3)</PresentationFormat>
  <Paragraphs>19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учителя-логопед Шарыпиной И.В. ГБДОУ№61 Фрунзенского района</vt:lpstr>
      <vt:lpstr>ЦЕЛИ:</vt:lpstr>
      <vt:lpstr>Город  Фонетика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учителя-логопеда Васильевой Т.П. ГБДОУ№70 Приморского района</dc:title>
  <dc:creator>gg</dc:creator>
  <cp:lastModifiedBy>PC</cp:lastModifiedBy>
  <cp:revision>43</cp:revision>
  <dcterms:created xsi:type="dcterms:W3CDTF">2011-10-28T10:52:57Z</dcterms:created>
  <dcterms:modified xsi:type="dcterms:W3CDTF">2015-04-16T11:58:39Z</dcterms:modified>
</cp:coreProperties>
</file>