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0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4" r:id="rId22"/>
    <p:sldId id="26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  <p:sldId id="291" r:id="rId33"/>
    <p:sldId id="286" r:id="rId34"/>
    <p:sldId id="287" r:id="rId35"/>
    <p:sldId id="289" r:id="rId36"/>
    <p:sldId id="288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26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nagrad.ru/cgi-bin/exinform.cgi?page=40&amp;ppage=1" TargetMode="External"/><Relationship Id="rId2" Type="http://schemas.openxmlformats.org/officeDocument/2006/relationships/hyperlink" Target="http://dimitry1967.livejourna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syen.ru/load....-0-679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8501090" cy="1012823"/>
          </a:xfrm>
        </p:spPr>
        <p:txBody>
          <a:bodyPr>
            <a:prstTxWarp prst="textCanUp">
              <a:avLst/>
            </a:prstTxWarp>
            <a:normAutofit/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КОНСТИТУЦИЯ РФ</a:t>
            </a:r>
            <a:endParaRPr lang="ru-RU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105400"/>
            <a:ext cx="6400800" cy="17526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Учитель истории </a:t>
            </a:r>
            <a:r>
              <a:rPr lang="ru-RU" sz="2400" b="1" smtClean="0">
                <a:solidFill>
                  <a:schemeClr val="tx1"/>
                </a:solidFill>
              </a:rPr>
              <a:t>Пирцхалава Н.Н.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714620"/>
            <a:ext cx="4442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РАЗМИНКА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Когда отмечается день Конституции?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000504"/>
            <a:ext cx="297179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12 декабря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такое референдум?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3571876"/>
            <a:ext cx="5614998" cy="9826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Всенародное обсуждение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Кто является гарантом Конституции РФ? </a:t>
            </a:r>
            <a:endParaRPr lang="ru-RU" sz="36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000372"/>
            <a:ext cx="2286016" cy="10540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Президент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Носитель суверенитета и единственный источник власти в России?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3500438"/>
            <a:ext cx="6043626" cy="7858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Народ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Кто несёт ответственность за образование ребёнка?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928934"/>
            <a:ext cx="5186370" cy="14112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Родители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Можно ли не находясь в России но, являясь её гражданином, участвовать в выборах?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16255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Да, обратившись в представительство или посольство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2357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Может ли быть лишенным гражданства человек,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изменивший Родине?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7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Нет, гражданин РФ не может быть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лишен гражданства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С какого возраста можно самостоятельно осуществлять в полном объёме свои права?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4071942"/>
            <a:ext cx="5114932" cy="18399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С 18 лет</a:t>
            </a:r>
            <a:b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500306"/>
            <a:ext cx="4357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НАЙДИ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СООТВЕТСТВИЕ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 Narrow" pitchFamily="34" charset="0"/>
              </a:rPr>
              <a:t>Конституция Российской Федерации — основной закон нашей страны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66"/>
            <a:ext cx="3214710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98"/>
                <a:gridCol w="588960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Право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Власть народа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Мораль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Частичное или полное освобождение от наказания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Демократия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Защитник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Амнистия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Совокупность представлений людей о добре и зле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Свидетель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Система обязательных норм, регулирующих поведение людей, за выполнением которых следит государство</a:t>
                      </a: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Кодекс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Особый порядок привлечения к ответственности высших должностных лиц государства, когда роль судебных органов играют палаты парламента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Адвокат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Очевидец преступления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Преступление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Единый закон, в котором определены нормы, регулирующие определённую область правовых отношений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Гражданин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Нормативно-правовой акт, содержащий обязательные правила поведения по важным вопросам общественной жизни, принятый государством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Суверенитет-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Особо тяжкое противоправное действие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Закон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Лицо, состоящее в устойчивой правовой связи с государством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Импичмент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Независимость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928794" y="571480"/>
            <a:ext cx="2214578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500166" y="214290"/>
            <a:ext cx="2928958" cy="16430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85852" y="571480"/>
            <a:ext cx="3000396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571604" y="1071546"/>
            <a:ext cx="2428892" cy="21431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28794" y="4786322"/>
            <a:ext cx="2643206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14480" y="2571744"/>
            <a:ext cx="2571768" cy="14287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143108" y="3857628"/>
            <a:ext cx="2643206" cy="17859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142976" y="4857760"/>
            <a:ext cx="4214842" cy="135732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071670" y="5715016"/>
            <a:ext cx="1571636" cy="9287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714336" y="3143236"/>
            <a:ext cx="4143428" cy="28575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500166" y="1714488"/>
            <a:ext cx="3143272" cy="16430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714480" y="214290"/>
            <a:ext cx="2428892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214554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786058"/>
            <a:ext cx="4357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КОНСТИТУЦИОННЫЕ ТРЕБОВАНИЯ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КОНСТИТУЦИЯ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- </a:t>
            </a:r>
            <a:r>
              <a:rPr lang="ru-RU" b="1" dirty="0" smtClean="0">
                <a:latin typeface="Arial Narrow" pitchFamily="34" charset="0"/>
              </a:rPr>
              <a:t>русские крестьяне считали, что так зовут жену Наполеона Бонапарта,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-одно из значений - построение;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-в биологии - индивидуальные физиологические и анатомические особенности;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-на латинском - установление;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-в политике - основной закон государства;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8291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-имеет свою структуру;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-имеет свои специальные органы для реализации своих полномочий;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-появилось в глубокой древности;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-из-за спора о том, кто его создал у славян, норманны или сами славяне, Ломоносов подрался с Бауэром и сидел в тюрьме;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-оно различается по форме правления, по способу осуществления власти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РЕСПУБЛИКА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-возникла в Древней Греции;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-на латыни - общественное дело;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-ради неё Робеспьер отправлял на гильотину других и был казнён сам;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-это форма правления;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-бывает парламентской и президентской;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НАЛОГ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 </a:t>
            </a:r>
            <a:r>
              <a:rPr lang="ru-RU" sz="3500" b="1" dirty="0" smtClean="0">
                <a:latin typeface="Arial Narrow" pitchFamily="34" charset="0"/>
              </a:rPr>
              <a:t>устанавливает государство;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-в западных странах за укрывательство можно получить большой тюремный срок;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-при Иване Грозном народы Сибири называли его ясак и платили мехами;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-идёт на содержание госструктур, армию, образование;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-по статье 57 Конституции каждый обязан их платить.</a:t>
            </a:r>
          </a:p>
          <a:p>
            <a:pPr>
              <a:buNone/>
            </a:pP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500306"/>
            <a:ext cx="2927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САМЫЙ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БЫСТРЫЙ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-Кто является президентом РФ? </a:t>
            </a:r>
          </a:p>
          <a:p>
            <a:pPr>
              <a:buNone/>
            </a:pPr>
            <a:r>
              <a:rPr lang="ru-RU" dirty="0" smtClean="0"/>
              <a:t>-Кто является Верховным Главнокомандующим Вооруженных сил Р. Ф. ?</a:t>
            </a:r>
          </a:p>
          <a:p>
            <a:pPr>
              <a:buNone/>
            </a:pPr>
            <a:r>
              <a:rPr lang="ru-RU" dirty="0" smtClean="0"/>
              <a:t>-Форма правления в России? </a:t>
            </a:r>
          </a:p>
          <a:p>
            <a:pPr>
              <a:buNone/>
            </a:pPr>
            <a:r>
              <a:rPr lang="ru-RU" dirty="0" smtClean="0"/>
              <a:t>-Кто считается ребёнком по международному праву и Конституции? </a:t>
            </a:r>
          </a:p>
          <a:p>
            <a:pPr>
              <a:buNone/>
            </a:pPr>
            <a:r>
              <a:rPr lang="ru-RU" dirty="0" smtClean="0"/>
              <a:t>-Как правильно называется наше государство?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-Назовите основные символы государства.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-Кто из граждан РФ обладает большими правами?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28572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В. В. Путин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21442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Президент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1785926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Республика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78605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 18 лет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000504"/>
            <a:ext cx="483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Российская Федерация или Россия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07207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Герб, гимн, флаг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6072206"/>
            <a:ext cx="483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Никто, все граждане равны в правах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1571612"/>
          <a:ext cx="5400682" cy="4972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526"/>
                <a:gridCol w="771526"/>
                <a:gridCol w="771526"/>
                <a:gridCol w="771526"/>
                <a:gridCol w="771526"/>
                <a:gridCol w="771526"/>
                <a:gridCol w="771526"/>
              </a:tblGrid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>
            <a:off x="3714744" y="2643182"/>
            <a:ext cx="150019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964909" y="2964653"/>
            <a:ext cx="64294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14546" y="3357562"/>
            <a:ext cx="235745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107521" y="4679165"/>
            <a:ext cx="135732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86182" y="5357826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2285984" y="4000504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250133" y="5036355"/>
            <a:ext cx="207170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85984" y="6143644"/>
            <a:ext cx="300039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928794" y="2285992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85984" y="1928802"/>
            <a:ext cx="378621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822165" y="2250273"/>
            <a:ext cx="500066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72198" y="2500306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536545" y="2893215"/>
            <a:ext cx="64294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6143636" y="32861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5786446" y="5072074"/>
            <a:ext cx="214314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6072198" y="6215082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79289" y="5822173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5357818" y="5429264"/>
            <a:ext cx="78581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572000" y="4714884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4893471" y="4393413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357818" y="4000504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00306"/>
            <a:ext cx="41857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СКАЗКА ЛОЖЬ,</a:t>
            </a:r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ДА В НЕЙ НАМЁК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8229600" cy="19113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 </a:t>
            </a:r>
            <a:r>
              <a:rPr lang="ru-RU" dirty="0" smtClean="0">
                <a:latin typeface="Arial Narrow" pitchFamily="34" charset="0"/>
              </a:rPr>
              <a:t>10 июля 1918 года в России появилась первая Конституция, которая была принята </a:t>
            </a:r>
          </a:p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на 5 Всероссийском съезде  Советов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6143668" cy="3963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29"/>
          </a:xfrm>
        </p:spPr>
        <p:txBody>
          <a:bodyPr>
            <a:normAutofit fontScale="92500" lnSpcReduction="20000"/>
          </a:bodyPr>
          <a:lstStyle/>
          <a:p>
            <a:r>
              <a:rPr lang="ru-RU" sz="3100" dirty="0" smtClean="0">
                <a:latin typeface="Arial Narrow" pitchFamily="34" charset="0"/>
              </a:rPr>
              <a:t>  Каким правом воспользовалась лягушка из сказки В.Гаршина, отправившись в путешествие?</a:t>
            </a:r>
          </a:p>
          <a:p>
            <a:pPr>
              <a:buNone/>
            </a:pPr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Какое право крысы Шушеры нарушил Папа Карло, запустив в нее свой башмак? 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Какое право нарушала мачеха, не пуская Золушку на бал?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Каким правом воспользовался </a:t>
            </a:r>
            <a:r>
              <a:rPr lang="ru-RU" sz="3100" dirty="0" err="1" smtClean="0">
                <a:latin typeface="Arial Narrow" pitchFamily="34" charset="0"/>
              </a:rPr>
              <a:t>Балда</a:t>
            </a:r>
            <a:r>
              <a:rPr lang="ru-RU" sz="3100" dirty="0" smtClean="0">
                <a:latin typeface="Arial Narrow" pitchFamily="34" charset="0"/>
              </a:rPr>
              <a:t>, нанявшись на работу к попу?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Какое право нарушил волк, ворвавшись в дом козы и семерых козлят? 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endParaRPr lang="ru-RU" sz="3100" dirty="0" smtClean="0">
              <a:latin typeface="Arial Narrow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071546"/>
            <a:ext cx="4379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передвижений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428868"/>
            <a:ext cx="441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Унижение достоинства  личности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357562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отдых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714884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труд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6000768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Неприкосновенность жилища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6000768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жизнь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Каким правом воспользовалась Настенька из сказки «Аленький цветочек», отправляясь во дворец к чудовищу? </a:t>
            </a:r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нарушила лиса из сказки «Лиса и заяц»? </a:t>
            </a:r>
          </a:p>
          <a:p>
            <a:pPr lvl="0"/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нарушил Буратино,    схватив </a:t>
            </a:r>
            <a:r>
              <a:rPr lang="ru-RU" dirty="0" err="1" smtClean="0">
                <a:latin typeface="Arial Narrow" pitchFamily="34" charset="0"/>
              </a:rPr>
              <a:t>Шушару</a:t>
            </a:r>
            <a:r>
              <a:rPr lang="ru-RU" dirty="0" smtClean="0">
                <a:latin typeface="Arial Narrow" pitchFamily="34" charset="0"/>
              </a:rPr>
              <a:t> за хвост?.</a:t>
            </a:r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главной героини было несколько раз нарушено в сказке «</a:t>
            </a:r>
            <a:r>
              <a:rPr lang="ru-RU" dirty="0" err="1" smtClean="0">
                <a:latin typeface="Arial Narrow" pitchFamily="34" charset="0"/>
              </a:rPr>
              <a:t>Дюймовочка</a:t>
            </a:r>
            <a:r>
              <a:rPr lang="ru-RU" dirty="0" smtClean="0">
                <a:latin typeface="Arial Narrow" pitchFamily="34" charset="0"/>
              </a:rPr>
              <a:t>»? </a:t>
            </a:r>
          </a:p>
          <a:p>
            <a:pPr lvl="0"/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</a:t>
            </a:r>
            <a:r>
              <a:rPr lang="ru-RU" dirty="0" err="1" smtClean="0">
                <a:latin typeface="Arial Narrow" pitchFamily="34" charset="0"/>
              </a:rPr>
              <a:t>Маугли</a:t>
            </a:r>
            <a:r>
              <a:rPr lang="ru-RU" dirty="0" smtClean="0">
                <a:latin typeface="Arial Narrow" pitchFamily="34" charset="0"/>
              </a:rPr>
              <a:t> в одноимённой сказке Киплинга постоянно пытался нарушить </a:t>
            </a:r>
            <a:r>
              <a:rPr lang="ru-RU" dirty="0" err="1" smtClean="0">
                <a:latin typeface="Arial Narrow" pitchFamily="34" charset="0"/>
              </a:rPr>
              <a:t>Шерхан</a:t>
            </a:r>
            <a:r>
              <a:rPr lang="ru-RU" dirty="0" smtClean="0">
                <a:latin typeface="Arial Narrow" pitchFamily="34" charset="0"/>
              </a:rPr>
              <a:t>? 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Каким правом не воспользовался Буратино, продав азбуку за пять золотых?   </a:t>
            </a:r>
            <a:endParaRPr lang="ru-RU" b="1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071546"/>
            <a:ext cx="437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передвижения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000240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неприкосновенность жилища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928934"/>
            <a:ext cx="5104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личную неприкосновенность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143380"/>
            <a:ext cx="4951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вступления в брак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5000636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жизнь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857892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Правом на образование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00306"/>
            <a:ext cx="4214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ОТГАДАЙ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СКАЗКУ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одна дама использует добрый поступок своего мужа для обогащения и продвижения по служебной лестнице, но впоследствии теряет все из-за безмерной тяги к стяжательству»?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женщина неопределенных лет замышляет похитить чужого ребенка, используя для этого летательные аппараты, воспетые певцом и композитором Евгением Мартыновым? Одновременно в сказке решается проблема сбора урожая. 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известной сказке нарушено право ребёнка на сохранение индивидуальности?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С.Михалкова нарушено право малышей спокойно жить в своих домах и чувствовать себя хозяевами?</a:t>
            </a:r>
          </a:p>
          <a:p>
            <a:pPr lvl="0"/>
            <a:endParaRPr lang="ru-RU" sz="2400" b="1" dirty="0" smtClean="0">
              <a:latin typeface="Arial Narrow" pitchFamily="34" charset="0"/>
            </a:endParaRP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известного французского сказочника нарушено право ребёнка на отдых и развлечение.</a:t>
            </a:r>
            <a:endParaRPr lang="ru-RU" sz="2400" b="1" dirty="0" smtClean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142984"/>
            <a:ext cx="5598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«Сказка о рыбаке и рыбке» А.С. Пушкин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071810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«Гуси -Лебеди»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857628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«Гадкий утёнок»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072074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«Три поросёнка»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929330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«Золушка».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 </a:t>
            </a:r>
            <a:r>
              <a:rPr lang="ru-RU" sz="3100" dirty="0" smtClean="0">
                <a:latin typeface="Arial Narrow" pitchFamily="34" charset="0"/>
              </a:rPr>
              <a:t>В какой сказке А.Н. Толстого было грубо нарушено право главного героя на владение личным имуществом? </a:t>
            </a:r>
          </a:p>
          <a:p>
            <a:pPr lvl="0"/>
            <a:endParaRPr lang="ru-RU" sz="3100" b="1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В какой сказке главная героиня воспользовавшись правом на свободу передвижения, совершила необыкновенное путешествие на водоплавающих птицах?</a:t>
            </a:r>
          </a:p>
          <a:p>
            <a:r>
              <a:rPr lang="ru-RU" sz="31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В этой сказке маленькую героиню преследовали неудачи. Несмотря на свободное передвижения, свободу слова и мысли, она подвергалась дискриминации, на ее жизнь было совершенно покушение, а ее бабушка лишилась права на неприкосновенность жилища. </a:t>
            </a:r>
          </a:p>
          <a:p>
            <a:pPr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lvl="0"/>
            <a:r>
              <a:rPr lang="ru-RU" sz="2800" dirty="0" smtClean="0">
                <a:latin typeface="Arial Narrow" pitchFamily="34" charset="0"/>
              </a:rPr>
              <a:t>Герой этой сказки содержится в неволе. Он потерял сестру, на его жизнь покушались, нарушая его право на личную неприкосновенность и жизнь. </a:t>
            </a:r>
            <a:endParaRPr lang="ru-RU" sz="2800" b="1" dirty="0" smtClean="0">
              <a:latin typeface="Arial Narrow" pitchFamily="34" charset="0"/>
            </a:endParaRPr>
          </a:p>
          <a:p>
            <a:endParaRPr lang="ru-RU" sz="2800" b="1" dirty="0" smtClean="0">
              <a:latin typeface="Arial Narrow" pitchFamily="34" charset="0"/>
            </a:endParaRPr>
          </a:p>
          <a:p>
            <a:pPr lvl="0"/>
            <a:endParaRPr lang="ru-RU" sz="3100" dirty="0" smtClean="0">
              <a:latin typeface="Arial Narrow" pitchFamily="34" charset="0"/>
            </a:endParaRPr>
          </a:p>
          <a:p>
            <a:pPr lvl="0"/>
            <a:endParaRPr lang="ru-RU" sz="3100" b="1" dirty="0" smtClean="0">
              <a:latin typeface="Arial Narrow" pitchFamily="34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142984"/>
            <a:ext cx="347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«Приключения Буратино»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857496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«Лягушка-путешественница»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929198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Красная шапочка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6072206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Козленочек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Arial Narrow" pitchFamily="34" charset="0"/>
              </a:rPr>
              <a:t>Этот герой многих русских сказок постоянно нарушал права других персонажей: покушался на их жизнь, содержал в рабстве, подвергал жестокому обращению, посягал на неприкосновенность жилища, вмешивался в личную жизнь. Кто это? 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Ему очень не везло в жизни: сначала он был собственностью одного человека, затем стал сыном другого. Разбойники не раз нарушали личную неприкосновенность этого героя, право на жизнь и свободу, попытались завладеть его имуществом. О каком герое идёт речь? </a:t>
            </a:r>
          </a:p>
          <a:p>
            <a:pPr lvl="0"/>
            <a:endParaRPr lang="ru-RU" sz="2000" dirty="0" smtClean="0">
              <a:latin typeface="Arial Narrow" pitchFamily="34" charset="0"/>
            </a:endParaRPr>
          </a:p>
          <a:p>
            <a:pPr lvl="0"/>
            <a:r>
              <a:rPr lang="ru-RU" sz="2000" dirty="0" smtClean="0">
                <a:latin typeface="Arial Narrow" pitchFamily="34" charset="0"/>
              </a:rPr>
              <a:t> Эта девушка имела право на брак, но ее разлучили с женихом. Поскольку она была очень красива, злая женщина нарушила ее право на жизнь и свободу, право на защиту от посягательств. Но настойчивость жениха привела сказку к счастливому концу. </a:t>
            </a:r>
          </a:p>
          <a:p>
            <a:pPr lvl="0"/>
            <a:endParaRPr lang="ru-RU" sz="2000" dirty="0" smtClean="0">
              <a:latin typeface="Arial Narrow" pitchFamily="34" charset="0"/>
            </a:endParaRPr>
          </a:p>
          <a:p>
            <a:pPr lvl="0"/>
            <a:r>
              <a:rPr lang="ru-RU" sz="2000" dirty="0" smtClean="0">
                <a:latin typeface="Arial Narrow" pitchFamily="34" charset="0"/>
              </a:rPr>
              <a:t>Несмотря на то, что этот мальчик никому в жизни не сделал зла, его родители жестоко обошлись с ним, нарушив его право на семью и на неприкосновенность жилища. Оставшись один, он подвергся нападению, жестокому обращению, попал в рабство к людоеду. </a:t>
            </a:r>
            <a:endParaRPr lang="ru-RU" sz="2200" dirty="0" smtClean="0">
              <a:latin typeface="Arial Narrow" pitchFamily="34" charset="0"/>
            </a:endParaRPr>
          </a:p>
          <a:p>
            <a:endParaRPr lang="ru-RU" sz="2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142984"/>
            <a:ext cx="295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Кощей Бессмертный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2786058"/>
            <a:ext cx="1440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Буратино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429132"/>
            <a:ext cx="4457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Белоснежка, Спящая красавица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6143644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Мальчик-с-пальчик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786058"/>
            <a:ext cx="4214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АНАГРАММЫ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3714776" cy="6215106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О Р Ё Н Б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М Я С Ь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А Р А Н С 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У Н Т Е М О Д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О Н З 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И П О К А Л И 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З И Н Ь Ж 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Д И Л И Е Т О 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428604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РЕБЕНОК 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214422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СЕМЬЯ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857364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СТРАНА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643182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ДОКУМЕНТ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286124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ЗАКОН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071942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ПОЛИТИКА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786322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ЖИЗНЬ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500702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РОДИТЕЛИ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114800" cy="62151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В Е Н К Я И Ц О 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Я Д П О Р О К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В О Р А 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Ю З О С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О Д Р О П К Т О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Л О К А Ш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Т О Н С И Т О В О Д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Д Е М И Н А Ц И</a:t>
            </a:r>
          </a:p>
          <a:p>
            <a:pPr marL="514350" indent="-514350">
              <a:lnSpc>
                <a:spcPct val="150000"/>
              </a:lnSpc>
              <a:buNone/>
            </a:pPr>
            <a:endParaRPr lang="ru-RU" dirty="0" smtClean="0">
              <a:latin typeface="Arial Narrow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57166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КОНВЕНЦИЯ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142984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ПОРЯДОК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857364"/>
            <a:ext cx="133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ПРАВО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571744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СОЮЗ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3286124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ПОДРОСТОК</a:t>
            </a:r>
            <a:r>
              <a:rPr lang="ru-RU" sz="2800" dirty="0" smtClean="0">
                <a:latin typeface="Arial Narrow" pitchFamily="34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000504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ШКОЛА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4714884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ДОСТОИНСТВО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500702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МЕДИЦИНА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4643470" cy="5911873"/>
          </a:xfrm>
        </p:spPr>
        <p:txBody>
          <a:bodyPr>
            <a:normAutofit fontScale="40000" lnSpcReduction="20000"/>
          </a:bodyPr>
          <a:lstStyle/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Д Ы Х О Т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Р О З А В И Н А Б Е О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Д У Г О С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Л О В Ч Е К Е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В О С О Л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Г Р И Н Н А Д А Ж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Ц Е Т О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Ж Б А Р У Д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500042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ОТДЫХ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214422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ОБРАЗОВАНИЕ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00024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ДОСУГ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571744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ЧЕЛОВЕК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214686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СЛОВО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385762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ГРАЖДАНИН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50057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ОТЕЦ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143512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ДРУЖБА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636"/>
            <a:ext cx="8229600" cy="14287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600" dirty="0" smtClean="0">
                <a:latin typeface="Arial Narrow" pitchFamily="34" charset="0"/>
              </a:rPr>
              <a:t>Первый съезд Советов СССР 30 декабря 1922 года утвердил Декларацию и Договор об образовании нового государства</a:t>
            </a:r>
            <a:endParaRPr lang="ru-RU" sz="46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096000" cy="3876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576899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О Л Ь Ш И К 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Ш Ы Л А М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Ц И К Л А Р А Д Е Я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Е Б Р А Н И С О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Б О С Т В О Щ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П Р А П У Г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Е У Н О 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Н Е М Е Н 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57166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ШКОЛЬНИК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000108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МАЛЫШ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78592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ДЕКЛАРАЦИЯ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2428868"/>
            <a:ext cx="1963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СОБРАНИЕ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071810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ОБЩЕСТВО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786190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ГРУППА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429132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ОПЕКУН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5072074"/>
            <a:ext cx="155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МНЕНИЕ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607223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М Р А Н О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Б О З А Т А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А Н И Ж Е В И В Ы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С Т У К О П О П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Ф О Р Н И Ц И М А Я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Д О Р А С Т Ь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Е П О А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И Л А Г О С 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00042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НОРМА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214422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ЗАБОТА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071678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ВЫЖИВАНИЕ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714620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ПОСТУПОК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429000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ИНФОРМАЦИЯ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143380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РАДОСТЬ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929198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ОПЕКА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643578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СОГЛАСИЕ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571744"/>
            <a:ext cx="4214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ЗНАЕШЬ ЛИ ТЫ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ПРАЗДНИКИ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428604"/>
          <a:ext cx="7901014" cy="587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507"/>
                <a:gridCol w="3950507"/>
              </a:tblGrid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Новый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23 февраля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Праздник Весны и Труда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января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защитника Отечества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Рождество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Христово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Победы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ноября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народного единства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января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независимости России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8 марта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Международный женский день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 июня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357554" y="2786058"/>
            <a:ext cx="2428892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86182" y="1357298"/>
            <a:ext cx="2214578" cy="15716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000496" y="714356"/>
            <a:ext cx="1643074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00430" y="2143116"/>
            <a:ext cx="2500330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57620" y="4929198"/>
            <a:ext cx="2071702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500430" y="5000636"/>
            <a:ext cx="2428892" cy="857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571868" y="3571876"/>
            <a:ext cx="2214578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14678" y="714356"/>
            <a:ext cx="2428892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18762"/>
          <a:stretch>
            <a:fillRect/>
          </a:stretch>
        </p:blipFill>
        <p:spPr bwMode="auto">
          <a:xfrm>
            <a:off x="1428728" y="642918"/>
            <a:ext cx="68040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Информационные источники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http://dimitry1967.livejournal.com/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http://www.mirnagrad.ru/cgi-bin/exinform.cgi?page=40&amp;ppage=1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http://easyen.ru/load....-0-6791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20002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Конституция РСФСР была принята 11 мая 1925 года</a:t>
            </a:r>
          </a:p>
          <a:p>
            <a:pPr algn="ctr">
              <a:buNone/>
            </a:pPr>
            <a:r>
              <a:rPr lang="ru-RU" dirty="0" smtClean="0"/>
              <a:t>	В ней   провозглашалась диктатура пролетариата, гарантировалось уничтожение эксплуатации человека человеком и в качестве главной и неизбежной цели называлось строительство коммунизма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000528" cy="404263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В 1993 году была принята ныне действующая Конституция Российской Федерации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815451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643182"/>
            <a:ext cx="34563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ДА - НЕТ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Россия – наша страна?   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человек право на личную неприкосновенность?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человека обращать в рабство?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относиться к человеку жестоко?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Защищён ли человек законом?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право человек защищать себя с помощью суда?</a:t>
            </a:r>
          </a:p>
          <a:p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857752" y="78579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3929058" y="4786322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929322" y="364331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5000628" y="185736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786710" y="3000372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7715272" y="2357430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Может ли человек свободно передвигаться по своей стране?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уехать из страны, а потом вернуться назад?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Может ли человек владеть имуществом?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человек право на социальное обеспечение?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запретить свободный выбор труда?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Защищает ли закон материнство и младенчество?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без разрешения войти в жилище человека?</a:t>
            </a:r>
          </a:p>
          <a:p>
            <a:pPr>
              <a:buNone/>
            </a:pPr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643934" y="457200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8072462" y="4000504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143372" y="350043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500958" y="242886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3714744" y="1928802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3714744" y="92867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643174" y="5572140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1534</Words>
  <Application>Microsoft Office PowerPoint</Application>
  <PresentationFormat>Экран (4:3)</PresentationFormat>
  <Paragraphs>334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КОНСТИТУЦИЯ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отмечается день Конституции? </vt:lpstr>
      <vt:lpstr>Что такое референдум? </vt:lpstr>
      <vt:lpstr>Кто является гарантом Конституции РФ? </vt:lpstr>
      <vt:lpstr>Носитель суверенитета и единственный источник власти в России? </vt:lpstr>
      <vt:lpstr>Кто несёт ответственность за образование ребёнка?  </vt:lpstr>
      <vt:lpstr>Можно ли не находясь в России но, являясь её гражданином, участвовать в выборах? </vt:lpstr>
      <vt:lpstr>Может ли быть лишенным гражданства человек,  изменивший Родине?  </vt:lpstr>
      <vt:lpstr>С какого возраста можно самостоятельно осуществлять в полном объёме свои права? </vt:lpstr>
      <vt:lpstr>Презентация PowerPoint</vt:lpstr>
      <vt:lpstr>Презентация PowerPoint</vt:lpstr>
      <vt:lpstr>Презентация PowerPoint</vt:lpstr>
      <vt:lpstr>КОНСТИТУЦИЯ </vt:lpstr>
      <vt:lpstr>ГОСУДАРСТВО</vt:lpstr>
      <vt:lpstr>РЕСПУБЛИКА </vt:lpstr>
      <vt:lpstr>НАЛОГ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РФ</dc:title>
  <cp:lastModifiedBy>1</cp:lastModifiedBy>
  <cp:revision>41</cp:revision>
  <dcterms:modified xsi:type="dcterms:W3CDTF">2013-09-01T09:55:22Z</dcterms:modified>
</cp:coreProperties>
</file>