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548680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Государственное бюджетное образовательное учреждение дополнительного образования (повышение квалификации)  специалистов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«Мордовский  республиканский институт образования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43608" y="1772816"/>
            <a:ext cx="756084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              Кафедра гуманитарного образования</a:t>
            </a:r>
          </a:p>
          <a:p>
            <a:endParaRPr lang="ru-RU" dirty="0" smtClean="0"/>
          </a:p>
          <a:p>
            <a:r>
              <a:rPr lang="ru-RU" sz="3200" b="1" dirty="0" smtClean="0"/>
              <a:t>                   </a:t>
            </a:r>
            <a:r>
              <a:rPr lang="ru-RU" sz="3200" b="1" i="1" dirty="0" smtClean="0">
                <a:solidFill>
                  <a:srgbClr val="002060"/>
                </a:solidFill>
              </a:rPr>
              <a:t>КУРСОВОЙ ПРОЕКТ</a:t>
            </a:r>
          </a:p>
          <a:p>
            <a:pPr algn="ctr"/>
            <a:r>
              <a:rPr lang="ru-RU" sz="3200" b="1" dirty="0" smtClean="0">
                <a:solidFill>
                  <a:srgbClr val="0070C0"/>
                </a:solidFill>
              </a:rPr>
              <a:t>«Развитие речи на уроках русского языка и литературы»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55776" y="4437112"/>
            <a:ext cx="6372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Выполнила: </a:t>
            </a:r>
            <a:r>
              <a:rPr lang="ru-RU" i="1" dirty="0" err="1" smtClean="0">
                <a:solidFill>
                  <a:srgbClr val="002060"/>
                </a:solidFill>
              </a:rPr>
              <a:t>Егораева</a:t>
            </a:r>
            <a:r>
              <a:rPr lang="ru-RU" i="1" dirty="0" smtClean="0">
                <a:solidFill>
                  <a:srgbClr val="002060"/>
                </a:solidFill>
              </a:rPr>
              <a:t> Е.Н.                                                                 учитель русского языка и литературы                                            МБОУ «</a:t>
            </a:r>
            <a:r>
              <a:rPr lang="ru-RU" i="1" dirty="0" err="1" smtClean="0">
                <a:solidFill>
                  <a:srgbClr val="002060"/>
                </a:solidFill>
              </a:rPr>
              <a:t>Медаевская</a:t>
            </a:r>
            <a:r>
              <a:rPr lang="ru-RU" i="1" dirty="0" smtClean="0">
                <a:solidFill>
                  <a:srgbClr val="002060"/>
                </a:solidFill>
              </a:rPr>
              <a:t> ООШ» </a:t>
            </a:r>
            <a:r>
              <a:rPr lang="ru-RU" i="1" dirty="0" err="1" smtClean="0">
                <a:solidFill>
                  <a:srgbClr val="002060"/>
                </a:solidFill>
              </a:rPr>
              <a:t>Чамзинского</a:t>
            </a:r>
            <a:r>
              <a:rPr lang="ru-RU" i="1" dirty="0" smtClean="0">
                <a:solidFill>
                  <a:srgbClr val="002060"/>
                </a:solidFill>
              </a:rPr>
              <a:t> муниципального   района РМ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Проверила: </a:t>
            </a:r>
            <a:r>
              <a:rPr lang="ru-RU" i="1" dirty="0" err="1" smtClean="0">
                <a:solidFill>
                  <a:srgbClr val="002060"/>
                </a:solidFill>
              </a:rPr>
              <a:t>Чебулаева</a:t>
            </a:r>
            <a:r>
              <a:rPr lang="ru-RU" i="1" dirty="0" smtClean="0">
                <a:solidFill>
                  <a:srgbClr val="002060"/>
                </a:solidFill>
              </a:rPr>
              <a:t> Е.Е. методист кафедры гуманитарного образования МРИО</a:t>
            </a:r>
            <a:endParaRPr lang="ru-RU" i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95736" y="6237312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                    </a:t>
            </a:r>
            <a:r>
              <a:rPr lang="ru-RU" b="1" dirty="0" smtClean="0">
                <a:solidFill>
                  <a:srgbClr val="002060"/>
                </a:solidFill>
              </a:rPr>
              <a:t>Саранск 2015г.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052736"/>
            <a:ext cx="864096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dirty="0" smtClean="0"/>
          </a:p>
          <a:p>
            <a:pPr lvl="0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1.Связь работы по развитию речи с жизненными впечатлениями обучающихся («пиши и говори о том, что видел, пережил»);</a:t>
            </a:r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2.Взаимосвязь устной и письменной речи;</a:t>
            </a:r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3.Связь с изучением русского языка, уроками литературы и внеклассного чтения;</a:t>
            </a:r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4.Опора на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межпредметные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связи.</a:t>
            </a:r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rgbClr val="0070C0"/>
                </a:solidFill>
              </a:rPr>
              <a:t>Работа по развитию речи в старших классах включает в себя развитие следующих умений: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1.Осмысливать тему, соблюдая ее границы;</a:t>
            </a:r>
            <a:endParaRPr lang="ru-RU" sz="1600" b="1" dirty="0" smtClean="0">
              <a:solidFill>
                <a:srgbClr val="002060"/>
              </a:solidFill>
            </a:endParaRP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2.Составлять план высказывания;</a:t>
            </a:r>
            <a:endParaRPr lang="ru-RU" sz="1600" b="1" dirty="0" smtClean="0">
              <a:solidFill>
                <a:srgbClr val="002060"/>
              </a:solidFill>
            </a:endParaRP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3.Отбирать материал, касающийся создания высказывания;</a:t>
            </a:r>
            <a:endParaRPr lang="ru-RU" sz="1600" b="1" dirty="0" smtClean="0">
              <a:solidFill>
                <a:srgbClr val="002060"/>
              </a:solidFill>
            </a:endParaRP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4.Излагать материал последовательно;</a:t>
            </a:r>
            <a:endParaRPr lang="ru-RU" sz="1600" b="1" dirty="0" smtClean="0">
              <a:solidFill>
                <a:srgbClr val="002060"/>
              </a:solidFill>
            </a:endParaRP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5.Собирать материал и систематизировать его;</a:t>
            </a:r>
            <a:endParaRPr lang="ru-RU" sz="1600" b="1" dirty="0" smtClean="0">
              <a:solidFill>
                <a:srgbClr val="002060"/>
              </a:solidFill>
            </a:endParaRP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6.Строить свое высказывание в определенном жанре;</a:t>
            </a:r>
            <a:endParaRPr lang="ru-RU" sz="1600" b="1" dirty="0" smtClean="0">
              <a:solidFill>
                <a:srgbClr val="002060"/>
              </a:solidFill>
            </a:endParaRP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7.Использовать различные синонимические средства языка;</a:t>
            </a:r>
            <a:endParaRPr lang="ru-RU" sz="1600" b="1" dirty="0" smtClean="0">
              <a:solidFill>
                <a:srgbClr val="002060"/>
              </a:solidFill>
            </a:endParaRP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8.Составлять конспект и тезисы;</a:t>
            </a:r>
            <a:endParaRPr lang="ru-RU" sz="1600" b="1" dirty="0" smtClean="0">
              <a:solidFill>
                <a:srgbClr val="002060"/>
              </a:solidFill>
            </a:endParaRP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9.Делать сообщение, доклад, выступление.</a:t>
            </a:r>
            <a:endParaRPr lang="ru-RU" sz="1600" b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332656"/>
            <a:ext cx="8892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Система работы по развитию речи</a:t>
            </a:r>
            <a:endParaRPr lang="ru-RU" sz="40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476672"/>
            <a:ext cx="63367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Практическая часть</a:t>
            </a:r>
            <a:endParaRPr lang="ru-RU" sz="4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916832"/>
            <a:ext cx="864096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ru-RU" sz="2800" dirty="0" smtClean="0">
                <a:solidFill>
                  <a:srgbClr val="002060"/>
                </a:solidFill>
              </a:rPr>
              <a:t>Различные типы упражнений по развитию речи:</a:t>
            </a:r>
          </a:p>
          <a:p>
            <a:pPr lvl="1"/>
            <a:endParaRPr lang="ru-RU" sz="1600" dirty="0" smtClean="0"/>
          </a:p>
          <a:p>
            <a:pPr lvl="0"/>
            <a:r>
              <a:rPr lang="ru-RU" b="1" i="1" dirty="0" smtClean="0"/>
              <a:t>Разделить данные слова на группы в зависимости от значения, выраженного корнем, приставкой, суффиксом.</a:t>
            </a:r>
            <a:endParaRPr lang="ru-RU" sz="1600" b="1" i="1" dirty="0" smtClean="0"/>
          </a:p>
          <a:p>
            <a:pPr lvl="0"/>
            <a:r>
              <a:rPr lang="ru-RU" b="1" i="1" dirty="0" smtClean="0"/>
              <a:t>Конструирование слов.</a:t>
            </a:r>
            <a:endParaRPr lang="ru-RU" sz="1600" b="1" i="1" dirty="0" smtClean="0"/>
          </a:p>
          <a:p>
            <a:pPr lvl="0"/>
            <a:r>
              <a:rPr lang="ru-RU" b="1" i="1" dirty="0" smtClean="0"/>
              <a:t>Составление словосочетаний и предложений.</a:t>
            </a:r>
            <a:endParaRPr lang="ru-RU" sz="1600" b="1" i="1" dirty="0" smtClean="0"/>
          </a:p>
          <a:p>
            <a:pPr lvl="0"/>
            <a:r>
              <a:rPr lang="ru-RU" b="1" i="1" dirty="0" smtClean="0"/>
              <a:t>Развитие языкового чутья:</a:t>
            </a:r>
            <a:endParaRPr lang="ru-RU" sz="1600" b="1" i="1" dirty="0" smtClean="0"/>
          </a:p>
          <a:p>
            <a:r>
              <a:rPr lang="ru-RU" b="1" i="1" dirty="0" smtClean="0"/>
              <a:t>А) какое слово лишнее?</a:t>
            </a:r>
            <a:endParaRPr lang="ru-RU" sz="1600" b="1" i="1" dirty="0" smtClean="0"/>
          </a:p>
          <a:p>
            <a:r>
              <a:rPr lang="ru-RU" b="1" i="1" dirty="0" smtClean="0"/>
              <a:t>Б) каким словом можно назвать предмет, признак, действие?</a:t>
            </a:r>
            <a:endParaRPr lang="ru-RU" sz="1600" b="1" i="1" dirty="0" smtClean="0"/>
          </a:p>
          <a:p>
            <a:pPr lvl="0"/>
            <a:r>
              <a:rPr lang="ru-RU" b="1" i="1" dirty="0" smtClean="0"/>
              <a:t>Образование слов: от данных слов образовать слова какой-либо части речи.</a:t>
            </a:r>
            <a:endParaRPr lang="ru-RU" sz="1600" b="1" i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692696"/>
            <a:ext cx="7704856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ru-RU" sz="3600" b="1" i="1" dirty="0" smtClean="0">
                <a:solidFill>
                  <a:srgbClr val="0070C0"/>
                </a:solidFill>
              </a:rPr>
              <a:t>Словарная работа на уроках. </a:t>
            </a:r>
          </a:p>
          <a:p>
            <a:r>
              <a:rPr lang="ru-RU" sz="3600" b="1" i="1" dirty="0" smtClean="0">
                <a:solidFill>
                  <a:srgbClr val="0070C0"/>
                </a:solidFill>
              </a:rPr>
              <a:t>  </a:t>
            </a:r>
            <a:r>
              <a:rPr lang="ru-RU" sz="3600" b="1" i="1" dirty="0" smtClean="0">
                <a:solidFill>
                  <a:srgbClr val="002060"/>
                </a:solidFill>
              </a:rPr>
              <a:t>                                                                    </a:t>
            </a:r>
            <a:r>
              <a:rPr lang="ru-RU" sz="2000" b="1" dirty="0" smtClean="0">
                <a:solidFill>
                  <a:srgbClr val="002060"/>
                </a:solidFill>
              </a:rPr>
              <a:t>Огромную роль играет проведение на всех уроках словарной работы (пояснение лексического значения и правильность написания) в целях обогащения словарного запаса учащихся.</a:t>
            </a:r>
            <a:r>
              <a:rPr lang="ru-RU" b="1" dirty="0" smtClean="0"/>
              <a:t> </a:t>
            </a:r>
            <a:r>
              <a:rPr lang="ru-RU" b="1" i="1" dirty="0" smtClean="0">
                <a:solidFill>
                  <a:srgbClr val="0070C0"/>
                </a:solidFill>
              </a:rPr>
              <a:t>Система работы над словом</a:t>
            </a:r>
            <a:r>
              <a:rPr lang="ru-RU" i="1" dirty="0" smtClean="0">
                <a:solidFill>
                  <a:srgbClr val="0070C0"/>
                </a:solidFill>
              </a:rPr>
              <a:t>:</a:t>
            </a:r>
            <a:endParaRPr lang="ru-RU" sz="1600" i="1" dirty="0" smtClean="0">
              <a:solidFill>
                <a:srgbClr val="0070C0"/>
              </a:solidFill>
            </a:endParaRP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Запись слова.</a:t>
            </a:r>
            <a:endParaRPr lang="ru-RU" sz="1600" b="1" dirty="0" smtClean="0">
              <a:solidFill>
                <a:srgbClr val="002060"/>
              </a:solidFill>
            </a:endParaRP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Произнесение слова в соответствии с орфоэпической нормой.</a:t>
            </a:r>
            <a:endParaRPr lang="ru-RU" sz="1600" b="1" dirty="0" smtClean="0">
              <a:solidFill>
                <a:srgbClr val="002060"/>
              </a:solidFill>
            </a:endParaRP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Повторение с классом (проговаривание слова хором в соответствии с орфоэпической нормой).</a:t>
            </a:r>
            <a:endParaRPr lang="ru-RU" sz="1600" b="1" dirty="0" smtClean="0">
              <a:solidFill>
                <a:srgbClr val="002060"/>
              </a:solidFill>
            </a:endParaRP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Проговаривание по буквам (орфографическое проговаривание).</a:t>
            </a:r>
            <a:endParaRPr lang="ru-RU" sz="1600" b="1" dirty="0" smtClean="0">
              <a:solidFill>
                <a:srgbClr val="002060"/>
              </a:solidFill>
            </a:endParaRP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Запись слова.</a:t>
            </a:r>
            <a:endParaRPr lang="ru-RU" sz="1600" b="1" dirty="0" smtClean="0">
              <a:solidFill>
                <a:srgbClr val="002060"/>
              </a:solidFill>
            </a:endParaRP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Толкование лексического значения слова (использование словарей, составление синонимического ряда).</a:t>
            </a:r>
            <a:endParaRPr lang="ru-RU" sz="1600" b="1" dirty="0" smtClean="0">
              <a:solidFill>
                <a:srgbClr val="002060"/>
              </a:solidFill>
            </a:endParaRP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Составление учениками словосочетаний, предложений с последующей записью их в тетрадь.</a:t>
            </a:r>
            <a:endParaRPr lang="ru-RU" sz="1600" b="1" dirty="0" smtClean="0">
              <a:solidFill>
                <a:srgbClr val="002060"/>
              </a:solidFill>
            </a:endParaRP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Рассмотренное на уроке слово должно «работать» в ходе всего урока.</a:t>
            </a:r>
            <a:endParaRPr lang="ru-RU" sz="1600" b="1" dirty="0" smtClean="0">
              <a:solidFill>
                <a:srgbClr val="002060"/>
              </a:solidFill>
            </a:endParaRPr>
          </a:p>
          <a:p>
            <a:pPr lvl="1"/>
            <a:endParaRPr lang="ru-RU" sz="2000" b="1" dirty="0" smtClean="0">
              <a:solidFill>
                <a:srgbClr val="002060"/>
              </a:solidFill>
            </a:endParaRP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</a:t>
            </a:r>
            <a:endParaRPr lang="ru-RU" sz="16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980728"/>
            <a:ext cx="5328592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70C0"/>
                </a:solidFill>
              </a:rPr>
              <a:t>         Типы упражнений:</a:t>
            </a:r>
          </a:p>
          <a:p>
            <a:pPr lvl="0"/>
            <a:r>
              <a:rPr lang="ru-RU" sz="2400" b="1" dirty="0" smtClean="0">
                <a:solidFill>
                  <a:srgbClr val="002060"/>
                </a:solidFill>
              </a:rPr>
              <a:t>Словотолкование;</a:t>
            </a:r>
          </a:p>
          <a:p>
            <a:pPr lvl="0"/>
            <a:r>
              <a:rPr lang="ru-RU" sz="2400" b="1" dirty="0" smtClean="0">
                <a:solidFill>
                  <a:srgbClr val="002060"/>
                </a:solidFill>
              </a:rPr>
              <a:t>Группировка по тематике;</a:t>
            </a:r>
          </a:p>
          <a:p>
            <a:pPr lvl="0"/>
            <a:r>
              <a:rPr lang="ru-RU" sz="2400" b="1" dirty="0" smtClean="0">
                <a:solidFill>
                  <a:srgbClr val="002060"/>
                </a:solidFill>
              </a:rPr>
              <a:t>Анализ образцовых текстов;</a:t>
            </a:r>
          </a:p>
          <a:p>
            <a:pPr lvl="0"/>
            <a:r>
              <a:rPr lang="ru-RU" sz="2400" b="1" dirty="0" smtClean="0">
                <a:solidFill>
                  <a:srgbClr val="002060"/>
                </a:solidFill>
              </a:rPr>
              <a:t>Составление словосочетаний, предложений, связного текста.</a:t>
            </a:r>
          </a:p>
          <a:p>
            <a:r>
              <a:rPr lang="ru-RU" sz="2400" b="1" i="1" dirty="0" smtClean="0">
                <a:solidFill>
                  <a:srgbClr val="0070C0"/>
                </a:solidFill>
              </a:rPr>
              <a:t>работа над формой слова, типа: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А) выбери правильную форму слов;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Б) поставь слово в форме определенного падежа, числа…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В) просклоняй, проспрягай слово;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Г) замени неправильную форму слова правильн</a:t>
            </a:r>
            <a:r>
              <a:rPr lang="ru-RU" b="1" dirty="0" smtClean="0">
                <a:solidFill>
                  <a:srgbClr val="002060"/>
                </a:solidFill>
              </a:rPr>
              <a:t>ой.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404664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0070C0"/>
                </a:solidFill>
              </a:rPr>
              <a:t>Словарно- орфографическая работа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948690"/>
            <a:ext cx="604867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b="1" i="1" dirty="0" smtClean="0">
                <a:solidFill>
                  <a:srgbClr val="0070C0"/>
                </a:solidFill>
              </a:rPr>
              <a:t>Зрительный диктант: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Пишу на карточках, доске слов, например: пр</a:t>
            </a:r>
            <a:r>
              <a:rPr lang="ru-RU" b="1" u="sng" dirty="0" smtClean="0">
                <a:solidFill>
                  <a:srgbClr val="002060"/>
                </a:solidFill>
              </a:rPr>
              <a:t>е</a:t>
            </a:r>
            <a:r>
              <a:rPr lang="ru-RU" b="1" dirty="0" smtClean="0">
                <a:solidFill>
                  <a:srgbClr val="002060"/>
                </a:solidFill>
              </a:rPr>
              <a:t>одолеть, пр</a:t>
            </a:r>
            <a:r>
              <a:rPr lang="ru-RU" b="1" u="sng" dirty="0" smtClean="0">
                <a:solidFill>
                  <a:srgbClr val="002060"/>
                </a:solidFill>
              </a:rPr>
              <a:t>е</a:t>
            </a:r>
            <a:r>
              <a:rPr lang="ru-RU" b="1" dirty="0" smtClean="0">
                <a:solidFill>
                  <a:srgbClr val="002060"/>
                </a:solidFill>
              </a:rPr>
              <a:t>пятствие. Потом мы их проговариваем, выделяем безударную гласную, а затем пишем по памяти.  </a:t>
            </a:r>
            <a:r>
              <a:rPr lang="ru-RU" b="1" i="1" dirty="0" smtClean="0">
                <a:solidFill>
                  <a:srgbClr val="0070C0"/>
                </a:solidFill>
              </a:rPr>
              <a:t>Картинный диктант: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Показываю карточку-картинку, дети называют изображенный на ней предмет, записывают слово, обозначающее этот предмет, ставят ударение и выделяют безударные гласные                                                                   </a:t>
            </a:r>
            <a:r>
              <a:rPr lang="ru-RU" b="1" i="1" dirty="0" smtClean="0">
                <a:solidFill>
                  <a:srgbClr val="0070C0"/>
                </a:solidFill>
              </a:rPr>
              <a:t>Словарный диктант с использованием загадок: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Читаю загадку, дети ее отгадывают и объясняют, по каким признакам они нашли отгадку.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Затем записывают отгадку, выделяя орфограмму.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Например, тема «Правописание гласных после шипящих и Ц» :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Не моторы, а гудят,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Не пилоты, а летят,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Не змеи, а жалят.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(пчелы)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20688"/>
            <a:ext cx="792088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Работа со словарём                                                                                                       </a:t>
            </a:r>
            <a:r>
              <a:rPr lang="ru-RU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Памятка « Как работать со словарём».</a:t>
            </a:r>
          </a:p>
          <a:p>
            <a:pPr lvl="0"/>
            <a:r>
              <a:rPr lang="ru-RU" sz="2800" b="1" dirty="0" smtClean="0">
                <a:solidFill>
                  <a:srgbClr val="002060"/>
                </a:solidFill>
              </a:rPr>
              <a:t>Тщательно изучи предисловие к словарю.</a:t>
            </a:r>
          </a:p>
          <a:p>
            <a:pPr lvl="0"/>
            <a:r>
              <a:rPr lang="ru-RU" sz="2800" b="1" dirty="0" smtClean="0">
                <a:solidFill>
                  <a:srgbClr val="002060"/>
                </a:solidFill>
              </a:rPr>
              <a:t>Знакомство со словарём осуществляй по плану:</a:t>
            </a:r>
          </a:p>
          <a:p>
            <a:pPr lvl="0"/>
            <a:r>
              <a:rPr lang="ru-RU" sz="2800" b="1" dirty="0" smtClean="0">
                <a:solidFill>
                  <a:srgbClr val="002060"/>
                </a:solidFill>
              </a:rPr>
              <a:t>Назначение словаря;</a:t>
            </a:r>
          </a:p>
          <a:p>
            <a:pPr lvl="0"/>
            <a:r>
              <a:rPr lang="ru-RU" sz="2800" b="1" dirty="0" smtClean="0">
                <a:solidFill>
                  <a:srgbClr val="002060"/>
                </a:solidFill>
              </a:rPr>
              <a:t>Характер и содержание словника;</a:t>
            </a:r>
          </a:p>
          <a:p>
            <a:pPr lvl="0"/>
            <a:r>
              <a:rPr lang="ru-RU" sz="2800" b="1" dirty="0" smtClean="0">
                <a:solidFill>
                  <a:srgbClr val="002060"/>
                </a:solidFill>
              </a:rPr>
              <a:t>Порядок расположения слов;</a:t>
            </a:r>
          </a:p>
          <a:p>
            <a:pPr lvl="0"/>
            <a:r>
              <a:rPr lang="ru-RU" sz="2800" b="1" dirty="0" smtClean="0">
                <a:solidFill>
                  <a:srgbClr val="002060"/>
                </a:solidFill>
              </a:rPr>
              <a:t>Структура словарной статьи;</a:t>
            </a:r>
          </a:p>
          <a:p>
            <a:pPr lvl="0"/>
            <a:r>
              <a:rPr lang="ru-RU" sz="2800" b="1" dirty="0" smtClean="0">
                <a:solidFill>
                  <a:srgbClr val="002060"/>
                </a:solidFill>
              </a:rPr>
              <a:t>Система помет;</a:t>
            </a:r>
          </a:p>
          <a:p>
            <a:pPr lvl="0"/>
            <a:r>
              <a:rPr lang="ru-RU" sz="2800" b="1" dirty="0" smtClean="0">
                <a:solidFill>
                  <a:srgbClr val="002060"/>
                </a:solidFill>
              </a:rPr>
              <a:t>Система иллюстраций;</a:t>
            </a:r>
          </a:p>
          <a:p>
            <a:pPr lvl="0"/>
            <a:r>
              <a:rPr lang="ru-RU" sz="2800" b="1" dirty="0" smtClean="0">
                <a:solidFill>
                  <a:srgbClr val="002060"/>
                </a:solidFill>
              </a:rPr>
              <a:t>Правила пользования словарём.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836712"/>
            <a:ext cx="612068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Пользуясь словарём, определите, у каких из данных слов есть омонимы, а какие из них являются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многозначными: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болеть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броня, везти, величина, дело, дрогнуть, класс, манера.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Вспомните 20 пословиц, построенных на использовании антонимов, таких, например, как: 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больной – здоровый, мягко – жестко, утро – вечер, свет – тьма.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справками обращайтесь к словарю антонимов.</a:t>
            </a:r>
          </a:p>
          <a:p>
            <a:endParaRPr lang="ru-RU" i="1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0"/>
            <a:ext cx="76328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Упражнения игрового характера.</a:t>
            </a:r>
          </a:p>
          <a:p>
            <a:endParaRPr lang="ru-RU" sz="32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548680"/>
            <a:ext cx="91440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0070C0"/>
                </a:solidFill>
              </a:rPr>
              <a:t> Игра «Перевертыш»</a:t>
            </a:r>
          </a:p>
          <a:p>
            <a:r>
              <a:rPr lang="ru-RU" sz="1600" dirty="0" smtClean="0"/>
              <a:t>Замени в каждой паре слов синоним – антонимом, а антоним – синонимом.</a:t>
            </a:r>
          </a:p>
          <a:p>
            <a:r>
              <a:rPr lang="ru-RU" sz="1600" dirty="0" smtClean="0"/>
              <a:t>Например: грусть, тоска (радость); жара, зной (холод).</a:t>
            </a:r>
          </a:p>
          <a:p>
            <a:pPr lvl="0"/>
            <a:r>
              <a:rPr lang="ru-RU" sz="1600" dirty="0" smtClean="0"/>
              <a:t>Особое внимание уделяю заданиям типа: «Устранить недочеты в употреблении…»</a:t>
            </a:r>
          </a:p>
          <a:p>
            <a:r>
              <a:rPr lang="ru-RU" sz="1600" dirty="0" smtClean="0"/>
              <a:t>Предлагаю такие задания не только после работы над сочинениями и изложениями, но и на обычных уроках.</a:t>
            </a:r>
          </a:p>
          <a:p>
            <a:pPr lvl="0"/>
            <a:r>
              <a:rPr lang="ru-RU" sz="1600" b="1" i="1" dirty="0" smtClean="0">
                <a:solidFill>
                  <a:srgbClr val="0070C0"/>
                </a:solidFill>
              </a:rPr>
              <a:t> «Корректор»:</a:t>
            </a:r>
          </a:p>
          <a:p>
            <a:pPr lvl="0"/>
            <a:r>
              <a:rPr lang="ru-RU" sz="1600" dirty="0" smtClean="0"/>
              <a:t>Найти ошибку в выборе слова, типа:</a:t>
            </a:r>
          </a:p>
          <a:p>
            <a:pPr lvl="0"/>
            <a:r>
              <a:rPr lang="ru-RU" sz="1600" dirty="0" smtClean="0"/>
              <a:t>Солдаты (принимали) давали присягу.</a:t>
            </a:r>
          </a:p>
          <a:p>
            <a:pPr lvl="0"/>
            <a:r>
              <a:rPr lang="ru-RU" sz="1600" dirty="0" smtClean="0"/>
              <a:t>(Молодой) юноша признался в том, что хочет испытать себя в спорте.</a:t>
            </a:r>
          </a:p>
          <a:p>
            <a:pPr lvl="0"/>
            <a:r>
              <a:rPr lang="ru-RU" sz="1600" b="1" i="1" dirty="0" smtClean="0">
                <a:solidFill>
                  <a:srgbClr val="0070C0"/>
                </a:solidFill>
              </a:rPr>
              <a:t>Исправьте ошибки в употреблении однокоренных слов, заменив одно из них синонимом или частично изменив строй предложения.</a:t>
            </a:r>
          </a:p>
          <a:p>
            <a:pPr lvl="0"/>
            <a:r>
              <a:rPr lang="ru-RU" sz="1600" dirty="0" smtClean="0"/>
              <a:t>Трудно найти человека, который не чувствовал бы чувства гордости за наших спортсменов – победителей.</a:t>
            </a:r>
          </a:p>
          <a:p>
            <a:pPr lvl="0"/>
            <a:r>
              <a:rPr lang="ru-RU" sz="1600" dirty="0" smtClean="0"/>
              <a:t>Он вполне ясно объяснил вам это.</a:t>
            </a:r>
          </a:p>
          <a:p>
            <a:pPr lvl="0"/>
            <a:r>
              <a:rPr lang="ru-RU" sz="1600" dirty="0" smtClean="0"/>
              <a:t>В статье приводится небольшая выписка из письма без подписи.</a:t>
            </a:r>
          </a:p>
          <a:p>
            <a:pPr lvl="0"/>
            <a:r>
              <a:rPr lang="ru-RU" sz="1600" b="1" i="1" dirty="0" smtClean="0">
                <a:solidFill>
                  <a:srgbClr val="0070C0"/>
                </a:solidFill>
              </a:rPr>
              <a:t>Исправьте ошибки в толковом словаре Пети </a:t>
            </a:r>
            <a:r>
              <a:rPr lang="ru-RU" sz="1600" b="1" i="1" dirty="0" err="1" smtClean="0">
                <a:solidFill>
                  <a:srgbClr val="0070C0"/>
                </a:solidFill>
              </a:rPr>
              <a:t>Ошибкина</a:t>
            </a:r>
            <a:r>
              <a:rPr lang="ru-RU" sz="1600" b="1" i="1" dirty="0" smtClean="0">
                <a:solidFill>
                  <a:srgbClr val="0070C0"/>
                </a:solidFill>
              </a:rPr>
              <a:t>:</a:t>
            </a:r>
          </a:p>
          <a:p>
            <a:pPr lvl="0"/>
            <a:r>
              <a:rPr lang="ru-RU" sz="1600" dirty="0" smtClean="0"/>
              <a:t>Западня – квартира с окнами на запад.</a:t>
            </a:r>
          </a:p>
          <a:p>
            <a:pPr lvl="0"/>
            <a:r>
              <a:rPr lang="ru-RU" sz="1600" dirty="0" smtClean="0"/>
              <a:t>Маховик – регулировщик на перекрёстке.</a:t>
            </a:r>
          </a:p>
          <a:p>
            <a:pPr lvl="0"/>
            <a:r>
              <a:rPr lang="ru-RU" sz="1600" dirty="0" smtClean="0"/>
              <a:t>Застрельщик – браконьер.</a:t>
            </a:r>
          </a:p>
          <a:p>
            <a:pPr lvl="0"/>
            <a:r>
              <a:rPr lang="ru-RU" sz="1600" b="1" i="1" dirty="0" smtClean="0">
                <a:solidFill>
                  <a:srgbClr val="0070C0"/>
                </a:solidFill>
              </a:rPr>
              <a:t>Найди лишнее слово:</a:t>
            </a:r>
          </a:p>
          <a:p>
            <a:pPr lvl="0"/>
            <a:r>
              <a:rPr lang="ru-RU" sz="1600" dirty="0" smtClean="0"/>
              <a:t>Мальчик ушиб </a:t>
            </a:r>
            <a:r>
              <a:rPr lang="ru-RU" sz="1600" dirty="0" err="1" smtClean="0"/>
              <a:t>колено</a:t>
            </a:r>
            <a:r>
              <a:rPr lang="ru-RU" sz="1600" u="sng" dirty="0" err="1" smtClean="0"/>
              <a:t>ноги</a:t>
            </a:r>
            <a:r>
              <a:rPr lang="ru-RU" sz="1600" u="sng" dirty="0" smtClean="0"/>
              <a:t>.</a:t>
            </a:r>
            <a:endParaRPr lang="ru-RU" sz="1600" dirty="0" smtClean="0"/>
          </a:p>
          <a:p>
            <a:pPr lvl="0"/>
            <a:r>
              <a:rPr lang="ru-RU" sz="1600" dirty="0" err="1" smtClean="0"/>
              <a:t>Робинзоны</a:t>
            </a:r>
            <a:r>
              <a:rPr lang="ru-RU" sz="1600" dirty="0" smtClean="0"/>
              <a:t> ослабели от недоедания </a:t>
            </a:r>
            <a:r>
              <a:rPr lang="ru-RU" sz="1600" u="sng" dirty="0" smtClean="0"/>
              <a:t>пищи.</a:t>
            </a:r>
            <a:endParaRPr lang="ru-RU" sz="1600" dirty="0" smtClean="0"/>
          </a:p>
          <a:p>
            <a:pPr lvl="0"/>
            <a:r>
              <a:rPr lang="ru-RU" sz="1600" dirty="0" smtClean="0"/>
              <a:t>Конкурс чтецов будет проходить в феврале </a:t>
            </a:r>
            <a:r>
              <a:rPr lang="ru-RU" sz="1600" u="sng" dirty="0" smtClean="0"/>
              <a:t>месяце.</a:t>
            </a:r>
            <a:endParaRPr lang="ru-RU" sz="1600" dirty="0" smtClean="0"/>
          </a:p>
          <a:p>
            <a:pPr lvl="0"/>
            <a:r>
              <a:rPr lang="ru-RU" sz="1600" dirty="0" smtClean="0"/>
              <a:t>Многие города были превращены в руины и развалины.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548680"/>
            <a:ext cx="842493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70C0"/>
                </a:solidFill>
              </a:rPr>
              <a:t>Использование произведений живописи на уроках русского языка.</a:t>
            </a:r>
          </a:p>
          <a:p>
            <a:pPr algn="ctr"/>
            <a:endParaRPr lang="ru-RU" sz="2800" b="1" i="1" dirty="0" smtClean="0">
              <a:solidFill>
                <a:srgbClr val="0070C0"/>
              </a:solidFill>
            </a:endParaRPr>
          </a:p>
          <a:p>
            <a:r>
              <a:rPr lang="ru-RU" sz="2800" b="1" dirty="0" smtClean="0">
                <a:solidFill>
                  <a:srgbClr val="002060"/>
                </a:solidFill>
              </a:rPr>
              <a:t>Картины, воздействуя на органы чувств, дают возможность воспринимать действительность более глубоко, способствуют развитию эмоциональной сферы человека, его мышления и на этой основе формированию мыслительных и речевых процессов. Работа по картине погружает уч-ся в изображаемый художником мир, позволяет реализовать положение о соотношении языка и культуры, </a:t>
            </a:r>
            <a:r>
              <a:rPr lang="ru-RU" sz="2800" b="1" dirty="0" err="1" smtClean="0">
                <a:solidFill>
                  <a:srgbClr val="002060"/>
                </a:solidFill>
              </a:rPr>
              <a:t>коммуникативности</a:t>
            </a:r>
            <a:r>
              <a:rPr lang="ru-RU" sz="2800" b="1" dirty="0" smtClean="0">
                <a:solidFill>
                  <a:srgbClr val="002060"/>
                </a:solidFill>
              </a:rPr>
              <a:t> и </a:t>
            </a:r>
            <a:r>
              <a:rPr lang="ru-RU" sz="2800" b="1" dirty="0" err="1" smtClean="0">
                <a:solidFill>
                  <a:srgbClr val="002060"/>
                </a:solidFill>
              </a:rPr>
              <a:t>культуроведения</a:t>
            </a:r>
            <a:r>
              <a:rPr lang="ru-RU" sz="2800" b="1" dirty="0" smtClean="0">
                <a:solidFill>
                  <a:srgbClr val="002060"/>
                </a:solidFill>
              </a:rPr>
              <a:t>.</a:t>
            </a:r>
            <a:r>
              <a:rPr lang="ru-RU" sz="2800" u="sng" dirty="0" smtClean="0"/>
              <a:t>                                                               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620688"/>
            <a:ext cx="820891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u="sng" dirty="0" smtClean="0">
                <a:solidFill>
                  <a:srgbClr val="0070C0"/>
                </a:solidFill>
              </a:rPr>
              <a:t>Вопросы для первичного восприятия картины:</a:t>
            </a:r>
          </a:p>
          <a:p>
            <a:endParaRPr lang="ru-RU" sz="2000" b="1" i="1" dirty="0" smtClean="0">
              <a:solidFill>
                <a:srgbClr val="002060"/>
              </a:solidFill>
            </a:endParaRPr>
          </a:p>
          <a:p>
            <a:pPr lvl="0"/>
            <a:r>
              <a:rPr lang="ru-RU" sz="2000" b="1" dirty="0" smtClean="0">
                <a:solidFill>
                  <a:srgbClr val="002060"/>
                </a:solidFill>
              </a:rPr>
              <a:t>Что вы видите на картине?</a:t>
            </a:r>
          </a:p>
          <a:p>
            <a:pPr lvl="0"/>
            <a:r>
              <a:rPr lang="ru-RU" sz="2000" b="1" dirty="0" smtClean="0">
                <a:solidFill>
                  <a:srgbClr val="002060"/>
                </a:solidFill>
              </a:rPr>
              <a:t>Что изображено в центре картины?</a:t>
            </a:r>
          </a:p>
          <a:p>
            <a:pPr lvl="0"/>
            <a:r>
              <a:rPr lang="ru-RU" sz="2000" b="1" dirty="0" smtClean="0">
                <a:solidFill>
                  <a:srgbClr val="002060"/>
                </a:solidFill>
              </a:rPr>
              <a:t>Что вы видите на заднем плане?</a:t>
            </a:r>
          </a:p>
          <a:p>
            <a:pPr lvl="0"/>
            <a:r>
              <a:rPr lang="ru-RU" sz="2000" b="1" dirty="0" smtClean="0">
                <a:solidFill>
                  <a:srgbClr val="002060"/>
                </a:solidFill>
              </a:rPr>
              <a:t>Не каком фоне изображены предметы?</a:t>
            </a:r>
          </a:p>
          <a:p>
            <a:pPr lvl="0"/>
            <a:r>
              <a:rPr lang="ru-RU" sz="2000" b="1" dirty="0" smtClean="0">
                <a:solidFill>
                  <a:srgbClr val="002060"/>
                </a:solidFill>
              </a:rPr>
              <a:t>Какое время года изображено на картине?</a:t>
            </a:r>
          </a:p>
          <a:p>
            <a:pPr lvl="0"/>
            <a:r>
              <a:rPr lang="ru-RU" sz="2000" b="1" dirty="0" smtClean="0">
                <a:solidFill>
                  <a:srgbClr val="002060"/>
                </a:solidFill>
              </a:rPr>
              <a:t>Какой день показал художник?</a:t>
            </a:r>
          </a:p>
          <a:p>
            <a:pPr lvl="0"/>
            <a:r>
              <a:rPr lang="ru-RU" sz="2000" b="1" dirty="0" smtClean="0">
                <a:solidFill>
                  <a:srgbClr val="002060"/>
                </a:solidFill>
              </a:rPr>
              <a:t>Что прежде всего привлекло ваше внимание? Почему?</a:t>
            </a:r>
          </a:p>
          <a:p>
            <a:pPr lvl="0"/>
            <a:r>
              <a:rPr lang="ru-RU" sz="2000" b="1" dirty="0" smtClean="0">
                <a:solidFill>
                  <a:srgbClr val="002060"/>
                </a:solidFill>
              </a:rPr>
              <a:t>Какие цвета использовал художник?</a:t>
            </a:r>
          </a:p>
          <a:p>
            <a:pPr lvl="0"/>
            <a:r>
              <a:rPr lang="ru-RU" sz="2000" b="1" dirty="0" smtClean="0">
                <a:solidFill>
                  <a:srgbClr val="002060"/>
                </a:solidFill>
              </a:rPr>
              <a:t>Какой цвет преобладает?</a:t>
            </a:r>
          </a:p>
          <a:p>
            <a:pPr lvl="0"/>
            <a:r>
              <a:rPr lang="ru-RU" sz="2000" b="1" dirty="0" smtClean="0">
                <a:solidFill>
                  <a:srgbClr val="002060"/>
                </a:solidFill>
              </a:rPr>
              <a:t>Кто главный герой картины? Как вы догадались?</a:t>
            </a:r>
          </a:p>
          <a:p>
            <a:pPr lvl="0"/>
            <a:r>
              <a:rPr lang="ru-RU" sz="2000" b="1" dirty="0" smtClean="0">
                <a:solidFill>
                  <a:srgbClr val="002060"/>
                </a:solidFill>
              </a:rPr>
              <a:t>Что можно сказать о главном герое?</a:t>
            </a:r>
          </a:p>
          <a:p>
            <a:pPr lvl="0"/>
            <a:r>
              <a:rPr lang="ru-RU" sz="2000" b="1" dirty="0" smtClean="0">
                <a:solidFill>
                  <a:srgbClr val="002060"/>
                </a:solidFill>
              </a:rPr>
              <a:t>Почему художник дал такое название картине?</a:t>
            </a:r>
          </a:p>
          <a:p>
            <a:pPr lvl="0"/>
            <a:r>
              <a:rPr lang="ru-RU" sz="2000" b="1" dirty="0" smtClean="0">
                <a:solidFill>
                  <a:srgbClr val="002060"/>
                </a:solidFill>
              </a:rPr>
              <a:t>Как бы вы ее назвали?</a:t>
            </a:r>
          </a:p>
          <a:p>
            <a:pPr lvl="0"/>
            <a:r>
              <a:rPr lang="ru-RU" sz="2000" b="1" dirty="0" smtClean="0">
                <a:solidFill>
                  <a:srgbClr val="002060"/>
                </a:solidFill>
              </a:rPr>
              <a:t>Нравится ли вам картина? Почему?</a:t>
            </a:r>
          </a:p>
          <a:p>
            <a:pPr lvl="0"/>
            <a:r>
              <a:rPr lang="ru-RU" sz="2000" b="1" dirty="0" smtClean="0">
                <a:solidFill>
                  <a:srgbClr val="002060"/>
                </a:solidFill>
              </a:rPr>
              <a:t>Какое настроение она вызывает? Почему?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332656"/>
            <a:ext cx="6624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i="1" dirty="0" smtClean="0">
                <a:solidFill>
                  <a:srgbClr val="002060"/>
                </a:solidFill>
              </a:rPr>
              <a:t>    </a:t>
            </a:r>
            <a:r>
              <a:rPr lang="ru-RU" sz="5400" b="1" i="1" dirty="0" smtClean="0">
                <a:solidFill>
                  <a:srgbClr val="0070C0"/>
                </a:solidFill>
              </a:rPr>
              <a:t>СОДЕРЖАНИЕ</a:t>
            </a:r>
            <a:endParaRPr lang="ru-RU" sz="5400" b="1" i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916832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Введение. Актуальность темы.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Из истории вопроса.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Причины малого словарного запаса.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Что такое речь?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Система работы по развитию речи.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 Практическая часть.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 Список используемой литературы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332656"/>
            <a:ext cx="842493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Для формирования </a:t>
            </a:r>
            <a:r>
              <a:rPr lang="ru-RU" sz="2800" b="1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монологической речи 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целесообразны следующие задания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0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b="1" dirty="0" smtClean="0">
                <a:solidFill>
                  <a:srgbClr val="002060"/>
                </a:solidFill>
              </a:rPr>
              <a:t>Рассмотрите внимательно картину, обратите внимание на…</a:t>
            </a:r>
          </a:p>
          <a:p>
            <a:pPr lvl="0"/>
            <a:r>
              <a:rPr lang="ru-RU" sz="2000" b="1" dirty="0" smtClean="0">
                <a:solidFill>
                  <a:srgbClr val="002060"/>
                </a:solidFill>
              </a:rPr>
              <a:t>Составьте предложения на тему этой картины.</a:t>
            </a:r>
          </a:p>
          <a:p>
            <a:pPr lvl="0"/>
            <a:r>
              <a:rPr lang="ru-RU" sz="2000" b="1" dirty="0" smtClean="0">
                <a:solidFill>
                  <a:srgbClr val="002060"/>
                </a:solidFill>
              </a:rPr>
              <a:t>Назовите признаки предметов картины (цвет, объем, формы). Составьте с этими словосочетаниями предложения, а затем объедините их в связный текст.</a:t>
            </a:r>
          </a:p>
          <a:p>
            <a:pPr lvl="0"/>
            <a:r>
              <a:rPr lang="ru-RU" sz="2000" b="1" dirty="0" smtClean="0">
                <a:solidFill>
                  <a:srgbClr val="002060"/>
                </a:solidFill>
              </a:rPr>
              <a:t>Составьте описание картины по плану, записанному на доске.</a:t>
            </a:r>
          </a:p>
          <a:p>
            <a:pPr lvl="0"/>
            <a:r>
              <a:rPr lang="ru-RU" sz="2000" b="1" dirty="0" smtClean="0">
                <a:solidFill>
                  <a:srgbClr val="002060"/>
                </a:solidFill>
              </a:rPr>
              <a:t>Составьте описание картины по опорным словам, записанным на доске (можно попросить определить их самостоятельно).</a:t>
            </a:r>
          </a:p>
          <a:p>
            <a:pPr lvl="0"/>
            <a:r>
              <a:rPr lang="ru-RU" sz="2000" b="1" dirty="0" smtClean="0">
                <a:solidFill>
                  <a:srgbClr val="002060"/>
                </a:solidFill>
              </a:rPr>
              <a:t>Выразите свое отношение к картине.</a:t>
            </a:r>
          </a:p>
          <a:p>
            <a:pPr lvl="0"/>
            <a:r>
              <a:rPr lang="ru-RU" sz="2000" b="1" dirty="0" smtClean="0">
                <a:solidFill>
                  <a:srgbClr val="002060"/>
                </a:solidFill>
              </a:rPr>
              <a:t>Опишите ситуацию, изображенную на картине.</a:t>
            </a:r>
          </a:p>
          <a:p>
            <a:pPr lvl="0"/>
            <a:r>
              <a:rPr lang="ru-RU" sz="2000" b="1" dirty="0" smtClean="0">
                <a:solidFill>
                  <a:srgbClr val="002060"/>
                </a:solidFill>
              </a:rPr>
              <a:t>Составьте план описания картины, выбрав подходящие фразы из предложенных.</a:t>
            </a:r>
          </a:p>
          <a:p>
            <a:endParaRPr lang="ru-RU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908720"/>
            <a:ext cx="828092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u="sng" dirty="0" smtClean="0">
                <a:solidFill>
                  <a:srgbClr val="0070C0"/>
                </a:solidFill>
              </a:rPr>
              <a:t>На следующем этапе вопросно-ответные упражнения на говорение носят более творческий характер, интеграционный, они объединяют в вопросы частное и общее, содержание и форму, ставятся вопросы, требующие обоснования собственного понимания картины, например:</a:t>
            </a:r>
            <a:endParaRPr lang="ru-RU" sz="2400" b="1" i="1" dirty="0" smtClean="0">
              <a:solidFill>
                <a:srgbClr val="0070C0"/>
              </a:solidFill>
            </a:endParaRPr>
          </a:p>
          <a:p>
            <a:pPr lvl="0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Почему художник захотел изобразить именно эти предметы? (это время года, этот пейзаж…)</a:t>
            </a:r>
          </a:p>
          <a:p>
            <a:pPr lvl="0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Почему художник использовал контрастные цвета в изображении?</a:t>
            </a:r>
          </a:p>
          <a:p>
            <a:pPr lvl="0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художник относится к своим героям? Докажите свое мнение.</a:t>
            </a:r>
          </a:p>
          <a:p>
            <a:pPr lvl="0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 какому жанру живописи вы отнесете эту картину? Почему?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692696"/>
            <a:ext cx="7416824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Формы внеклассной работы:</a:t>
            </a:r>
          </a:p>
          <a:p>
            <a:endParaRPr lang="ru-RU" sz="3200" b="1" i="1" dirty="0" smtClean="0">
              <a:solidFill>
                <a:srgbClr val="0070C0"/>
              </a:solidFill>
            </a:endParaRPr>
          </a:p>
          <a:p>
            <a:pPr lvl="0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КВН</a:t>
            </a:r>
          </a:p>
          <a:p>
            <a:pPr lvl="0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Грамматические турниры</a:t>
            </a:r>
          </a:p>
          <a:p>
            <a:pPr lvl="0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Конкурсные программы</a:t>
            </a:r>
          </a:p>
          <a:p>
            <a:pPr lvl="0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Викторины</a:t>
            </a:r>
          </a:p>
          <a:p>
            <a:pPr lvl="0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Литературные гостиные</a:t>
            </a:r>
          </a:p>
          <a:p>
            <a:pPr lvl="0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Лингвистические эстафеты</a:t>
            </a:r>
          </a:p>
          <a:p>
            <a:pPr lvl="0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Устные журналы</a:t>
            </a:r>
          </a:p>
          <a:p>
            <a:pPr lvl="0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Олимпиады</a:t>
            </a:r>
          </a:p>
          <a:p>
            <a:pPr lvl="0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Праздники</a:t>
            </a:r>
          </a:p>
          <a:p>
            <a:pPr lvl="0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Недели русского языка и литературы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548680"/>
            <a:ext cx="77048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b="1" dirty="0" smtClean="0">
                <a:solidFill>
                  <a:srgbClr val="0070C0"/>
                </a:solidFill>
              </a:rPr>
              <a:t>Список использованной литературы                                                                       </a:t>
            </a:r>
            <a:r>
              <a:rPr lang="ru-RU" b="1" dirty="0" smtClean="0"/>
              <a:t>Власенков А.И. </a:t>
            </a:r>
            <a:r>
              <a:rPr lang="ru-RU" b="1" dirty="0" smtClean="0">
                <a:solidFill>
                  <a:srgbClr val="002060"/>
                </a:solidFill>
              </a:rPr>
              <a:t>Развивающее обучение русскому языку. – М.: Просвещение, 1982.</a:t>
            </a:r>
          </a:p>
          <a:p>
            <a:pPr lvl="0"/>
            <a:r>
              <a:rPr lang="ru-RU" b="1" dirty="0" err="1" smtClean="0">
                <a:solidFill>
                  <a:srgbClr val="002060"/>
                </a:solidFill>
              </a:rPr>
              <a:t>Выготский</a:t>
            </a:r>
            <a:r>
              <a:rPr lang="ru-RU" b="1" dirty="0" smtClean="0">
                <a:solidFill>
                  <a:srgbClr val="002060"/>
                </a:solidFill>
              </a:rPr>
              <a:t> А.С. Вопросы детской психологии. СПб.: Союз, 1997.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Головин Б.Н. Введение в языкознание. – М.: Просвещение, 1997.</a:t>
            </a:r>
          </a:p>
          <a:p>
            <a:pPr lvl="0"/>
            <a:r>
              <a:rPr lang="ru-RU" b="1" dirty="0" err="1" smtClean="0">
                <a:solidFill>
                  <a:srgbClr val="002060"/>
                </a:solidFill>
              </a:rPr>
              <a:t>Ладыженская</a:t>
            </a:r>
            <a:r>
              <a:rPr lang="ru-RU" b="1" dirty="0" smtClean="0">
                <a:solidFill>
                  <a:srgbClr val="002060"/>
                </a:solidFill>
              </a:rPr>
              <a:t> Т.А. Система работы по развитию связной речи уч-ся. – М.: Просвещение, 1975.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Львов М.Р. Методика развития речи младших школьников. – М.: просвещение, 1985.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Никитина Е.И. Русская речь: Учеб. пособие по развитию связной речи для 5 – 7 </a:t>
            </a:r>
            <a:r>
              <a:rPr lang="ru-RU" b="1" dirty="0" err="1" smtClean="0">
                <a:solidFill>
                  <a:srgbClr val="002060"/>
                </a:solidFill>
              </a:rPr>
              <a:t>кл</a:t>
            </a:r>
            <a:r>
              <a:rPr lang="ru-RU" b="1" dirty="0" smtClean="0">
                <a:solidFill>
                  <a:srgbClr val="002060"/>
                </a:solidFill>
              </a:rPr>
              <a:t>. средней школы.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Ожегов С.И. Словарь русского языка. – М.: «Русский язык», 1989.</a:t>
            </a:r>
          </a:p>
          <a:p>
            <a:pPr lvl="0"/>
            <a:r>
              <a:rPr lang="ru-RU" b="1" dirty="0" err="1" smtClean="0">
                <a:solidFill>
                  <a:srgbClr val="002060"/>
                </a:solidFill>
              </a:rPr>
              <a:t>Пленкин</a:t>
            </a:r>
            <a:r>
              <a:rPr lang="ru-RU" b="1" dirty="0" smtClean="0">
                <a:solidFill>
                  <a:srgbClr val="002060"/>
                </a:solidFill>
              </a:rPr>
              <a:t> Н.А. Уроки развития речи. 5 – 9 </a:t>
            </a:r>
            <a:r>
              <a:rPr lang="ru-RU" b="1" dirty="0" err="1" smtClean="0">
                <a:solidFill>
                  <a:srgbClr val="002060"/>
                </a:solidFill>
              </a:rPr>
              <a:t>кл</a:t>
            </a:r>
            <a:r>
              <a:rPr lang="ru-RU" b="1" dirty="0" smtClean="0">
                <a:solidFill>
                  <a:srgbClr val="002060"/>
                </a:solidFill>
              </a:rPr>
              <a:t>. – М.: Просвещение, 1996.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Программа для общеобразовательных учебных заведений. Русский язык. 5 – 9 класс.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48680"/>
            <a:ext cx="77413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ru-RU" sz="4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Введение. </a:t>
            </a:r>
            <a:endParaRPr lang="ru-RU" sz="4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3528" y="1844824"/>
            <a:ext cx="835292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Развитость речи – это показатель уровня культуры человека, его интеллекта, кругозора.</a:t>
            </a:r>
          </a:p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Развитая речь – это прекрасный инструмент познания, удобное и необходимое средство общения и, наконец, зеркало мышления. Речевые умения являются составной частью коммуникативной культуры. В понятие «коммуникативная культура» входит устная и письменная речь, характеризующаяся точностью, образностью, выразительностью.</a:t>
            </a:r>
          </a:p>
          <a:p>
            <a:endParaRPr lang="ru-RU" b="1" dirty="0" smtClean="0">
              <a:solidFill>
                <a:srgbClr val="7030A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476672"/>
            <a:ext cx="6624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Актуальность темы.</a:t>
            </a:r>
            <a:endParaRPr lang="ru-RU" sz="48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1556792"/>
            <a:ext cx="73448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Требования государственного стандарта формировать коммуникативную компетенцию учащихся предполагают развитие умения говорить, слушать, понимать, рассуждать на заданные темы, создавать собственные тексты. Успех во многом зависит от способности, речевой и общей культуры учащихся, однако многое зависит и от учителя русского языка. Речевые навыки нужно отрабатывать специально, опираясь на изученный грамматический материал, систематически, проявляя настойчивость. Только в таком случае можно получить ощутимый результат.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861048"/>
            <a:ext cx="842493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гуманитарных науках исследованию речи уделяется большое внимание. Накоплен научный материал в области лингвистики и методики развития речи: работы Ф.И.Буслаева, И.И. Срезневского,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Н.Ф.Бунакова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Л.В.Щербы, Э.В.Кузнецовой.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Исследования вышеуказанных авторов были использованы в методике преподавания русского языка как основы формирования речевых умений и навыков учащихся.</a:t>
            </a:r>
          </a:p>
          <a:p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332656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Из истории вопроса</a:t>
            </a:r>
            <a:endParaRPr lang="ru-RU" sz="48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буслаев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124744"/>
            <a:ext cx="1944216" cy="22322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99592" y="342900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Ф.И.Буслаев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7" name="Рисунок 6" descr="срезневский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63888" y="1196752"/>
            <a:ext cx="1728192" cy="21602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491880" y="335699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И.И.Срезневский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9" name="Рисунок 8" descr="щерба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56176" y="1124744"/>
            <a:ext cx="1584176" cy="216024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300192" y="335699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Л.В.Щерба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3933056"/>
            <a:ext cx="70567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Т.А.Ладыженская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В.И.Капинос, М.Т.Львов научно обосновали и разработали систему обучения связной речи, которая легла в основу соответствующего раздела действующей программы по русскому языку. Но, несмотря на имеющиеся разработки в области развития связной речи, существует тенденция к снижению речевого развития, поскольку, ни для кого ни секрет, что состояние речи современных школьников не удовлетворяет пока возрастающим потребностям устного и письменного общения.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403648" y="332656"/>
            <a:ext cx="63367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Из истории вопроса</a:t>
            </a:r>
            <a:endParaRPr lang="ru-RU" sz="4400" dirty="0"/>
          </a:p>
        </p:txBody>
      </p:sp>
      <p:pic>
        <p:nvPicPr>
          <p:cNvPr id="4" name="Рисунок 3" descr="лажыженска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1340768"/>
            <a:ext cx="1584176" cy="2088232"/>
          </a:xfrm>
          <a:prstGeom prst="rect">
            <a:avLst/>
          </a:prstGeom>
        </p:spPr>
      </p:pic>
      <p:pic>
        <p:nvPicPr>
          <p:cNvPr id="5" name="Рисунок 4" descr="баранов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1484784"/>
            <a:ext cx="1368152" cy="18722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47664" y="34290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solidFill>
                  <a:srgbClr val="C00000"/>
                </a:solidFill>
              </a:rPr>
              <a:t>Т.А.Ладыженская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4048" y="335699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Баранов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484784"/>
            <a:ext cx="835292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Малый объем словарного запаса объясняется тем, что</a:t>
            </a:r>
          </a:p>
          <a:p>
            <a:pPr lvl="0"/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интеллектуальное развитие многих школьников не позволяет воспринимать большой объем новой информации, которая наблюдается в лексике современного русского языка (заимствования, неологизмы);</a:t>
            </a:r>
          </a:p>
          <a:p>
            <a:pPr lvl="0"/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трудностью восприятия материала, неадаптированного к современной жизненной ситуации; тематической разобщенностью материала;</a:t>
            </a:r>
          </a:p>
          <a:p>
            <a:pPr lvl="0"/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происходит развитие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аудио-видео-компьютерных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технологий, способствующих получению информации без обращения к литературным (книжным) источникам;</a:t>
            </a:r>
          </a:p>
          <a:p>
            <a:pPr lvl="0"/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русский язык относится к основным дисциплинам, вызывающим малый интерес современных школьников;</a:t>
            </a:r>
          </a:p>
          <a:p>
            <a:pPr lvl="0"/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непонимание роли получаемых знаний на данных уроках для будущей жизни.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476672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70C0"/>
                </a:solidFill>
              </a:rPr>
              <a:t>Причины малого словарного запаса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412776"/>
            <a:ext cx="784887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Понятие «речь» является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межпредметным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оно встречается в лингвистической, психологической, методической литературе. Для лингвистов речь – «последовательность знаков языка, построенная по его законам и из его материала в соответствии с требованиями выраженного конкретного содержания (мыслей, чувств, настроений, состояний воли…).                                                                                             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Психологи рассматривают речь как сложную систему условных и безусловных рефлексов, как процесс порождения и восприятия высказывания, как вид специфически человеческой деятельности, обеспечивающей общение.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sz="1600" dirty="0" smtClean="0"/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404664"/>
            <a:ext cx="8352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Что  такое речь?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980728"/>
            <a:ext cx="8424936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Объектом исследования методистов является речь как предмет общения, поэтому они говорят о «развитии речи». Методисты рассматривают развитие речи с учебно-педагогической точки зрения. В.И.Добромыслов писал: «Термин «развитие речи» — педагогический. Он имеет отношение к учебно-воспитательному процессу, который осуществляется в том или ином учебном заведении». 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Этот процесс двусторонний, он затрагивает деятельность учителя, который развивает речь детей, и деятельность детей, речь которых развивается.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Обратившись к Словарю русского языка под редакцией С.И.Ожегова, читаем, что развитие речи – это «процесс закономерного изменения, перехода из одного состояния в другое, более совершенное».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Речь – «способность говорить, говорение».</a:t>
            </a:r>
          </a:p>
          <a:p>
            <a:endParaRPr lang="ru-RU" sz="2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1795</Words>
  <Application>Microsoft Office PowerPoint</Application>
  <PresentationFormat>Экран (4:3)</PresentationFormat>
  <Paragraphs>200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Home</cp:lastModifiedBy>
  <cp:revision>25</cp:revision>
  <dcterms:modified xsi:type="dcterms:W3CDTF">2001-12-31T21:35:01Z</dcterms:modified>
</cp:coreProperties>
</file>