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71" r:id="rId6"/>
    <p:sldId id="265" r:id="rId7"/>
    <p:sldId id="266" r:id="rId8"/>
    <p:sldId id="267" r:id="rId9"/>
    <p:sldId id="269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740000"/>
    <a:srgbClr val="800000"/>
    <a:srgbClr val="000099"/>
    <a:srgbClr val="303590"/>
    <a:srgbClr val="336600"/>
    <a:srgbClr val="0099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052736"/>
            <a:ext cx="7920880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Числа в сказках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А.С. Пушкина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27984" y="4077072"/>
            <a:ext cx="3763962" cy="1728787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удко Никита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ученик 5 класса «Б»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школы №625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9361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Сказка </a:t>
            </a:r>
            <a:b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о золотом петушке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Негде, в </a:t>
            </a:r>
            <a:r>
              <a:rPr lang="ru-RU" b="1" dirty="0" smtClean="0">
                <a:solidFill>
                  <a:srgbClr val="990033"/>
                </a:solidFill>
              </a:rPr>
              <a:t>три</a:t>
            </a:r>
            <a:r>
              <a:rPr lang="ru-RU" dirty="0" smtClean="0">
                <a:solidFill>
                  <a:srgbClr val="990033"/>
                </a:solidFill>
              </a:rPr>
              <a:t>девятом царстве, в </a:t>
            </a:r>
            <a:r>
              <a:rPr lang="ru-RU" b="1" dirty="0" smtClean="0">
                <a:solidFill>
                  <a:srgbClr val="990033"/>
                </a:solidFill>
              </a:rPr>
              <a:t>три</a:t>
            </a:r>
            <a:r>
              <a:rPr lang="ru-RU" dirty="0" smtClean="0">
                <a:solidFill>
                  <a:srgbClr val="990033"/>
                </a:solidFill>
              </a:rPr>
              <a:t>десятом государстве</a:t>
            </a:r>
            <a:r>
              <a:rPr lang="ru-RU" dirty="0" smtClean="0"/>
              <a:t>, жил-был славный царь </a:t>
            </a:r>
            <a:r>
              <a:rPr lang="ru-RU" dirty="0" err="1" smtClean="0"/>
              <a:t>Дадон</a:t>
            </a:r>
            <a:r>
              <a:rPr lang="ru-RU" dirty="0" smtClean="0"/>
              <a:t>…”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В тридевятом царстве, в тридесятом государстве. А где оно? Оказывается, рядом, потому что </a:t>
            </a:r>
            <a:r>
              <a:rPr lang="ru-RU" b="1" dirty="0" smtClean="0">
                <a:solidFill>
                  <a:srgbClr val="990033"/>
                </a:solidFill>
              </a:rPr>
              <a:t>3 </a:t>
            </a:r>
            <a:r>
              <a:rPr lang="ru-RU" dirty="0" err="1" smtClean="0">
                <a:solidFill>
                  <a:srgbClr val="990033"/>
                </a:solidFill>
              </a:rPr>
              <a:t>х</a:t>
            </a:r>
            <a:r>
              <a:rPr lang="ru-RU" dirty="0" smtClean="0">
                <a:solidFill>
                  <a:srgbClr val="990033"/>
                </a:solidFill>
              </a:rPr>
              <a:t> 9 = 27</a:t>
            </a:r>
            <a:r>
              <a:rPr lang="ru-RU" dirty="0" smtClean="0"/>
              <a:t>, 27 дней – это как раз лунный месяц – время обращения Луны вокруг Земли. Идем дальше: </a:t>
            </a:r>
            <a:r>
              <a:rPr lang="ru-RU" b="1" dirty="0" smtClean="0">
                <a:solidFill>
                  <a:srgbClr val="990033"/>
                </a:solidFill>
              </a:rPr>
              <a:t>3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  <a:r>
              <a:rPr lang="ru-RU" dirty="0" err="1" smtClean="0">
                <a:solidFill>
                  <a:srgbClr val="990033"/>
                </a:solidFill>
              </a:rPr>
              <a:t>х</a:t>
            </a:r>
            <a:r>
              <a:rPr lang="ru-RU" dirty="0" smtClean="0">
                <a:solidFill>
                  <a:srgbClr val="990033"/>
                </a:solidFill>
              </a:rPr>
              <a:t> 10 = </a:t>
            </a:r>
            <a:r>
              <a:rPr lang="ru-RU" b="1" dirty="0" smtClean="0">
                <a:solidFill>
                  <a:srgbClr val="990033"/>
                </a:solidFill>
              </a:rPr>
              <a:t>3</a:t>
            </a:r>
            <a:r>
              <a:rPr lang="ru-RU" dirty="0" smtClean="0">
                <a:solidFill>
                  <a:srgbClr val="990033"/>
                </a:solidFill>
              </a:rPr>
              <a:t>0</a:t>
            </a:r>
            <a:r>
              <a:rPr lang="ru-RU" dirty="0" smtClean="0"/>
              <a:t>, а это период между двумя новолуниями. Вот вам и указание на то, где находится </a:t>
            </a:r>
            <a:r>
              <a:rPr lang="ru-RU" sz="2900" b="1" dirty="0" smtClean="0">
                <a:solidFill>
                  <a:srgbClr val="990033"/>
                </a:solidFill>
              </a:rPr>
              <a:t>“</a:t>
            </a:r>
            <a:r>
              <a:rPr lang="ru-RU" b="1" dirty="0" smtClean="0">
                <a:solidFill>
                  <a:srgbClr val="990033"/>
                </a:solidFill>
              </a:rPr>
              <a:t>Тридевятое царство, Тридесятое государство” – на расстоянии,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990033"/>
                </a:solidFill>
              </a:rPr>
              <a:t>                         равном месяцу пути. </a:t>
            </a:r>
          </a:p>
          <a:p>
            <a:endParaRPr lang="ru-RU" dirty="0"/>
          </a:p>
        </p:txBody>
      </p:sp>
      <p:pic>
        <p:nvPicPr>
          <p:cNvPr id="5" name="Содержимое 4" descr="пет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984578" cy="40719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11560" y="980728"/>
            <a:ext cx="4464496" cy="5145435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None/>
            </a:pPr>
            <a:r>
              <a:rPr lang="ru-RU" sz="3300" b="1" dirty="0" smtClean="0">
                <a:solidFill>
                  <a:srgbClr val="000099"/>
                </a:solidFill>
                <a:ea typeface="+mj-ea"/>
                <a:cs typeface="+mj-cs"/>
              </a:rPr>
              <a:t>Была дорога 	доброй сказки 	длинной,</a:t>
            </a:r>
          </a:p>
          <a:p>
            <a:pPr>
              <a:spcBef>
                <a:spcPct val="0"/>
              </a:spcBef>
              <a:buNone/>
            </a:pPr>
            <a:r>
              <a:rPr lang="ru-RU" sz="3300" b="1" dirty="0" smtClean="0">
                <a:solidFill>
                  <a:srgbClr val="000099"/>
                </a:solidFill>
                <a:ea typeface="+mj-ea"/>
                <a:cs typeface="+mj-cs"/>
              </a:rPr>
              <a:t>Сквозь 	расстояния 	и 	времена. </a:t>
            </a:r>
          </a:p>
          <a:p>
            <a:pPr>
              <a:spcBef>
                <a:spcPct val="0"/>
              </a:spcBef>
              <a:buNone/>
            </a:pPr>
            <a:r>
              <a:rPr lang="ru-RU" sz="3300" b="1" dirty="0" smtClean="0">
                <a:solidFill>
                  <a:srgbClr val="000099"/>
                </a:solidFill>
                <a:ea typeface="+mj-ea"/>
                <a:cs typeface="+mj-cs"/>
              </a:rPr>
              <a:t>И все народы 	радостью 	единой </a:t>
            </a:r>
          </a:p>
          <a:p>
            <a:pPr>
              <a:spcBef>
                <a:spcPct val="0"/>
              </a:spcBef>
              <a:buNone/>
            </a:pPr>
            <a:r>
              <a:rPr lang="ru-RU" sz="3300" b="1" dirty="0" smtClean="0">
                <a:solidFill>
                  <a:srgbClr val="000099"/>
                </a:solidFill>
                <a:ea typeface="+mj-ea"/>
                <a:cs typeface="+mj-cs"/>
              </a:rPr>
              <a:t>Навек умела 	связывать она.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Setevaya\Pushkin\0d279fc57dbc5b31e443e53325547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74441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Список используемых</a:t>
            </a:r>
            <a:b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источников:</a:t>
            </a:r>
            <a:endParaRPr lang="ru-RU" b="1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988840"/>
            <a:ext cx="8352928" cy="4680520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6500" dirty="0" smtClean="0"/>
              <a:t>Биография А. С. </a:t>
            </a:r>
            <a:r>
              <a:rPr lang="ru-RU" sz="6500" dirty="0" smtClean="0"/>
              <a:t>Пушкина</a:t>
            </a:r>
            <a:r>
              <a:rPr lang="ru-RU" sz="6500" dirty="0" smtClean="0"/>
              <a:t>  [Электронный ресурс</a:t>
            </a:r>
            <a:r>
              <a:rPr lang="ru-RU" sz="6500" dirty="0" smtClean="0"/>
              <a:t>]– Режим доступа</a:t>
            </a:r>
            <a:r>
              <a:rPr lang="ru-RU" sz="6500" dirty="0" smtClean="0"/>
              <a:t>: </a:t>
            </a:r>
            <a:r>
              <a:rPr lang="en-US" sz="6500" dirty="0" smtClean="0"/>
              <a:t> http://www.uznat.net/biografii/biografiya_pushkina_kratko_dlya_detey.html</a:t>
            </a:r>
            <a:endParaRPr lang="ru-RU" sz="6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500" dirty="0" smtClean="0"/>
              <a:t>Предсказания Пушкину </a:t>
            </a:r>
            <a:r>
              <a:rPr lang="ru-RU" sz="6500" dirty="0" smtClean="0"/>
              <a:t>Александры Кирхгоф</a:t>
            </a:r>
            <a:r>
              <a:rPr lang="ru-RU" sz="6500" dirty="0" smtClean="0"/>
              <a:t> [Электронный ресурс</a:t>
            </a:r>
            <a:r>
              <a:rPr lang="ru-RU" sz="6500" dirty="0" smtClean="0"/>
              <a:t>] – Режим доступа</a:t>
            </a:r>
            <a:r>
              <a:rPr lang="ru-RU" sz="6500" dirty="0" smtClean="0"/>
              <a:t>: </a:t>
            </a:r>
            <a:r>
              <a:rPr lang="en-US" sz="6500" dirty="0" smtClean="0"/>
              <a:t> http://www.astrohome.ru/index.php/predskazanija-srednevekovja-i-novogo-vremeni/4517-predskazanija-pushkinu-aleksandry-kirhgof</a:t>
            </a:r>
            <a:endParaRPr lang="ru-RU" sz="6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500" dirty="0" smtClean="0"/>
              <a:t>Магнитов </a:t>
            </a:r>
            <a:r>
              <a:rPr lang="ru-RU" sz="6500" dirty="0" smtClean="0"/>
              <a:t>С.Н</a:t>
            </a:r>
            <a:r>
              <a:rPr lang="ru-RU" sz="6500" dirty="0" smtClean="0"/>
              <a:t>. </a:t>
            </a:r>
            <a:r>
              <a:rPr lang="ru-RU" sz="6500" dirty="0" err="1" smtClean="0"/>
              <a:t>Тринитаризм</a:t>
            </a:r>
            <a:r>
              <a:rPr lang="ru-RU" sz="6500" dirty="0" smtClean="0"/>
              <a:t> </a:t>
            </a:r>
            <a:r>
              <a:rPr lang="ru-RU" sz="6500" dirty="0" smtClean="0"/>
              <a:t>в русских волшебных </a:t>
            </a:r>
            <a:r>
              <a:rPr lang="ru-RU" sz="6500" dirty="0" smtClean="0"/>
              <a:t>сказках [</a:t>
            </a:r>
            <a:r>
              <a:rPr lang="ru-RU" sz="6500" dirty="0" smtClean="0"/>
              <a:t>Электронный ресурс</a:t>
            </a:r>
            <a:r>
              <a:rPr lang="ru-RU" sz="6500" dirty="0" smtClean="0"/>
              <a:t>] – Режим  доступа</a:t>
            </a:r>
            <a:r>
              <a:rPr lang="ru-RU" sz="6500" dirty="0" smtClean="0"/>
              <a:t>: </a:t>
            </a:r>
            <a:r>
              <a:rPr lang="en-US" sz="6500" dirty="0" smtClean="0"/>
              <a:t>http://</a:t>
            </a:r>
            <a:r>
              <a:rPr lang="en-US" sz="6500" dirty="0" smtClean="0"/>
              <a:t>www.trinitas.ru/</a:t>
            </a:r>
            <a:endParaRPr lang="ru-RU" sz="65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500" dirty="0" smtClean="0"/>
              <a:t>Шаблон [Электронный ресурс] – Режим  доступа: </a:t>
            </a:r>
            <a:r>
              <a:rPr lang="en-US" sz="6500" dirty="0" smtClean="0"/>
              <a:t>http://elenaranko.ucoz.ru/</a:t>
            </a:r>
            <a:r>
              <a:rPr lang="ru-RU" sz="6500" dirty="0" smtClean="0"/>
              <a:t>   </a:t>
            </a:r>
          </a:p>
          <a:p>
            <a:pPr marL="514350" indent="-514350">
              <a:buFont typeface="+mj-lt"/>
              <a:buAutoNum type="arabicPeriod"/>
            </a:pPr>
            <a:endParaRPr lang="ru-RU" sz="65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99"/>
                </a:solidFill>
                <a:latin typeface="Cambria" pitchFamily="18" charset="0"/>
              </a:rPr>
              <a:t>А.С</a:t>
            </a:r>
            <a:r>
              <a:rPr lang="ru-RU" sz="4900" b="1" dirty="0" smtClean="0">
                <a:solidFill>
                  <a:srgbClr val="000099"/>
                </a:solidFill>
                <a:latin typeface="Cambria" pitchFamily="18" charset="0"/>
              </a:rPr>
              <a:t>. </a:t>
            </a:r>
            <a:r>
              <a:rPr lang="ru-RU" sz="4900" b="1" dirty="0" smtClean="0">
                <a:solidFill>
                  <a:srgbClr val="000099"/>
                </a:solidFill>
                <a:latin typeface="Cambria" pitchFamily="18" charset="0"/>
              </a:rPr>
              <a:t>Пушкин</a:t>
            </a:r>
            <a:r>
              <a:rPr lang="en-US" b="1" dirty="0" smtClean="0">
                <a:solidFill>
                  <a:srgbClr val="000099"/>
                </a:solidFill>
                <a:latin typeface="Cambria" pitchFamily="18" charset="0"/>
              </a:rPr>
              <a:t/>
            </a:r>
            <a:br>
              <a:rPr lang="en-US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Cambria" pitchFamily="18" charset="0"/>
              </a:rPr>
              <a:t>(1799—1837)</a:t>
            </a:r>
            <a:br>
              <a:rPr lang="ru-RU" sz="3600" b="1" dirty="0" smtClean="0">
                <a:solidFill>
                  <a:srgbClr val="000099"/>
                </a:solidFill>
                <a:latin typeface="Cambria" pitchFamily="18" charset="0"/>
              </a:rPr>
            </a:br>
            <a:endParaRPr lang="ru-RU" sz="3600" b="1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pic>
        <p:nvPicPr>
          <p:cNvPr id="5" name="Содержимое 4" descr="810141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952327" cy="3600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628800"/>
            <a:ext cx="5184576" cy="47525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200" dirty="0" smtClean="0">
                <a:latin typeface="Cambria" pitchFamily="18" charset="0"/>
              </a:rPr>
              <a:t>Великий русский поэт и писатель </a:t>
            </a:r>
            <a:r>
              <a:rPr lang="ru-RU" sz="4200" dirty="0" smtClean="0">
                <a:latin typeface="Cambria" pitchFamily="18" charset="0"/>
              </a:rPr>
              <a:t>Пушкин </a:t>
            </a:r>
            <a:r>
              <a:rPr lang="ru-RU" sz="4200" dirty="0" smtClean="0">
                <a:latin typeface="Cambria" pitchFamily="18" charset="0"/>
              </a:rPr>
              <a:t>родился в Москве 6 июня 1799г по старому стилю (26 мая</a:t>
            </a:r>
            <a:r>
              <a:rPr lang="ru-RU" sz="4200" dirty="0" smtClean="0">
                <a:latin typeface="Cambria" pitchFamily="18" charset="0"/>
              </a:rPr>
              <a:t>)</a:t>
            </a:r>
            <a:endParaRPr lang="en-US" sz="4200" dirty="0" smtClean="0">
              <a:latin typeface="Cambria" pitchFamily="18" charset="0"/>
            </a:endParaRPr>
          </a:p>
          <a:p>
            <a:r>
              <a:rPr lang="ru-RU" sz="4200" dirty="0" smtClean="0"/>
              <a:t>С раннего детства Пушкин рос и воспитывался в литературной </a:t>
            </a:r>
            <a:r>
              <a:rPr lang="ru-RU" sz="4200" dirty="0" smtClean="0"/>
              <a:t>среде. Отец </a:t>
            </a:r>
            <a:r>
              <a:rPr lang="ru-RU" sz="4200" dirty="0" smtClean="0"/>
              <a:t>Александра Сергеевича был ценителем литературы, имел большую библиотеку, дядя был известным </a:t>
            </a:r>
            <a:r>
              <a:rPr lang="ru-RU" sz="4200" dirty="0" smtClean="0"/>
              <a:t>поэтом</a:t>
            </a:r>
          </a:p>
          <a:p>
            <a:r>
              <a:rPr lang="ru-RU" sz="4200" dirty="0" smtClean="0"/>
              <a:t>Огромное </a:t>
            </a:r>
            <a:r>
              <a:rPr lang="ru-RU" sz="4200" dirty="0" smtClean="0"/>
              <a:t>влияние на будущего поэта оказала его няня, Арина Родионовна, которую поэт будет вспоминать всю свою жизнь и посвятит не мало литературных </a:t>
            </a:r>
            <a:r>
              <a:rPr lang="ru-RU" sz="4200" dirty="0" smtClean="0"/>
              <a:t>произведений</a:t>
            </a:r>
            <a:endParaRPr lang="ru-RU" sz="4200" dirty="0" smtClean="0"/>
          </a:p>
          <a:p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Суеверия поэта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Предсказания Шарлоты Кирхгоф</a:t>
            </a:r>
          </a:p>
          <a:p>
            <a:pPr algn="just"/>
            <a:r>
              <a:rPr lang="ru-RU" dirty="0" smtClean="0">
                <a:latin typeface="Cambria" pitchFamily="18" charset="0"/>
              </a:rPr>
              <a:t>Календарь несчастливых дат:</a:t>
            </a:r>
          </a:p>
          <a:p>
            <a:pPr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ru-RU" i="1" dirty="0" smtClean="0">
                <a:solidFill>
                  <a:srgbClr val="990033"/>
                </a:solidFill>
                <a:latin typeface="Cambria" pitchFamily="18" charset="0"/>
              </a:rPr>
              <a:t>в </a:t>
            </a:r>
            <a:r>
              <a:rPr lang="ru-RU" i="1" dirty="0" err="1" smtClean="0">
                <a:solidFill>
                  <a:srgbClr val="990033"/>
                </a:solidFill>
                <a:latin typeface="Cambria" pitchFamily="18" charset="0"/>
              </a:rPr>
              <a:t>февруарии</a:t>
            </a:r>
            <a:r>
              <a:rPr lang="ru-RU" i="1" dirty="0" smtClean="0">
                <a:solidFill>
                  <a:srgbClr val="990033"/>
                </a:solidFill>
                <a:latin typeface="Cambria" pitchFamily="18" charset="0"/>
              </a:rPr>
              <a:t> три: </a:t>
            </a:r>
            <a:r>
              <a:rPr lang="ru-RU" dirty="0" smtClean="0">
                <a:latin typeface="Cambria" pitchFamily="18" charset="0"/>
              </a:rPr>
              <a:t>11,17,18. Во время венчания с Натальей Гончаровой </a:t>
            </a:r>
            <a:r>
              <a:rPr lang="ru-RU" dirty="0" smtClean="0">
                <a:solidFill>
                  <a:srgbClr val="A50021"/>
                </a:solidFill>
                <a:latin typeface="Cambria" pitchFamily="18" charset="0"/>
              </a:rPr>
              <a:t>18 февраля 1831 </a:t>
            </a:r>
            <a:r>
              <a:rPr lang="ru-RU" dirty="0" smtClean="0">
                <a:latin typeface="Cambria" pitchFamily="18" charset="0"/>
              </a:rPr>
              <a:t>года с аналоя упала Библия, потом кольцо, потухла свечка…</a:t>
            </a:r>
          </a:p>
          <a:p>
            <a:pPr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ru-RU" i="1" dirty="0" smtClean="0">
                <a:solidFill>
                  <a:srgbClr val="A50021"/>
                </a:solidFill>
                <a:latin typeface="Cambria" pitchFamily="18" charset="0"/>
              </a:rPr>
              <a:t>в </a:t>
            </a:r>
            <a:r>
              <a:rPr lang="ru-RU" i="1" dirty="0" err="1" smtClean="0">
                <a:solidFill>
                  <a:srgbClr val="A50021"/>
                </a:solidFill>
                <a:latin typeface="Cambria" pitchFamily="18" charset="0"/>
              </a:rPr>
              <a:t>маие</a:t>
            </a:r>
            <a:r>
              <a:rPr lang="ru-RU" i="1" dirty="0" smtClean="0">
                <a:solidFill>
                  <a:srgbClr val="A50021"/>
                </a:solidFill>
                <a:latin typeface="Cambria" pitchFamily="18" charset="0"/>
              </a:rPr>
              <a:t> три: </a:t>
            </a:r>
            <a:r>
              <a:rPr lang="ru-RU" dirty="0" smtClean="0">
                <a:latin typeface="Cambria" pitchFamily="18" charset="0"/>
              </a:rPr>
              <a:t>1,6, </a:t>
            </a:r>
            <a:r>
              <a:rPr lang="ru-RU" dirty="0" smtClean="0">
                <a:solidFill>
                  <a:srgbClr val="A50021"/>
                </a:solidFill>
                <a:latin typeface="Cambria" pitchFamily="18" charset="0"/>
              </a:rPr>
              <a:t>26</a:t>
            </a:r>
            <a:r>
              <a:rPr lang="ru-RU" dirty="0" smtClean="0">
                <a:latin typeface="Cambria" pitchFamily="18" charset="0"/>
              </a:rPr>
              <a:t> - день рождения Пушкина. "Что же делать! Так уж мне на роду написано: В несчастный день   </a:t>
            </a:r>
          </a:p>
          <a:p>
            <a:pPr algn="just">
              <a:buNone/>
            </a:pPr>
            <a:r>
              <a:rPr lang="ru-RU" dirty="0" smtClean="0">
                <a:latin typeface="Cambria" pitchFamily="18" charset="0"/>
              </a:rPr>
              <a:t>                   родиться..."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Числа в творчестве </a:t>
            </a:r>
            <a:b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А.С. Пушкина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Поэт серьезно относился к числам,</a:t>
            </a:r>
          </a:p>
          <a:p>
            <a:pPr algn="just">
              <a:buNone/>
            </a:pPr>
            <a:r>
              <a:rPr lang="ru-RU" dirty="0" smtClean="0"/>
              <a:t>	верил, что числа несут добро и зло, счастье и несчастье, был очень суеверен</a:t>
            </a:r>
          </a:p>
          <a:p>
            <a:r>
              <a:rPr lang="ru-RU" dirty="0" smtClean="0"/>
              <a:t>Русские волшебные </a:t>
            </a:r>
          </a:p>
          <a:p>
            <a:pPr>
              <a:buNone/>
            </a:pPr>
            <a:r>
              <a:rPr lang="ru-RU" dirty="0" smtClean="0"/>
              <a:t>	сказки, в которых </a:t>
            </a:r>
          </a:p>
          <a:p>
            <a:pPr>
              <a:buNone/>
            </a:pPr>
            <a:r>
              <a:rPr lang="ru-RU" dirty="0" smtClean="0"/>
              <a:t>	используется логика </a:t>
            </a:r>
          </a:p>
          <a:p>
            <a:pPr>
              <a:buNone/>
            </a:pPr>
            <a:r>
              <a:rPr lang="ru-RU" dirty="0" smtClean="0"/>
              <a:t>	трех, нашли отражение в</a:t>
            </a:r>
          </a:p>
          <a:p>
            <a:pPr>
              <a:buNone/>
            </a:pPr>
            <a:r>
              <a:rPr lang="ru-RU" dirty="0" smtClean="0"/>
              <a:t> 	         произведениях поэта.</a:t>
            </a:r>
          </a:p>
          <a:p>
            <a:endParaRPr lang="ru-RU" dirty="0"/>
          </a:p>
        </p:txBody>
      </p:sp>
      <p:pic>
        <p:nvPicPr>
          <p:cNvPr id="6" name="Picture 1" descr="D:\Setevaya\Pushkin\5249_5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Cambria" pitchFamily="18" charset="0"/>
              </a:rPr>
              <a:t>Логика трех в русских </a:t>
            </a:r>
            <a:br>
              <a:rPr lang="ru-RU" sz="3600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Cambria" pitchFamily="18" charset="0"/>
              </a:rPr>
              <a:t>волшебных сказках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752528" cy="44973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Слово «волшебный» происходит от слова «волхв». Волхв – знахарь, чародей, мудрец. Свои знания волхвы передавали в форме сказаний – сказок. </a:t>
            </a:r>
          </a:p>
          <a:p>
            <a:pPr algn="just"/>
            <a:r>
              <a:rPr lang="ru-RU" dirty="0" smtClean="0"/>
              <a:t>Структурные элементы в русских волшебных сказках с использованием числа </a:t>
            </a:r>
            <a:r>
              <a:rPr lang="ru-RU" dirty="0" smtClean="0">
                <a:solidFill>
                  <a:srgbClr val="A50021"/>
                </a:solidFill>
              </a:rPr>
              <a:t>ТРИ: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A50021"/>
                </a:solidFill>
              </a:rPr>
              <a:t>1. Три Героя 2. Три возможности действия.3. Три дороги — три пути 4. Три дня — срок пути.5. Три помощника или перевоплощения. 6. Три боя, три препятствия 7. Результат на третий раз.</a:t>
            </a:r>
          </a:p>
          <a:p>
            <a:pPr algn="just"/>
            <a:r>
              <a:rPr lang="ru-RU" dirty="0" smtClean="0"/>
              <a:t>В сказочных символах волхвы объясняли тройственность всех явлений в мире: тройственность стихий, измерений, пространств.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волх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132856"/>
            <a:ext cx="3456384" cy="3240360"/>
          </a:xfrm>
        </p:spPr>
      </p:pic>
      <p:sp>
        <p:nvSpPr>
          <p:cNvPr id="8" name="TextBox 7"/>
          <p:cNvSpPr txBox="1"/>
          <p:nvPr/>
        </p:nvSpPr>
        <p:spPr>
          <a:xfrm>
            <a:off x="1907704" y="56612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В конечном итоге сказка отвечала на вопрос - сколько возможно путей познания? – ТРИ.</a:t>
            </a:r>
            <a:endParaRPr lang="ru-RU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Число 3 </a:t>
            </a:r>
            <a:b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в сказках Пушкина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/>
            <a:r>
              <a:rPr lang="ru-RU" sz="2200" dirty="0" smtClean="0"/>
              <a:t> «</a:t>
            </a:r>
            <a:r>
              <a:rPr lang="ru-RU" sz="2200" b="1" dirty="0" smtClean="0">
                <a:solidFill>
                  <a:srgbClr val="A50021"/>
                </a:solidFill>
              </a:rPr>
              <a:t>Три</a:t>
            </a:r>
            <a:r>
              <a:rPr lang="ru-RU" sz="2200" dirty="0" smtClean="0">
                <a:solidFill>
                  <a:srgbClr val="A50021"/>
                </a:solidFill>
              </a:rPr>
              <a:t> </a:t>
            </a:r>
            <a:r>
              <a:rPr lang="ru-RU" sz="2200" dirty="0" smtClean="0"/>
              <a:t>девицы под окном</a:t>
            </a:r>
          </a:p>
          <a:p>
            <a:pPr algn="just">
              <a:buNone/>
            </a:pPr>
            <a:r>
              <a:rPr lang="ru-RU" sz="2200" dirty="0" smtClean="0"/>
              <a:t> 	Пряли поздно вечерком».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 Только желание третьей девицы родить для батюшки-царя богатыря полюбилось царю, тихо подслушивавшему речь девиц «позадь забора».</a:t>
            </a:r>
          </a:p>
          <a:p>
            <a:pPr marL="0" indent="0" algn="just">
              <a:spcBef>
                <a:spcPts val="0"/>
              </a:spcBef>
            </a:pPr>
            <a:r>
              <a:rPr lang="ru-RU" sz="2200" dirty="0" smtClean="0"/>
              <a:t>  Через </a:t>
            </a:r>
            <a:r>
              <a:rPr lang="ru-RU" sz="2200" dirty="0" smtClean="0">
                <a:solidFill>
                  <a:srgbClr val="FF0000"/>
                </a:solidFill>
              </a:rPr>
              <a:t>3 дня</a:t>
            </a:r>
            <a:r>
              <a:rPr lang="ru-RU" sz="2200" dirty="0" smtClean="0"/>
              <a:t>, как пустили бочку с матерью и с младенцем в океан, царевич и царица стали княжить в городе, подаренном им лебедем. </a:t>
            </a:r>
            <a:r>
              <a:rPr lang="ru-RU" sz="2200" dirty="0" smtClean="0">
                <a:solidFill>
                  <a:srgbClr val="A50021"/>
                </a:solidFill>
              </a:rPr>
              <a:t>Чудо свершилось через 3 дня. </a:t>
            </a:r>
          </a:p>
          <a:p>
            <a:pPr marL="0" indent="0" algn="just">
              <a:spcBef>
                <a:spcPts val="0"/>
              </a:spcBef>
            </a:pPr>
            <a:r>
              <a:rPr lang="ru-RU" sz="2200" dirty="0" smtClean="0"/>
              <a:t> Чтобы царевич смог попасть в царство </a:t>
            </a:r>
            <a:r>
              <a:rPr lang="ru-RU" sz="2200" dirty="0" err="1" smtClean="0"/>
              <a:t>Салтана</a:t>
            </a:r>
            <a:r>
              <a:rPr lang="ru-RU" sz="2200" dirty="0" smtClean="0"/>
              <a:t>, </a:t>
            </a:r>
            <a:r>
              <a:rPr lang="ru-RU" sz="2200" dirty="0" smtClean="0">
                <a:solidFill>
                  <a:srgbClr val="A50021"/>
                </a:solidFill>
              </a:rPr>
              <a:t>три раза лебедь превращает его в насекомое.</a:t>
            </a:r>
            <a:r>
              <a:rPr lang="ru-RU" sz="2200" dirty="0" smtClean="0"/>
              <a:t> Сначала он становится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                   комаром, затем мухой, а потом превращается 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/>
              <a:t>                   шмеля. </a:t>
            </a:r>
          </a:p>
          <a:p>
            <a:pPr marL="0" indent="0">
              <a:spcBef>
                <a:spcPts val="0"/>
              </a:spcBef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  <a:t>Сказка о царе </a:t>
            </a:r>
            <a:r>
              <a:rPr lang="ru-RU" sz="4000" b="1" dirty="0" err="1" smtClean="0">
                <a:solidFill>
                  <a:srgbClr val="000099"/>
                </a:solidFill>
                <a:latin typeface="Cambria" pitchFamily="18" charset="0"/>
              </a:rPr>
              <a:t>Салтане</a:t>
            </a:r>
            <a:endParaRPr lang="ru-RU" sz="4000" b="1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pic>
        <p:nvPicPr>
          <p:cNvPr id="22531" name="Picture 3" descr="D:\Setevaya\Pushkin\cs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528392" cy="2808312"/>
          </a:xfrm>
          <a:prstGeom prst="rect">
            <a:avLst/>
          </a:prstGeom>
          <a:noFill/>
        </p:spPr>
      </p:pic>
      <p:pic>
        <p:nvPicPr>
          <p:cNvPr id="22532" name="Picture 4" descr="D:\Setevaya\Pushkin\cs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456384" cy="2880320"/>
          </a:xfrm>
          <a:prstGeom prst="rect">
            <a:avLst/>
          </a:prstGeom>
          <a:noFill/>
        </p:spPr>
      </p:pic>
      <p:pic>
        <p:nvPicPr>
          <p:cNvPr id="22533" name="Picture 5" descr="D:\Setevaya\Pushkin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3024336" cy="21602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9552" y="13407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</a:rPr>
              <a:t>Три</a:t>
            </a:r>
            <a:r>
              <a:rPr lang="ru-RU" sz="2400" dirty="0" smtClean="0">
                <a:solidFill>
                  <a:srgbClr val="990033"/>
                </a:solidFill>
              </a:rPr>
              <a:t> чуда: </a:t>
            </a:r>
            <a:r>
              <a:rPr lang="ru-RU" sz="2400" dirty="0" smtClean="0"/>
              <a:t>белка с золотыми орешками, тридцать три (одиннадцать по три!) богатыря, Царевна-лебедь.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84776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  <a:t>Сказка о попе и </a:t>
            </a:r>
            <a:b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Cambria" pitchFamily="18" charset="0"/>
              </a:rPr>
              <a:t>работнике  его </a:t>
            </a:r>
            <a:r>
              <a:rPr lang="ru-RU" sz="4000" b="1" dirty="0" err="1" smtClean="0">
                <a:solidFill>
                  <a:srgbClr val="000099"/>
                </a:solidFill>
                <a:latin typeface="Cambria" pitchFamily="18" charset="0"/>
              </a:rPr>
              <a:t>Балде</a:t>
            </a:r>
            <a:endParaRPr lang="ru-RU" sz="4000" b="1" dirty="0" smtClean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2952" cy="49251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 виду глупый работник </a:t>
            </a:r>
            <a:r>
              <a:rPr lang="ru-RU" sz="2200" dirty="0" err="1" smtClean="0"/>
              <a:t>Балда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990033"/>
                </a:solidFill>
              </a:rPr>
              <a:t>соглашается работать всего за </a:t>
            </a:r>
            <a:r>
              <a:rPr lang="ru-RU" sz="2200" b="1" dirty="0" smtClean="0">
                <a:solidFill>
                  <a:srgbClr val="990033"/>
                </a:solidFill>
              </a:rPr>
              <a:t>3 </a:t>
            </a:r>
            <a:r>
              <a:rPr lang="ru-RU" sz="2200" dirty="0" smtClean="0">
                <a:solidFill>
                  <a:srgbClr val="990033"/>
                </a:solidFill>
              </a:rPr>
              <a:t>щелка</a:t>
            </a:r>
          </a:p>
          <a:p>
            <a:r>
              <a:rPr lang="ru-RU" sz="2200" dirty="0" smtClean="0"/>
              <a:t>Поединок с чёртом: </a:t>
            </a:r>
            <a:r>
              <a:rPr lang="ru-RU" sz="2200" b="1" dirty="0" smtClean="0">
                <a:solidFill>
                  <a:srgbClr val="990033"/>
                </a:solidFill>
              </a:rPr>
              <a:t>три</a:t>
            </a:r>
            <a:r>
              <a:rPr lang="ru-RU" sz="2200" dirty="0" smtClean="0">
                <a:solidFill>
                  <a:srgbClr val="990033"/>
                </a:solidFill>
              </a:rPr>
              <a:t> раза </a:t>
            </a:r>
            <a:r>
              <a:rPr lang="ru-RU" sz="2200" dirty="0" err="1" smtClean="0">
                <a:solidFill>
                  <a:srgbClr val="990033"/>
                </a:solidFill>
              </a:rPr>
              <a:t>Балда</a:t>
            </a:r>
            <a:endParaRPr lang="ru-RU" sz="2200" dirty="0" smtClean="0">
              <a:solidFill>
                <a:srgbClr val="990033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990033"/>
                </a:solidFill>
              </a:rPr>
              <a:t>	 в море «верёвку крутил»</a:t>
            </a:r>
          </a:p>
          <a:p>
            <a:r>
              <a:rPr lang="ru-RU" sz="2200" b="1" dirty="0" smtClean="0">
                <a:solidFill>
                  <a:srgbClr val="990033"/>
                </a:solidFill>
              </a:rPr>
              <a:t>Три</a:t>
            </a:r>
            <a:r>
              <a:rPr lang="ru-RU" sz="2200" dirty="0" smtClean="0">
                <a:solidFill>
                  <a:srgbClr val="990033"/>
                </a:solidFill>
              </a:rPr>
              <a:t> раза мерился силой </a:t>
            </a:r>
            <a:r>
              <a:rPr lang="ru-RU" sz="2200" dirty="0" err="1" smtClean="0"/>
              <a:t>Балда</a:t>
            </a:r>
            <a:r>
              <a:rPr lang="ru-RU" sz="2200" dirty="0" smtClean="0"/>
              <a:t> с «посланным бесёнком»</a:t>
            </a:r>
          </a:p>
          <a:p>
            <a:r>
              <a:rPr lang="ru-RU" sz="2200" b="1" dirty="0" smtClean="0">
                <a:solidFill>
                  <a:srgbClr val="990033"/>
                </a:solidFill>
              </a:rPr>
              <a:t>Тремя</a:t>
            </a:r>
            <a:r>
              <a:rPr lang="ru-RU" sz="2200" dirty="0" smtClean="0">
                <a:solidFill>
                  <a:srgbClr val="990033"/>
                </a:solidFill>
              </a:rPr>
              <a:t> щелками </a:t>
            </a:r>
            <a:r>
              <a:rPr lang="ru-RU" sz="2200" dirty="0" smtClean="0"/>
              <a:t>наказывает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попа </a:t>
            </a:r>
            <a:r>
              <a:rPr lang="ru-RU" sz="2200" dirty="0" err="1" smtClean="0"/>
              <a:t>Балда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23554" name="Picture 2" descr="D:\Setevaya\Pushkin\4c1ffda33d0fdfcf6008b4a5a3f9d14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168352" cy="2088232"/>
          </a:xfrm>
          <a:prstGeom prst="rect">
            <a:avLst/>
          </a:prstGeom>
          <a:noFill/>
        </p:spPr>
      </p:pic>
      <p:pic>
        <p:nvPicPr>
          <p:cNvPr id="23555" name="Picture 3" descr="D:\Setevaya\Pushkin\81014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2736304" cy="1800200"/>
          </a:xfrm>
          <a:prstGeom prst="rect">
            <a:avLst/>
          </a:prstGeom>
          <a:noFill/>
        </p:spPr>
      </p:pic>
      <p:pic>
        <p:nvPicPr>
          <p:cNvPr id="23556" name="Picture 4" descr="D:\Setevaya\Pushkin\pb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45024"/>
            <a:ext cx="316835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8640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Сказка </a:t>
            </a:r>
            <a:b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Cambria" pitchFamily="18" charset="0"/>
              </a:rPr>
              <a:t>о рыбаке и рыбке</a:t>
            </a:r>
            <a:r>
              <a:rPr lang="ru-RU" dirty="0" smtClean="0">
                <a:latin typeface="+mn-lt"/>
              </a:rPr>
              <a:t> 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 smtClean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Они жили в ветхой землянке </a:t>
            </a:r>
          </a:p>
          <a:p>
            <a:pPr>
              <a:buNone/>
            </a:pPr>
            <a:r>
              <a:rPr lang="ru-RU" sz="2000" dirty="0" smtClean="0"/>
              <a:t>	Ровно </a:t>
            </a:r>
            <a:r>
              <a:rPr lang="ru-RU" sz="2000" b="1" dirty="0" smtClean="0">
                <a:solidFill>
                  <a:srgbClr val="990033"/>
                </a:solidFill>
              </a:rPr>
              <a:t>тридцать лет и три года</a:t>
            </a:r>
            <a:r>
              <a:rPr lang="ru-RU" sz="2000" dirty="0" smtClean="0"/>
              <a:t>».</a:t>
            </a:r>
          </a:p>
          <a:p>
            <a:pPr>
              <a:buNone/>
            </a:pPr>
            <a:endParaRPr lang="ru-RU" sz="2000" dirty="0" smtClean="0"/>
          </a:p>
          <a:p>
            <a:pPr marL="0">
              <a:spcBef>
                <a:spcPts val="0"/>
              </a:spcBef>
            </a:pPr>
            <a:r>
              <a:rPr lang="ru-RU" sz="2000" b="1" dirty="0" smtClean="0">
                <a:solidFill>
                  <a:srgbClr val="990033"/>
                </a:solidFill>
              </a:rPr>
              <a:t>Три </a:t>
            </a:r>
            <a:r>
              <a:rPr lang="ru-RU" sz="2000" dirty="0" smtClean="0">
                <a:solidFill>
                  <a:srgbClr val="990033"/>
                </a:solidFill>
              </a:rPr>
              <a:t>раза старик кидал в море свой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990033"/>
                </a:solidFill>
              </a:rPr>
              <a:t>      невод:</a:t>
            </a:r>
          </a:p>
          <a:p>
            <a:pPr marL="0" indent="-180000">
              <a:spcBef>
                <a:spcPts val="0"/>
              </a:spcBef>
              <a:buNone/>
            </a:pPr>
            <a:r>
              <a:rPr lang="ru-RU" sz="2000" dirty="0" smtClean="0"/>
              <a:t>	Раз он в море закинул невод, –</a:t>
            </a:r>
          </a:p>
          <a:p>
            <a:pPr indent="-180000">
              <a:buNone/>
            </a:pPr>
            <a:r>
              <a:rPr lang="ru-RU" sz="2000" dirty="0" smtClean="0"/>
              <a:t>		Пришел невод с одной тиной,</a:t>
            </a:r>
          </a:p>
          <a:p>
            <a:pPr indent="-180000">
              <a:buNone/>
            </a:pPr>
            <a:r>
              <a:rPr lang="ru-RU" sz="2000" dirty="0" smtClean="0"/>
              <a:t>		Он в другой раз закинул невод, -</a:t>
            </a:r>
          </a:p>
          <a:p>
            <a:pPr indent="-180000">
              <a:buNone/>
            </a:pPr>
            <a:r>
              <a:rPr lang="ru-RU" sz="2000" dirty="0" smtClean="0"/>
              <a:t>		Пришел невод с травой морской,</a:t>
            </a:r>
          </a:p>
          <a:p>
            <a:pPr indent="-180000">
              <a:buNone/>
            </a:pPr>
            <a:r>
              <a:rPr lang="ru-RU" sz="2000" dirty="0" smtClean="0"/>
              <a:t>		В третий раз закинул он невод, -</a:t>
            </a:r>
          </a:p>
          <a:p>
            <a:pPr indent="-180000">
              <a:buNone/>
            </a:pPr>
            <a:r>
              <a:rPr lang="ru-RU" sz="2000" dirty="0" smtClean="0"/>
              <a:t>		Пришел невод с одной рыбкой,</a:t>
            </a:r>
          </a:p>
          <a:p>
            <a:pPr indent="-180000">
              <a:buNone/>
            </a:pPr>
            <a:r>
              <a:rPr lang="ru-RU" sz="2000" dirty="0" smtClean="0"/>
              <a:t>		С непростою рыбкой – золотой.</a:t>
            </a:r>
          </a:p>
          <a:p>
            <a:endParaRPr lang="ru-RU" sz="2000" dirty="0"/>
          </a:p>
        </p:txBody>
      </p:sp>
      <p:pic>
        <p:nvPicPr>
          <p:cNvPr id="8" name="Содержимое 7" descr="skazka-o-ribake-i-rybke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72815"/>
            <a:ext cx="2923888" cy="388843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17203</TotalTime>
  <Words>317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А.С. Пушкин (1799—1837) </vt:lpstr>
      <vt:lpstr>Суеверия поэта</vt:lpstr>
      <vt:lpstr>Числа в творчестве  А.С. Пушкина</vt:lpstr>
      <vt:lpstr>Логика трех в русских  волшебных сказках</vt:lpstr>
      <vt:lpstr>Число 3  в сказках Пушкина</vt:lpstr>
      <vt:lpstr>Сказка о царе Салтане</vt:lpstr>
      <vt:lpstr>Сказка о попе и  работнике  его Балде</vt:lpstr>
      <vt:lpstr>Сказка  о рыбаке и рыбке  </vt:lpstr>
      <vt:lpstr>Сказка  о золотом петушке</vt:lpstr>
      <vt:lpstr> </vt:lpstr>
      <vt:lpstr>Список используемых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156</cp:revision>
  <dcterms:created xsi:type="dcterms:W3CDTF">2013-08-20T22:02:58Z</dcterms:created>
  <dcterms:modified xsi:type="dcterms:W3CDTF">2014-02-23T18:00:23Z</dcterms:modified>
</cp:coreProperties>
</file>