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60" r:id="rId21"/>
    <p:sldId id="261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16387ED-1C96-44C2-8660-E90134AAAE0D}" type="datetimeFigureOut">
              <a:rPr lang="ru-RU" smtClean="0"/>
              <a:pPr>
                <a:defRPr/>
              </a:pPr>
              <a:t>16.04.2015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9680D6F-1ED7-4CD1-87C5-0B6AEDD996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EAF972F-0609-4277-8B22-67B6B22E1806}" type="datetimeFigureOut">
              <a:rPr lang="ru-RU" smtClean="0"/>
              <a:pPr>
                <a:defRPr/>
              </a:pPr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BE3A725-FB6E-462E-8B35-58286A9D69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20C76B8-D620-4D37-B719-12BF88BBA2CC}" type="datetimeFigureOut">
              <a:rPr lang="ru-RU" smtClean="0"/>
              <a:pPr>
                <a:defRPr/>
              </a:pPr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16ED9D3-3573-4D04-A08D-CD3D02643C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43C9D94-452E-4A4A-87EA-704271D6E282}" type="datetimeFigureOut">
              <a:rPr lang="ru-RU" smtClean="0"/>
              <a:pPr>
                <a:defRPr/>
              </a:pPr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019D190-30F6-4553-AD27-A988E5B852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B7DA7C0-5033-48C6-A62E-11E177013FCC}" type="datetimeFigureOut">
              <a:rPr lang="ru-RU" smtClean="0"/>
              <a:pPr>
                <a:defRPr/>
              </a:pPr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56FFF9-E833-490C-A55F-71FE01B9C6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FDA98E3-1121-4469-BF0D-83B113060970}" type="datetimeFigureOut">
              <a:rPr lang="ru-RU" smtClean="0"/>
              <a:pPr>
                <a:defRPr/>
              </a:pPr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15C8DB3-79AC-4FD5-A0BE-062F514528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FD6BC4-7963-443C-BC5C-B6CFEB5791D1}" type="datetimeFigureOut">
              <a:rPr lang="ru-RU" smtClean="0"/>
              <a:pPr>
                <a:defRPr/>
              </a:pPr>
              <a:t>16.04.2015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194074E-7A23-4F60-8DB3-C69444ED1B5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4EA2167-EC97-4112-B51C-424349EBFDCD}" type="datetimeFigureOut">
              <a:rPr lang="ru-RU" smtClean="0"/>
              <a:pPr>
                <a:defRPr/>
              </a:pPr>
              <a:t>16.04.2015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7E3A1B4-8DEF-4735-8000-1FE7F014AB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4038FA6-B289-44CB-B99C-B79F8F927328}" type="datetimeFigureOut">
              <a:rPr lang="ru-RU" smtClean="0"/>
              <a:pPr>
                <a:defRPr/>
              </a:pPr>
              <a:t>16.04.2015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CC5710B-58B4-49C2-BBD4-4C1F44ADB3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D6A9FE94-910C-42C0-BD05-A4BFA3473BA7}" type="datetimeFigureOut">
              <a:rPr lang="ru-RU" smtClean="0"/>
              <a:pPr>
                <a:defRPr/>
              </a:pPr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A72B4CE-D2E9-419F-97FA-98859FA1FF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ADC5C7F-A011-4F0B-8BC3-5576FB2B1124}" type="datetimeFigureOut">
              <a:rPr lang="ru-RU" smtClean="0"/>
              <a:pPr>
                <a:defRPr/>
              </a:pPr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FEC7AA3-E9EA-404C-9508-9513AA9DBE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C439147-4511-4962-8C15-659129A51F51}" type="datetimeFigureOut">
              <a:rPr lang="ru-RU" smtClean="0"/>
              <a:pPr>
                <a:defRPr/>
              </a:pPr>
              <a:t>16.04.2015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7794CB6-E3E4-4AC7-B7EA-F869E1B25F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62025" y="1357313"/>
            <a:ext cx="7772400" cy="17113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i="1" smtClean="0">
                <a:solidFill>
                  <a:srgbClr val="7030A0"/>
                </a:solidFill>
              </a:rPr>
              <a:t/>
            </a:r>
            <a:br>
              <a:rPr lang="ru-RU" b="1" i="1" smtClean="0">
                <a:solidFill>
                  <a:srgbClr val="7030A0"/>
                </a:solidFill>
              </a:rPr>
            </a:br>
            <a:r>
              <a:rPr lang="ru-RU" b="1" i="1" smtClean="0">
                <a:solidFill>
                  <a:srgbClr val="7030A0"/>
                </a:solidFill>
              </a:rPr>
              <a:t/>
            </a:r>
            <a:br>
              <a:rPr lang="ru-RU" b="1" i="1" smtClean="0">
                <a:solidFill>
                  <a:srgbClr val="7030A0"/>
                </a:solidFill>
              </a:rPr>
            </a:br>
            <a:r>
              <a:rPr lang="ru-RU" b="1" i="1" smtClean="0">
                <a:solidFill>
                  <a:srgbClr val="7030A0"/>
                </a:solidFill>
              </a:rPr>
              <a:t>ПОНЯТИЕ </a:t>
            </a:r>
            <a:br>
              <a:rPr lang="ru-RU" b="1" i="1" smtClean="0">
                <a:solidFill>
                  <a:srgbClr val="7030A0"/>
                </a:solidFill>
              </a:rPr>
            </a:br>
            <a:r>
              <a:rPr lang="ru-RU" b="1" i="1" smtClean="0">
                <a:solidFill>
                  <a:srgbClr val="7030A0"/>
                </a:solidFill>
              </a:rPr>
              <a:t>О</a:t>
            </a:r>
            <a:br>
              <a:rPr lang="ru-RU" b="1" i="1" smtClean="0">
                <a:solidFill>
                  <a:srgbClr val="7030A0"/>
                </a:solidFill>
              </a:rPr>
            </a:br>
            <a:r>
              <a:rPr lang="ru-RU" b="1" i="1" smtClean="0">
                <a:solidFill>
                  <a:srgbClr val="7030A0"/>
                </a:solidFill>
              </a:rPr>
              <a:t> ПРИЧАСТНОМ ОБОРОТЕ</a:t>
            </a: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Monotype Sorts"/>
              <a:buNone/>
            </a:pPr>
            <a:endParaRPr lang="en-US" sz="1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вал 16"/>
          <p:cNvSpPr/>
          <p:nvPr/>
        </p:nvSpPr>
        <p:spPr>
          <a:xfrm>
            <a:off x="6715140" y="3714752"/>
            <a:ext cx="1857388" cy="1214446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28596" y="3714752"/>
            <a:ext cx="1857388" cy="1214446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143240" y="1714488"/>
            <a:ext cx="2643206" cy="64294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28596" y="142852"/>
            <a:ext cx="76717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Первые два солдата полетели с площадки, сброшенные вниз могучими руками Железного Дровосека.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86116" y="1785926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сброшенные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4000504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вниз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00892" y="4000504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руками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8938291">
            <a:off x="1922156" y="2461998"/>
            <a:ext cx="1252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Куда?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2570584">
            <a:off x="6167956" y="2727009"/>
            <a:ext cx="1151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Чем?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X75VD\Desktop\Уроки\urfin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286124"/>
            <a:ext cx="2850060" cy="3571876"/>
          </a:xfrm>
          <a:prstGeom prst="rect">
            <a:avLst/>
          </a:prstGeom>
          <a:noFill/>
        </p:spPr>
      </p:pic>
      <p:sp>
        <p:nvSpPr>
          <p:cNvPr id="14" name="Стрелка вниз 13"/>
          <p:cNvSpPr/>
          <p:nvPr/>
        </p:nvSpPr>
        <p:spPr>
          <a:xfrm rot="2722310">
            <a:off x="2424943" y="2204081"/>
            <a:ext cx="285752" cy="1714512"/>
          </a:xfrm>
          <a:prstGeom prst="down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18821570">
            <a:off x="6290672" y="2195668"/>
            <a:ext cx="285752" cy="1714512"/>
          </a:xfrm>
          <a:prstGeom prst="down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365958"/>
      </p:ext>
    </p:extLst>
  </p:cSld>
  <p:clrMapOvr>
    <a:masterClrMapping/>
  </p:clrMapOvr>
  <p:transition advTm="5203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2359406"/>
            <a:ext cx="72866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 определяемого слова можно задать </a:t>
            </a:r>
          </a:p>
          <a:p>
            <a:pPr algn="ctr"/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только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один вопрос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775637738"/>
      </p:ext>
    </p:extLst>
  </p:cSld>
  <p:clrMapOvr>
    <a:masterClrMapping/>
  </p:clrMapOvr>
  <p:transition advTm="587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вал 9"/>
          <p:cNvSpPr/>
          <p:nvPr/>
        </p:nvSpPr>
        <p:spPr>
          <a:xfrm>
            <a:off x="2000232" y="3929066"/>
            <a:ext cx="5143536" cy="92869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85720" y="2143116"/>
            <a:ext cx="2643206" cy="64294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428728" y="428604"/>
            <a:ext cx="612068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Среди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жевунов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немало ходило рассказов о страшных происшествиях, случившихся в тигровом лесу.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2143116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происшествиях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3108" y="4000504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лучившихся в тигровом лесу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2018286">
            <a:off x="3159662" y="2849665"/>
            <a:ext cx="13669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Каких?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X75VD\Desktop\Уроки\volkov_aleksandr_volshebnik_izumrudnogo_goroda_(s_illyustratsiyami)_q2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19807" y="2695575"/>
            <a:ext cx="3324225" cy="4162425"/>
          </a:xfrm>
          <a:prstGeom prst="rect">
            <a:avLst/>
          </a:prstGeom>
          <a:noFill/>
        </p:spPr>
      </p:pic>
      <p:sp>
        <p:nvSpPr>
          <p:cNvPr id="9" name="Стрелка вниз 8"/>
          <p:cNvSpPr/>
          <p:nvPr/>
        </p:nvSpPr>
        <p:spPr>
          <a:xfrm rot="18210383">
            <a:off x="3508285" y="2449729"/>
            <a:ext cx="285752" cy="1714512"/>
          </a:xfrm>
          <a:prstGeom prst="down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3115122"/>
      </p:ext>
    </p:extLst>
  </p:cSld>
  <p:clrMapOvr>
    <a:masterClrMapping/>
  </p:clrMapOvr>
  <p:transition advTm="525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X75VD\Desktop\Уроки\1249472473_1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09820" y="2981318"/>
            <a:ext cx="4405320" cy="387668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571604" y="500042"/>
            <a:ext cx="59766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 причастным оборотам подберите определяемые слова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571613"/>
            <a:ext cx="8286808" cy="142875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Держащий топор</a:t>
            </a:r>
          </a:p>
          <a:p>
            <a:pPr marL="342900" indent="-3429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Улыбающийся друзьям</a:t>
            </a:r>
          </a:p>
          <a:p>
            <a:pPr marL="342900" indent="-342900">
              <a:buAutoNum type="arabicPeriod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169863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Давно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счезнувший</a:t>
            </a:r>
          </a:p>
          <a:p>
            <a:pPr marL="342900" indent="-169863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Служащий родине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3907530"/>
      </p:ext>
    </p:extLst>
  </p:cSld>
  <p:clrMapOvr>
    <a:masterClrMapping/>
  </p:clrMapOvr>
  <p:transition advTm="5625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2214554"/>
            <a:ext cx="59766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Причастный оборот, стоящий после определяемого слова,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выделяется запятыми</a:t>
            </a:r>
            <a:endParaRPr lang="ru-RU" sz="3600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9706414"/>
      </p:ext>
    </p:extLst>
  </p:cSld>
  <p:clrMapOvr>
    <a:masterClrMapping/>
  </p:clrMapOvr>
  <p:transition advTm="656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олна 3"/>
          <p:cNvSpPr/>
          <p:nvPr/>
        </p:nvSpPr>
        <p:spPr>
          <a:xfrm>
            <a:off x="3071802" y="642918"/>
            <a:ext cx="3143272" cy="642942"/>
          </a:xfrm>
          <a:prstGeom prst="wav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331640" y="620688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Подсказка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1680" y="2060848"/>
            <a:ext cx="59046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Наличие или отсутствие знаков препинания в предложениях с причастным оборотом подскажет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интонация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(повышение тона, паузы)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6326006"/>
      </p:ext>
    </p:extLst>
  </p:cSld>
  <p:clrMapOvr>
    <a:masterClrMapping/>
  </p:clrMapOvr>
  <p:transition advTm="3312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-конечная звезда 4"/>
          <p:cNvSpPr/>
          <p:nvPr/>
        </p:nvSpPr>
        <p:spPr>
          <a:xfrm>
            <a:off x="8143900" y="1142984"/>
            <a:ext cx="357190" cy="428628"/>
          </a:xfrm>
          <a:prstGeom prst="star6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170" name="Picture 2" descr="C:\Users\X75VD\Desktop\Уроки\0_1ddc3_2fee6b8f_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95810" y="2928934"/>
            <a:ext cx="2648190" cy="3929066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0" y="692696"/>
            <a:ext cx="9144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			                                                             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определяемое слово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 речкой тропинка круто спускалась 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 полянку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причастный оборот</a:t>
            </a:r>
          </a:p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обрамленную  деревьями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928934"/>
            <a:ext cx="642938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Урфин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Джюс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приказал жестянщику сделать несколько фляг с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причастный оборот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определяемое слово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плотно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завинчивающимися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крышками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1610996"/>
      </p:ext>
    </p:extLst>
  </p:cSld>
  <p:clrMapOvr>
    <a:masterClrMapping/>
  </p:clrMapOvr>
  <p:transition advTm="5469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4414" y="2428868"/>
            <a:ext cx="68407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Употребление причастного оборота после определяемого слова усиливает его смысловое значение.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632867955"/>
      </p:ext>
    </p:extLst>
  </p:cSld>
  <p:clrMapOvr>
    <a:masterClrMapping/>
  </p:clrMapOvr>
  <p:transition advTm="66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1643050"/>
            <a:ext cx="597666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 слова, составляющие причастный оборот, - один член предложения – </a:t>
            </a:r>
            <a:r>
              <a:rPr lang="ru-RU" sz="2800" b="1" u="wavy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определение</a:t>
            </a: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860244856"/>
      </p:ext>
    </p:extLst>
  </p:cSld>
  <p:clrMapOvr>
    <a:masterClrMapping/>
  </p:clrMapOvr>
  <p:transition advTm="346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785794"/>
            <a:ext cx="685804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Вторая шеренга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дуболомов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двинулась вслед за первой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Урфин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800" u="wavy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u="wavy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перекошенным от ужаса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лицом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закричал.</a:t>
            </a:r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071802" y="3214686"/>
            <a:ext cx="63579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Повелительницей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Голубой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страны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жевунов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была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Гингема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злая </a:t>
            </a:r>
            <a:r>
              <a:rPr lang="ru-RU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волшебница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u="wavy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обитавшая в глубокой темной пещере.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X75VD\Desktop\Уроки\7393fdef2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357166"/>
            <a:ext cx="1785950" cy="2025267"/>
          </a:xfrm>
          <a:prstGeom prst="rect">
            <a:avLst/>
          </a:prstGeom>
          <a:noFill/>
        </p:spPr>
      </p:pic>
      <p:pic>
        <p:nvPicPr>
          <p:cNvPr id="8195" name="Picture 3" descr="C:\Users\X75VD\Desktop\Уроки\1302221647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286124"/>
            <a:ext cx="2786062" cy="2024538"/>
          </a:xfrm>
          <a:prstGeom prst="rect">
            <a:avLst/>
          </a:prstGeom>
          <a:noFill/>
        </p:spPr>
      </p:pic>
      <p:sp>
        <p:nvSpPr>
          <p:cNvPr id="15" name="6-конечная звезда 14"/>
          <p:cNvSpPr/>
          <p:nvPr/>
        </p:nvSpPr>
        <p:spPr>
          <a:xfrm>
            <a:off x="1571604" y="428604"/>
            <a:ext cx="285752" cy="285752"/>
          </a:xfrm>
          <a:prstGeom prst="star6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6-конечная звезда 15"/>
          <p:cNvSpPr/>
          <p:nvPr/>
        </p:nvSpPr>
        <p:spPr>
          <a:xfrm>
            <a:off x="2571736" y="428604"/>
            <a:ext cx="285752" cy="285752"/>
          </a:xfrm>
          <a:prstGeom prst="star6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6-конечная звезда 16"/>
          <p:cNvSpPr/>
          <p:nvPr/>
        </p:nvSpPr>
        <p:spPr>
          <a:xfrm>
            <a:off x="3500430" y="428604"/>
            <a:ext cx="285752" cy="285752"/>
          </a:xfrm>
          <a:prstGeom prst="star6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6-конечная звезда 17"/>
          <p:cNvSpPr/>
          <p:nvPr/>
        </p:nvSpPr>
        <p:spPr>
          <a:xfrm>
            <a:off x="4429124" y="2857496"/>
            <a:ext cx="285752" cy="285752"/>
          </a:xfrm>
          <a:prstGeom prst="star6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6-конечная звезда 18"/>
          <p:cNvSpPr/>
          <p:nvPr/>
        </p:nvSpPr>
        <p:spPr>
          <a:xfrm>
            <a:off x="3643306" y="2857496"/>
            <a:ext cx="285752" cy="285752"/>
          </a:xfrm>
          <a:prstGeom prst="star6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6-конечная звезда 19"/>
          <p:cNvSpPr/>
          <p:nvPr/>
        </p:nvSpPr>
        <p:spPr>
          <a:xfrm>
            <a:off x="5214942" y="2857496"/>
            <a:ext cx="285752" cy="285752"/>
          </a:xfrm>
          <a:prstGeom prst="star6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15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I</a:t>
            </a:r>
            <a:r>
              <a:rPr lang="ru-RU" sz="2400" smtClean="0"/>
              <a:t>. Восполните недостающее в определении причастия:</a:t>
            </a:r>
            <a:r>
              <a:rPr lang="ru-RU" sz="2400" smtClean="0">
                <a:solidFill>
                  <a:srgbClr val="7030A0"/>
                </a:solidFill>
              </a:rPr>
              <a:t> </a:t>
            </a:r>
            <a:r>
              <a:rPr lang="ru-RU" sz="2400" i="1" smtClean="0">
                <a:solidFill>
                  <a:srgbClr val="7030A0"/>
                </a:solidFill>
              </a:rPr>
              <a:t>Причастие - …., оно обозначает признак …. и отвечает на вопросы …</a:t>
            </a:r>
          </a:p>
          <a:p>
            <a:pPr eaLnBrk="1" hangingPunct="1"/>
            <a:r>
              <a:rPr lang="en-US" sz="2400" smtClean="0"/>
              <a:t>II</a:t>
            </a:r>
            <a:r>
              <a:rPr lang="ru-RU" sz="2400" smtClean="0"/>
              <a:t>.</a:t>
            </a:r>
            <a:r>
              <a:rPr lang="ru-RU" sz="2400" smtClean="0">
                <a:solidFill>
                  <a:srgbClr val="7030A0"/>
                </a:solidFill>
              </a:rPr>
              <a:t> </a:t>
            </a:r>
            <a:r>
              <a:rPr lang="ru-RU" sz="2400" smtClean="0"/>
              <a:t>Зачеркните лишнее:                                                  </a:t>
            </a:r>
            <a:r>
              <a:rPr lang="ru-RU" sz="2400" i="1" smtClean="0">
                <a:solidFill>
                  <a:srgbClr val="7030A0"/>
                </a:solidFill>
              </a:rPr>
              <a:t>Причастия бывают сов., несов. вида, наст., буд., прошедшего времени</a:t>
            </a:r>
          </a:p>
          <a:p>
            <a:pPr eaLnBrk="1" hangingPunct="1"/>
            <a:r>
              <a:rPr lang="en-US" sz="2400" smtClean="0"/>
              <a:t>III</a:t>
            </a:r>
            <a:r>
              <a:rPr lang="ru-RU" sz="2400" smtClean="0"/>
              <a:t>. Восполните недостающее.</a:t>
            </a:r>
          </a:p>
          <a:p>
            <a:pPr eaLnBrk="1" hangingPunct="1">
              <a:buFont typeface="Monotype Sorts"/>
              <a:buNone/>
            </a:pPr>
            <a:r>
              <a:rPr lang="ru-RU" sz="2400" i="1" smtClean="0">
                <a:solidFill>
                  <a:srgbClr val="7030A0"/>
                </a:solidFill>
              </a:rPr>
              <a:t>    Причастия изменяются по родам и …., как и …..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b="1" i="1" smtClean="0">
                <a:solidFill>
                  <a:srgbClr val="7030A0"/>
                </a:solidFill>
              </a:rPr>
              <a:t>Тестовая проверка </a:t>
            </a:r>
            <a:br>
              <a:rPr lang="ru-RU" b="1" i="1" smtClean="0">
                <a:solidFill>
                  <a:srgbClr val="7030A0"/>
                </a:solidFill>
              </a:rPr>
            </a:br>
            <a:r>
              <a:rPr lang="ru-RU" b="1" i="1" smtClean="0">
                <a:solidFill>
                  <a:srgbClr val="7030A0"/>
                </a:solidFill>
              </a:rPr>
              <a:t>знаний и умений по теме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71750" y="428625"/>
            <a:ext cx="571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B050"/>
                </a:solidFill>
                <a:latin typeface="Times New Roman" pitchFamily="18" charset="0"/>
              </a:rPr>
              <a:t>    х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43000" y="714375"/>
            <a:ext cx="2428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 </a:t>
            </a:r>
            <a:r>
              <a:rPr lang="ru-RU" sz="2800">
                <a:latin typeface="Times New Roman" pitchFamily="18" charset="0"/>
              </a:rPr>
              <a:t>Прич. + сущ.</a:t>
            </a:r>
          </a:p>
        </p:txBody>
      </p:sp>
      <p:cxnSp>
        <p:nvCxnSpPr>
          <p:cNvPr id="11" name="Прямая соединительная линия 10"/>
          <p:cNvCxnSpPr>
            <a:cxnSpLocks noChangeShapeType="1"/>
          </p:cNvCxnSpPr>
          <p:nvPr/>
        </p:nvCxnSpPr>
        <p:spPr bwMode="auto">
          <a:xfrm rot="10800000">
            <a:off x="1857375" y="642938"/>
            <a:ext cx="1000125" cy="1587"/>
          </a:xfrm>
          <a:prstGeom prst="line">
            <a:avLst/>
          </a:prstGeom>
          <a:noFill/>
          <a:ln w="19050" algn="ctr">
            <a:solidFill>
              <a:srgbClr val="00B050"/>
            </a:solidFill>
            <a:round/>
            <a:headEnd/>
            <a:tailEnd/>
          </a:ln>
        </p:spPr>
      </p:cxnSp>
      <p:cxnSp>
        <p:nvCxnSpPr>
          <p:cNvPr id="13" name="Прямая со стрелкой 12"/>
          <p:cNvCxnSpPr>
            <a:cxnSpLocks noChangeShapeType="1"/>
          </p:cNvCxnSpPr>
          <p:nvPr/>
        </p:nvCxnSpPr>
        <p:spPr bwMode="auto">
          <a:xfrm rot="5400000">
            <a:off x="1715294" y="785019"/>
            <a:ext cx="285750" cy="1588"/>
          </a:xfrm>
          <a:prstGeom prst="straightConnector1">
            <a:avLst/>
          </a:prstGeom>
          <a:noFill/>
          <a:ln w="19050" algn="ctr">
            <a:solidFill>
              <a:srgbClr val="00B050"/>
            </a:solidFill>
            <a:round/>
            <a:headEnd/>
            <a:tailEnd type="arrow" w="med" len="med"/>
          </a:ln>
        </p:spPr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00563" y="642938"/>
            <a:ext cx="3786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</a:rPr>
              <a:t>            Прич. + сущ.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000750" y="500063"/>
            <a:ext cx="357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B050"/>
                </a:solidFill>
                <a:latin typeface="Times New Roman" pitchFamily="18" charset="0"/>
              </a:rPr>
              <a:t>х</a:t>
            </a:r>
          </a:p>
        </p:txBody>
      </p:sp>
      <p:cxnSp>
        <p:nvCxnSpPr>
          <p:cNvPr id="19" name="Прямая соединительная линия 18"/>
          <p:cNvCxnSpPr>
            <a:cxnSpLocks noChangeShapeType="1"/>
          </p:cNvCxnSpPr>
          <p:nvPr/>
        </p:nvCxnSpPr>
        <p:spPr bwMode="auto">
          <a:xfrm flipV="1">
            <a:off x="6143625" y="571500"/>
            <a:ext cx="1214438" cy="1588"/>
          </a:xfrm>
          <a:prstGeom prst="line">
            <a:avLst/>
          </a:prstGeom>
          <a:noFill/>
          <a:ln w="19050" algn="ctr">
            <a:solidFill>
              <a:srgbClr val="00B050"/>
            </a:solidFill>
            <a:round/>
            <a:headEnd/>
            <a:tailEnd/>
          </a:ln>
        </p:spPr>
      </p:cxnSp>
      <p:cxnSp>
        <p:nvCxnSpPr>
          <p:cNvPr id="21" name="Прямая со стрелкой 20"/>
          <p:cNvCxnSpPr>
            <a:cxnSpLocks noChangeShapeType="1"/>
          </p:cNvCxnSpPr>
          <p:nvPr/>
        </p:nvCxnSpPr>
        <p:spPr bwMode="auto">
          <a:xfrm rot="5400000">
            <a:off x="7215982" y="713581"/>
            <a:ext cx="285750" cy="1587"/>
          </a:xfrm>
          <a:prstGeom prst="straightConnector1">
            <a:avLst/>
          </a:prstGeom>
          <a:noFill/>
          <a:ln w="19050" algn="ctr">
            <a:solidFill>
              <a:srgbClr val="00B050"/>
            </a:solidFill>
            <a:round/>
            <a:headEnd/>
            <a:tailEnd type="arrow" w="med" len="med"/>
          </a:ln>
        </p:spPr>
      </p:cxn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143000" y="1643063"/>
            <a:ext cx="3143250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800" b="1" i="1">
              <a:solidFill>
                <a:srgbClr val="7030A0"/>
              </a:solidFill>
              <a:latin typeface="Times New Roman" pitchFamily="18" charset="0"/>
            </a:endParaRPr>
          </a:p>
          <a:p>
            <a:r>
              <a:rPr lang="ru-RU" sz="2800" b="1" i="1">
                <a:solidFill>
                  <a:srgbClr val="7030A0"/>
                </a:solidFill>
                <a:latin typeface="Times New Roman" pitchFamily="18" charset="0"/>
              </a:rPr>
              <a:t>Белеющий платок</a:t>
            </a:r>
          </a:p>
          <a:p>
            <a:endParaRPr lang="ru-RU" sz="2800" b="1" i="1">
              <a:solidFill>
                <a:srgbClr val="7030A0"/>
              </a:solidFill>
              <a:latin typeface="Times New Roman" pitchFamily="18" charset="0"/>
            </a:endParaRPr>
          </a:p>
          <a:p>
            <a:endParaRPr lang="ru-RU" sz="2800" b="1" i="1">
              <a:solidFill>
                <a:srgbClr val="7030A0"/>
              </a:solidFill>
              <a:latin typeface="Times New Roman" pitchFamily="18" charset="0"/>
            </a:endParaRPr>
          </a:p>
          <a:p>
            <a:r>
              <a:rPr lang="ru-RU" sz="2800" b="1" i="1">
                <a:solidFill>
                  <a:srgbClr val="7030A0"/>
                </a:solidFill>
                <a:latin typeface="Times New Roman" pitchFamily="18" charset="0"/>
              </a:rPr>
              <a:t>Горящие поленья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571875" y="1857375"/>
            <a:ext cx="357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B050"/>
                </a:solidFill>
                <a:latin typeface="Times New Roman" pitchFamily="18" charset="0"/>
              </a:rPr>
              <a:t>х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214688" y="321468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B050"/>
                </a:solidFill>
                <a:latin typeface="Times New Roman" pitchFamily="18" charset="0"/>
              </a:rPr>
              <a:t>х</a:t>
            </a:r>
          </a:p>
        </p:txBody>
      </p:sp>
      <p:cxnSp>
        <p:nvCxnSpPr>
          <p:cNvPr id="30" name="Прямая соединительная линия 29"/>
          <p:cNvCxnSpPr>
            <a:cxnSpLocks noChangeShapeType="1"/>
          </p:cNvCxnSpPr>
          <p:nvPr/>
        </p:nvCxnSpPr>
        <p:spPr bwMode="auto">
          <a:xfrm rot="16200000" flipV="1">
            <a:off x="2981325" y="1304925"/>
            <a:ext cx="1588" cy="1392238"/>
          </a:xfrm>
          <a:prstGeom prst="line">
            <a:avLst/>
          </a:prstGeom>
          <a:noFill/>
          <a:ln w="19050" algn="ctr">
            <a:solidFill>
              <a:srgbClr val="00B050"/>
            </a:solidFill>
            <a:round/>
            <a:headEnd/>
            <a:tailEnd/>
          </a:ln>
        </p:spPr>
      </p:cxnSp>
      <p:cxnSp>
        <p:nvCxnSpPr>
          <p:cNvPr id="32" name="Прямая со стрелкой 31"/>
          <p:cNvCxnSpPr>
            <a:cxnSpLocks noChangeShapeType="1"/>
          </p:cNvCxnSpPr>
          <p:nvPr/>
        </p:nvCxnSpPr>
        <p:spPr bwMode="auto">
          <a:xfrm rot="5400000">
            <a:off x="2143919" y="2142331"/>
            <a:ext cx="285750" cy="1588"/>
          </a:xfrm>
          <a:prstGeom prst="straightConnector1">
            <a:avLst/>
          </a:prstGeom>
          <a:noFill/>
          <a:ln w="19050" algn="ctr">
            <a:solidFill>
              <a:srgbClr val="00B050"/>
            </a:solidFill>
            <a:round/>
            <a:headEnd/>
            <a:tailEnd type="arrow" w="med" len="med"/>
          </a:ln>
        </p:spPr>
      </p:cxnSp>
      <p:cxnSp>
        <p:nvCxnSpPr>
          <p:cNvPr id="34" name="Прямая соединительная линия 33"/>
          <p:cNvCxnSpPr>
            <a:cxnSpLocks noChangeShapeType="1"/>
            <a:stCxn id="28" idx="0"/>
          </p:cNvCxnSpPr>
          <p:nvPr/>
        </p:nvCxnSpPr>
        <p:spPr bwMode="auto">
          <a:xfrm rot="16200000" flipV="1">
            <a:off x="2589213" y="2409825"/>
            <a:ext cx="1588" cy="1608137"/>
          </a:xfrm>
          <a:prstGeom prst="line">
            <a:avLst/>
          </a:prstGeom>
          <a:noFill/>
          <a:ln w="19050" algn="ctr">
            <a:solidFill>
              <a:srgbClr val="00B050"/>
            </a:solidFill>
            <a:round/>
            <a:headEnd/>
            <a:tailEnd/>
          </a:ln>
        </p:spPr>
      </p:cxnSp>
      <p:cxnSp>
        <p:nvCxnSpPr>
          <p:cNvPr id="36" name="Прямая со стрелкой 35"/>
          <p:cNvCxnSpPr>
            <a:cxnSpLocks noChangeShapeType="1"/>
          </p:cNvCxnSpPr>
          <p:nvPr/>
        </p:nvCxnSpPr>
        <p:spPr bwMode="auto">
          <a:xfrm rot="5400000">
            <a:off x="1643857" y="3356769"/>
            <a:ext cx="285750" cy="1587"/>
          </a:xfrm>
          <a:prstGeom prst="straightConnector1">
            <a:avLst/>
          </a:prstGeom>
          <a:noFill/>
          <a:ln w="19050" algn="ctr">
            <a:solidFill>
              <a:srgbClr val="00B050"/>
            </a:solidFill>
            <a:round/>
            <a:headEnd/>
            <a:tailEnd type="arrow" w="med" len="med"/>
          </a:ln>
        </p:spPr>
      </p:cxn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357438" y="1643063"/>
            <a:ext cx="1000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00B050"/>
                </a:solidFill>
                <a:latin typeface="Times New Roman" pitchFamily="18" charset="0"/>
              </a:rPr>
              <a:t>Какой?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2214563" y="2857500"/>
            <a:ext cx="100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00B050"/>
                </a:solidFill>
                <a:latin typeface="Times New Roman" pitchFamily="18" charset="0"/>
              </a:rPr>
              <a:t>Какие?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4429125" y="2143125"/>
            <a:ext cx="4357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7030A0"/>
                </a:solidFill>
                <a:latin typeface="Times New Roman" pitchFamily="18" charset="0"/>
              </a:rPr>
              <a:t>Дом, строящийся быстро</a:t>
            </a:r>
          </a:p>
        </p:txBody>
      </p:sp>
      <p:cxnSp>
        <p:nvCxnSpPr>
          <p:cNvPr id="43" name="Прямая соединительная линия 42"/>
          <p:cNvCxnSpPr>
            <a:cxnSpLocks noChangeShapeType="1"/>
          </p:cNvCxnSpPr>
          <p:nvPr/>
        </p:nvCxnSpPr>
        <p:spPr bwMode="auto">
          <a:xfrm rot="5400000" flipH="1" flipV="1">
            <a:off x="4751388" y="2178050"/>
            <a:ext cx="357188" cy="1587"/>
          </a:xfrm>
          <a:prstGeom prst="line">
            <a:avLst/>
          </a:prstGeom>
          <a:noFill/>
          <a:ln w="19050" algn="ctr">
            <a:solidFill>
              <a:srgbClr val="00B050"/>
            </a:solidFill>
            <a:round/>
            <a:headEnd/>
            <a:tailEnd/>
          </a:ln>
        </p:spPr>
      </p:cxnSp>
      <p:cxnSp>
        <p:nvCxnSpPr>
          <p:cNvPr id="45" name="Прямая соединительная линия 44"/>
          <p:cNvCxnSpPr>
            <a:cxnSpLocks noChangeShapeType="1"/>
          </p:cNvCxnSpPr>
          <p:nvPr/>
        </p:nvCxnSpPr>
        <p:spPr bwMode="auto">
          <a:xfrm>
            <a:off x="4929188" y="2000250"/>
            <a:ext cx="2214562" cy="1588"/>
          </a:xfrm>
          <a:prstGeom prst="line">
            <a:avLst/>
          </a:prstGeom>
          <a:noFill/>
          <a:ln w="19050" algn="ctr">
            <a:solidFill>
              <a:srgbClr val="00B050"/>
            </a:solidFill>
            <a:round/>
            <a:headEnd/>
            <a:tailEnd/>
          </a:ln>
        </p:spPr>
      </p:cxnSp>
      <p:cxnSp>
        <p:nvCxnSpPr>
          <p:cNvPr id="47" name="Прямая со стрелкой 46"/>
          <p:cNvCxnSpPr>
            <a:cxnSpLocks noChangeShapeType="1"/>
          </p:cNvCxnSpPr>
          <p:nvPr/>
        </p:nvCxnSpPr>
        <p:spPr bwMode="auto">
          <a:xfrm rot="5400000">
            <a:off x="6965950" y="2178050"/>
            <a:ext cx="357188" cy="1588"/>
          </a:xfrm>
          <a:prstGeom prst="straightConnector1">
            <a:avLst/>
          </a:prstGeom>
          <a:noFill/>
          <a:ln w="19050" algn="ctr">
            <a:solidFill>
              <a:srgbClr val="00B050"/>
            </a:solidFill>
            <a:round/>
            <a:headEnd/>
            <a:tailEnd type="arrow" w="med" len="med"/>
          </a:ln>
        </p:spPr>
      </p:cxn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5429250" y="1571625"/>
            <a:ext cx="109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B050"/>
                </a:solidFill>
                <a:latin typeface="Times New Roman" pitchFamily="18" charset="0"/>
              </a:rPr>
              <a:t>Какой?</a:t>
            </a:r>
          </a:p>
        </p:txBody>
      </p:sp>
      <p:cxnSp>
        <p:nvCxnSpPr>
          <p:cNvPr id="52" name="Прямая соединительная линия 51"/>
          <p:cNvCxnSpPr>
            <a:cxnSpLocks noChangeShapeType="1"/>
          </p:cNvCxnSpPr>
          <p:nvPr/>
        </p:nvCxnSpPr>
        <p:spPr bwMode="auto">
          <a:xfrm rot="5400000">
            <a:off x="5037137" y="2392363"/>
            <a:ext cx="500063" cy="1588"/>
          </a:xfrm>
          <a:prstGeom prst="line">
            <a:avLst/>
          </a:prstGeom>
          <a:noFill/>
          <a:ln w="19050" algn="ctr">
            <a:solidFill>
              <a:srgbClr val="00B050"/>
            </a:solidFill>
            <a:round/>
            <a:headEnd/>
            <a:tailEnd/>
          </a:ln>
        </p:spPr>
      </p:cxnSp>
      <p:cxnSp>
        <p:nvCxnSpPr>
          <p:cNvPr id="54" name="Прямая соединительная линия 53"/>
          <p:cNvCxnSpPr>
            <a:cxnSpLocks noChangeShapeType="1"/>
          </p:cNvCxnSpPr>
          <p:nvPr/>
        </p:nvCxnSpPr>
        <p:spPr bwMode="auto">
          <a:xfrm rot="5400000">
            <a:off x="8466137" y="2392363"/>
            <a:ext cx="500063" cy="1588"/>
          </a:xfrm>
          <a:prstGeom prst="line">
            <a:avLst/>
          </a:prstGeom>
          <a:noFill/>
          <a:ln w="19050" algn="ctr">
            <a:solidFill>
              <a:srgbClr val="00B050"/>
            </a:solidFill>
            <a:round/>
            <a:headEnd/>
            <a:tailEnd/>
          </a:ln>
        </p:spPr>
      </p:cxnSp>
      <p:sp>
        <p:nvSpPr>
          <p:cNvPr id="55" name="Полилиния 54"/>
          <p:cNvSpPr>
            <a:spLocks noChangeArrowheads="1"/>
          </p:cNvSpPr>
          <p:nvPr/>
        </p:nvSpPr>
        <p:spPr bwMode="auto">
          <a:xfrm flipV="1">
            <a:off x="5345113" y="2643188"/>
            <a:ext cx="3213100" cy="142875"/>
          </a:xfrm>
          <a:custGeom>
            <a:avLst/>
            <a:gdLst>
              <a:gd name="T0" fmla="*/ 0 w 3213696"/>
              <a:gd name="T1" fmla="*/ 196942 h 78495"/>
              <a:gd name="T2" fmla="*/ 119699 w 3213696"/>
              <a:gd name="T3" fmla="*/ 196942 h 78495"/>
              <a:gd name="T4" fmla="*/ 184989 w 3213696"/>
              <a:gd name="T5" fmla="*/ 328228 h 78495"/>
              <a:gd name="T6" fmla="*/ 272043 w 3213696"/>
              <a:gd name="T7" fmla="*/ 262583 h 78495"/>
              <a:gd name="T8" fmla="*/ 282924 w 3213696"/>
              <a:gd name="T9" fmla="*/ 65648 h 78495"/>
              <a:gd name="T10" fmla="*/ 315567 w 3213696"/>
              <a:gd name="T11" fmla="*/ 0 h 78495"/>
              <a:gd name="T12" fmla="*/ 446148 w 3213696"/>
              <a:gd name="T13" fmla="*/ 65648 h 78495"/>
              <a:gd name="T14" fmla="*/ 489675 w 3213696"/>
              <a:gd name="T15" fmla="*/ 131293 h 78495"/>
              <a:gd name="T16" fmla="*/ 587610 w 3213696"/>
              <a:gd name="T17" fmla="*/ 262583 h 78495"/>
              <a:gd name="T18" fmla="*/ 609374 w 3213696"/>
              <a:gd name="T19" fmla="*/ 131293 h 78495"/>
              <a:gd name="T20" fmla="*/ 827008 w 3213696"/>
              <a:gd name="T21" fmla="*/ 328228 h 78495"/>
              <a:gd name="T22" fmla="*/ 859652 w 3213696"/>
              <a:gd name="T23" fmla="*/ 459517 h 78495"/>
              <a:gd name="T24" fmla="*/ 914060 w 3213696"/>
              <a:gd name="T25" fmla="*/ 393876 h 78495"/>
              <a:gd name="T26" fmla="*/ 1033759 w 3213696"/>
              <a:gd name="T27" fmla="*/ 262583 h 78495"/>
              <a:gd name="T28" fmla="*/ 1066404 w 3213696"/>
              <a:gd name="T29" fmla="*/ 131293 h 78495"/>
              <a:gd name="T30" fmla="*/ 1186103 w 3213696"/>
              <a:gd name="T31" fmla="*/ 328228 h 78495"/>
              <a:gd name="T32" fmla="*/ 1229629 w 3213696"/>
              <a:gd name="T33" fmla="*/ 393876 h 78495"/>
              <a:gd name="T34" fmla="*/ 1316683 w 3213696"/>
              <a:gd name="T35" fmla="*/ 328228 h 78495"/>
              <a:gd name="T36" fmla="*/ 1338447 w 3213696"/>
              <a:gd name="T37" fmla="*/ 196942 h 78495"/>
              <a:gd name="T38" fmla="*/ 1599606 w 3213696"/>
              <a:gd name="T39" fmla="*/ 328228 h 78495"/>
              <a:gd name="T40" fmla="*/ 1708423 w 3213696"/>
              <a:gd name="T41" fmla="*/ 262583 h 78495"/>
              <a:gd name="T42" fmla="*/ 1719305 w 3213696"/>
              <a:gd name="T43" fmla="*/ 65648 h 78495"/>
              <a:gd name="T44" fmla="*/ 1947821 w 3213696"/>
              <a:gd name="T45" fmla="*/ 196942 h 78495"/>
              <a:gd name="T46" fmla="*/ 2078399 w 3213696"/>
              <a:gd name="T47" fmla="*/ 131293 h 78495"/>
              <a:gd name="T48" fmla="*/ 2100163 w 3213696"/>
              <a:gd name="T49" fmla="*/ 0 h 78495"/>
              <a:gd name="T50" fmla="*/ 2350442 w 3213696"/>
              <a:gd name="T51" fmla="*/ 65648 h 78495"/>
              <a:gd name="T52" fmla="*/ 2415732 w 3213696"/>
              <a:gd name="T53" fmla="*/ 262583 h 78495"/>
              <a:gd name="T54" fmla="*/ 2437496 w 3213696"/>
              <a:gd name="T55" fmla="*/ 393876 h 78495"/>
              <a:gd name="T56" fmla="*/ 2470140 w 3213696"/>
              <a:gd name="T57" fmla="*/ 459517 h 78495"/>
              <a:gd name="T58" fmla="*/ 2644248 w 3213696"/>
              <a:gd name="T59" fmla="*/ 393876 h 78495"/>
              <a:gd name="T60" fmla="*/ 2709536 w 3213696"/>
              <a:gd name="T61" fmla="*/ 328228 h 78495"/>
              <a:gd name="T62" fmla="*/ 2720418 w 3213696"/>
              <a:gd name="T63" fmla="*/ 131293 h 78495"/>
              <a:gd name="T64" fmla="*/ 2742181 w 3213696"/>
              <a:gd name="T65" fmla="*/ 0 h 78495"/>
              <a:gd name="T66" fmla="*/ 3079513 w 3213696"/>
              <a:gd name="T67" fmla="*/ 131293 h 78495"/>
              <a:gd name="T68" fmla="*/ 3177449 w 3213696"/>
              <a:gd name="T69" fmla="*/ 0 h 7849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213696"/>
              <a:gd name="T106" fmla="*/ 0 h 78495"/>
              <a:gd name="T107" fmla="*/ 3213696 w 3213696"/>
              <a:gd name="T108" fmla="*/ 78495 h 7849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213696" h="78495">
                <a:moveTo>
                  <a:pt x="0" y="32658"/>
                </a:moveTo>
                <a:cubicBezTo>
                  <a:pt x="54113" y="14620"/>
                  <a:pt x="37325" y="14997"/>
                  <a:pt x="119743" y="32658"/>
                </a:cubicBezTo>
                <a:cubicBezTo>
                  <a:pt x="142183" y="37466"/>
                  <a:pt x="185057" y="54429"/>
                  <a:pt x="185057" y="54429"/>
                </a:cubicBezTo>
                <a:cubicBezTo>
                  <a:pt x="214086" y="50800"/>
                  <a:pt x="245410" y="55424"/>
                  <a:pt x="272143" y="43543"/>
                </a:cubicBezTo>
                <a:cubicBezTo>
                  <a:pt x="282628" y="38883"/>
                  <a:pt x="274914" y="19000"/>
                  <a:pt x="283028" y="10886"/>
                </a:cubicBezTo>
                <a:cubicBezTo>
                  <a:pt x="291142" y="2772"/>
                  <a:pt x="304799" y="3629"/>
                  <a:pt x="315685" y="0"/>
                </a:cubicBezTo>
                <a:cubicBezTo>
                  <a:pt x="359228" y="3629"/>
                  <a:pt x="402957" y="5466"/>
                  <a:pt x="446314" y="10886"/>
                </a:cubicBezTo>
                <a:cubicBezTo>
                  <a:pt x="461160" y="12742"/>
                  <a:pt x="475279" y="18408"/>
                  <a:pt x="489857" y="21772"/>
                </a:cubicBezTo>
                <a:lnTo>
                  <a:pt x="587828" y="43543"/>
                </a:lnTo>
                <a:cubicBezTo>
                  <a:pt x="595085" y="36286"/>
                  <a:pt x="599337" y="21772"/>
                  <a:pt x="609600" y="21772"/>
                </a:cubicBezTo>
                <a:cubicBezTo>
                  <a:pt x="670146" y="21772"/>
                  <a:pt x="759840" y="40934"/>
                  <a:pt x="827314" y="54429"/>
                </a:cubicBezTo>
                <a:cubicBezTo>
                  <a:pt x="838200" y="61686"/>
                  <a:pt x="846989" y="74577"/>
                  <a:pt x="859971" y="76200"/>
                </a:cubicBezTo>
                <a:cubicBezTo>
                  <a:pt x="878330" y="78495"/>
                  <a:pt x="896338" y="69329"/>
                  <a:pt x="914400" y="65315"/>
                </a:cubicBezTo>
                <a:cubicBezTo>
                  <a:pt x="1006800" y="44782"/>
                  <a:pt x="902033" y="62416"/>
                  <a:pt x="1034143" y="43543"/>
                </a:cubicBezTo>
                <a:cubicBezTo>
                  <a:pt x="1045029" y="36286"/>
                  <a:pt x="1053782" y="23074"/>
                  <a:pt x="1066800" y="21772"/>
                </a:cubicBezTo>
                <a:cubicBezTo>
                  <a:pt x="1139556" y="14497"/>
                  <a:pt x="1132389" y="34121"/>
                  <a:pt x="1186543" y="54429"/>
                </a:cubicBezTo>
                <a:cubicBezTo>
                  <a:pt x="1200551" y="59682"/>
                  <a:pt x="1215571" y="61686"/>
                  <a:pt x="1230085" y="65315"/>
                </a:cubicBezTo>
                <a:cubicBezTo>
                  <a:pt x="1259114" y="61686"/>
                  <a:pt x="1289150" y="62835"/>
                  <a:pt x="1317171" y="54429"/>
                </a:cubicBezTo>
                <a:cubicBezTo>
                  <a:pt x="1327001" y="51480"/>
                  <a:pt x="1328680" y="32658"/>
                  <a:pt x="1338943" y="32658"/>
                </a:cubicBezTo>
                <a:cubicBezTo>
                  <a:pt x="1426331" y="32658"/>
                  <a:pt x="1513114" y="47172"/>
                  <a:pt x="1600200" y="54429"/>
                </a:cubicBezTo>
                <a:cubicBezTo>
                  <a:pt x="1636486" y="50800"/>
                  <a:pt x="1674786" y="56005"/>
                  <a:pt x="1709057" y="43543"/>
                </a:cubicBezTo>
                <a:cubicBezTo>
                  <a:pt x="1719841" y="39622"/>
                  <a:pt x="1708480" y="11407"/>
                  <a:pt x="1719943" y="10886"/>
                </a:cubicBezTo>
                <a:cubicBezTo>
                  <a:pt x="1796409" y="7411"/>
                  <a:pt x="1872343" y="25401"/>
                  <a:pt x="1948543" y="32658"/>
                </a:cubicBezTo>
                <a:cubicBezTo>
                  <a:pt x="1992086" y="29029"/>
                  <a:pt x="2036447" y="30927"/>
                  <a:pt x="2079171" y="21772"/>
                </a:cubicBezTo>
                <a:cubicBezTo>
                  <a:pt x="2089207" y="19621"/>
                  <a:pt x="2090688" y="410"/>
                  <a:pt x="2100943" y="0"/>
                </a:cubicBezTo>
                <a:lnTo>
                  <a:pt x="2351314" y="10886"/>
                </a:lnTo>
                <a:cubicBezTo>
                  <a:pt x="2385806" y="22384"/>
                  <a:pt x="2386483" y="19427"/>
                  <a:pt x="2416628" y="43543"/>
                </a:cubicBezTo>
                <a:cubicBezTo>
                  <a:pt x="2424642" y="49954"/>
                  <a:pt x="2429599" y="60035"/>
                  <a:pt x="2438400" y="65315"/>
                </a:cubicBezTo>
                <a:cubicBezTo>
                  <a:pt x="2448239" y="71218"/>
                  <a:pt x="2460171" y="72572"/>
                  <a:pt x="2471057" y="76200"/>
                </a:cubicBezTo>
                <a:cubicBezTo>
                  <a:pt x="2529114" y="72572"/>
                  <a:pt x="2587297" y="70581"/>
                  <a:pt x="2645228" y="65315"/>
                </a:cubicBezTo>
                <a:cubicBezTo>
                  <a:pt x="2667209" y="63317"/>
                  <a:pt x="2691379" y="65380"/>
                  <a:pt x="2710543" y="54429"/>
                </a:cubicBezTo>
                <a:cubicBezTo>
                  <a:pt x="2720506" y="48736"/>
                  <a:pt x="2715525" y="31611"/>
                  <a:pt x="2721428" y="21772"/>
                </a:cubicBezTo>
                <a:cubicBezTo>
                  <a:pt x="2726708" y="12971"/>
                  <a:pt x="2735943" y="7257"/>
                  <a:pt x="2743200" y="0"/>
                </a:cubicBezTo>
                <a:cubicBezTo>
                  <a:pt x="2868480" y="41761"/>
                  <a:pt x="2798275" y="21772"/>
                  <a:pt x="3080657" y="21772"/>
                </a:cubicBezTo>
                <a:cubicBezTo>
                  <a:pt x="3206017" y="21772"/>
                  <a:pt x="3213696" y="35068"/>
                  <a:pt x="3178628" y="0"/>
                </a:cubicBezTo>
              </a:path>
            </a:pathLst>
          </a:custGeom>
          <a:noFill/>
          <a:ln w="19050" algn="ctr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 sz="2400">
              <a:latin typeface="Times New Roman" pitchFamily="18" charset="0"/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4429125" y="3643313"/>
            <a:ext cx="4357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solidFill>
                  <a:srgbClr val="C00000"/>
                </a:solidFill>
                <a:latin typeface="Times New Roman" pitchFamily="18" charset="0"/>
              </a:rPr>
              <a:t>Строящийся  быстро</a:t>
            </a:r>
          </a:p>
        </p:txBody>
      </p:sp>
      <p:cxnSp>
        <p:nvCxnSpPr>
          <p:cNvPr id="58" name="Прямая соединительная линия 57"/>
          <p:cNvCxnSpPr>
            <a:cxnSpLocks noChangeShapeType="1"/>
          </p:cNvCxnSpPr>
          <p:nvPr/>
        </p:nvCxnSpPr>
        <p:spPr bwMode="auto">
          <a:xfrm rot="5400000" flipH="1" flipV="1">
            <a:off x="5500688" y="3571875"/>
            <a:ext cx="357187" cy="214313"/>
          </a:xfrm>
          <a:prstGeom prst="line">
            <a:avLst/>
          </a:prstGeom>
          <a:noFill/>
          <a:ln w="19050" algn="ctr">
            <a:solidFill>
              <a:srgbClr val="00B050"/>
            </a:solidFill>
            <a:round/>
            <a:headEnd/>
            <a:tailEnd/>
          </a:ln>
        </p:spPr>
      </p:cxnSp>
      <p:cxnSp>
        <p:nvCxnSpPr>
          <p:cNvPr id="60" name="Прямая соединительная линия 59"/>
          <p:cNvCxnSpPr>
            <a:cxnSpLocks noChangeShapeType="1"/>
          </p:cNvCxnSpPr>
          <p:nvPr/>
        </p:nvCxnSpPr>
        <p:spPr bwMode="auto">
          <a:xfrm rot="16200000" flipH="1">
            <a:off x="5715000" y="3571876"/>
            <a:ext cx="357187" cy="214312"/>
          </a:xfrm>
          <a:prstGeom prst="line">
            <a:avLst/>
          </a:prstGeom>
          <a:noFill/>
          <a:ln w="19050" algn="ctr">
            <a:solidFill>
              <a:srgbClr val="00B050"/>
            </a:solidFill>
            <a:round/>
            <a:headEnd/>
            <a:tailEnd/>
          </a:ln>
        </p:spPr>
      </p:cxnSp>
      <p:cxnSp>
        <p:nvCxnSpPr>
          <p:cNvPr id="67" name="Прямая соединительная линия 66"/>
          <p:cNvCxnSpPr>
            <a:cxnSpLocks noChangeShapeType="1"/>
          </p:cNvCxnSpPr>
          <p:nvPr/>
        </p:nvCxnSpPr>
        <p:spPr bwMode="auto">
          <a:xfrm rot="5400000" flipH="1" flipV="1">
            <a:off x="6215857" y="3499644"/>
            <a:ext cx="285750" cy="1587"/>
          </a:xfrm>
          <a:prstGeom prst="line">
            <a:avLst/>
          </a:prstGeom>
          <a:noFill/>
          <a:ln w="19050" algn="ctr">
            <a:solidFill>
              <a:srgbClr val="00B050"/>
            </a:solidFill>
            <a:round/>
            <a:headEnd/>
            <a:tailEnd/>
          </a:ln>
        </p:spPr>
      </p:cxnSp>
      <p:cxnSp>
        <p:nvCxnSpPr>
          <p:cNvPr id="69" name="Прямая соединительная линия 68"/>
          <p:cNvCxnSpPr>
            <a:cxnSpLocks noChangeShapeType="1"/>
          </p:cNvCxnSpPr>
          <p:nvPr/>
        </p:nvCxnSpPr>
        <p:spPr bwMode="auto">
          <a:xfrm>
            <a:off x="6357938" y="3357563"/>
            <a:ext cx="1428750" cy="1587"/>
          </a:xfrm>
          <a:prstGeom prst="line">
            <a:avLst/>
          </a:prstGeom>
          <a:noFill/>
          <a:ln w="19050" algn="ctr">
            <a:solidFill>
              <a:srgbClr val="00B050"/>
            </a:solidFill>
            <a:round/>
            <a:headEnd/>
            <a:tailEnd/>
          </a:ln>
        </p:spPr>
      </p:cxnSp>
      <p:cxnSp>
        <p:nvCxnSpPr>
          <p:cNvPr id="71" name="Прямая со стрелкой 70"/>
          <p:cNvCxnSpPr>
            <a:cxnSpLocks noChangeShapeType="1"/>
          </p:cNvCxnSpPr>
          <p:nvPr/>
        </p:nvCxnSpPr>
        <p:spPr bwMode="auto">
          <a:xfrm rot="5400000">
            <a:off x="7608094" y="3536157"/>
            <a:ext cx="358775" cy="1587"/>
          </a:xfrm>
          <a:prstGeom prst="straightConnector1">
            <a:avLst/>
          </a:prstGeom>
          <a:noFill/>
          <a:ln w="19050" algn="ctr">
            <a:solidFill>
              <a:srgbClr val="00B050"/>
            </a:solidFill>
            <a:round/>
            <a:headEnd/>
            <a:tailEnd type="arrow" w="med" len="med"/>
          </a:ln>
        </p:spPr>
      </p:cxn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6715125" y="3071813"/>
            <a:ext cx="928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00B050"/>
                </a:solidFill>
                <a:latin typeface="Times New Roman" pitchFamily="18" charset="0"/>
              </a:rPr>
              <a:t>Как?</a:t>
            </a:r>
          </a:p>
        </p:txBody>
      </p:sp>
      <p:cxnSp>
        <p:nvCxnSpPr>
          <p:cNvPr id="7202" name="Прямая соединительная линия 74"/>
          <p:cNvCxnSpPr>
            <a:cxnSpLocks noChangeShapeType="1"/>
          </p:cNvCxnSpPr>
          <p:nvPr/>
        </p:nvCxnSpPr>
        <p:spPr bwMode="auto">
          <a:xfrm rot="5400000">
            <a:off x="1891506" y="3893344"/>
            <a:ext cx="493077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6" grpId="0"/>
      <p:bldP spid="17" grpId="0"/>
      <p:bldP spid="25" grpId="0"/>
      <p:bldP spid="27" grpId="0"/>
      <p:bldP spid="28" grpId="0"/>
      <p:bldP spid="37" grpId="0"/>
      <p:bldP spid="38" grpId="0"/>
      <p:bldP spid="41" grpId="0"/>
      <p:bldP spid="50" grpId="0"/>
      <p:bldP spid="55" grpId="0" animBg="1"/>
      <p:bldP spid="56" grpId="0"/>
      <p:bldP spid="7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тица подбоченившись.jpe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38" y="1643063"/>
            <a:ext cx="200025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428875" y="785813"/>
            <a:ext cx="52863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Times New Roman" pitchFamily="18" charset="0"/>
              </a:rPr>
              <a:t>ЗАПОМНИТЕ!!!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214438" y="1785938"/>
            <a:ext cx="471487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solidFill>
                  <a:srgbClr val="C00000"/>
                </a:solidFill>
                <a:latin typeface="Times New Roman" pitchFamily="18" charset="0"/>
              </a:rPr>
              <a:t>Причастный оборот </a:t>
            </a:r>
            <a:r>
              <a:rPr lang="ru-RU" sz="3200" b="1" i="1">
                <a:solidFill>
                  <a:srgbClr val="7030A0"/>
                </a:solidFill>
                <a:latin typeface="Times New Roman" pitchFamily="18" charset="0"/>
              </a:rPr>
              <a:t>– это причастие с зависимыми словами: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71563" y="3929063"/>
            <a:ext cx="62150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7030A0"/>
                </a:solidFill>
                <a:latin typeface="Times New Roman" pitchFamily="18" charset="0"/>
              </a:rPr>
              <a:t>Проверенное  учителем  </a:t>
            </a:r>
            <a:r>
              <a:rPr lang="ru-RU" sz="2800" b="1" i="1">
                <a:solidFill>
                  <a:srgbClr val="7030A0"/>
                </a:solidFill>
                <a:latin typeface="Times New Roman" pitchFamily="18" charset="0"/>
              </a:rPr>
              <a:t>упражнение</a:t>
            </a:r>
          </a:p>
        </p:txBody>
      </p:sp>
      <p:cxnSp>
        <p:nvCxnSpPr>
          <p:cNvPr id="8" name="Прямая соединительная линия 7"/>
          <p:cNvCxnSpPr>
            <a:cxnSpLocks noChangeShapeType="1"/>
          </p:cNvCxnSpPr>
          <p:nvPr/>
        </p:nvCxnSpPr>
        <p:spPr bwMode="auto">
          <a:xfrm rot="5400000" flipH="1" flipV="1">
            <a:off x="5822951" y="3965575"/>
            <a:ext cx="214312" cy="1587"/>
          </a:xfrm>
          <a:prstGeom prst="line">
            <a:avLst/>
          </a:prstGeom>
          <a:noFill/>
          <a:ln w="9525" algn="ctr">
            <a:solidFill>
              <a:srgbClr val="00B050"/>
            </a:solidFill>
            <a:round/>
            <a:headEnd/>
            <a:tailEnd/>
          </a:ln>
        </p:spPr>
      </p:cxnSp>
      <p:cxnSp>
        <p:nvCxnSpPr>
          <p:cNvPr id="10" name="Прямая соединительная линия 9"/>
          <p:cNvCxnSpPr>
            <a:cxnSpLocks noChangeShapeType="1"/>
          </p:cNvCxnSpPr>
          <p:nvPr/>
        </p:nvCxnSpPr>
        <p:spPr bwMode="auto">
          <a:xfrm rot="10800000">
            <a:off x="2643188" y="3857625"/>
            <a:ext cx="3286125" cy="1588"/>
          </a:xfrm>
          <a:prstGeom prst="line">
            <a:avLst/>
          </a:prstGeom>
          <a:noFill/>
          <a:ln w="9525" algn="ctr">
            <a:solidFill>
              <a:srgbClr val="00B050"/>
            </a:solidFill>
            <a:round/>
            <a:headEnd/>
            <a:tailEnd/>
          </a:ln>
        </p:spPr>
      </p:cxnSp>
      <p:cxnSp>
        <p:nvCxnSpPr>
          <p:cNvPr id="12" name="Прямая со стрелкой 11"/>
          <p:cNvCxnSpPr>
            <a:cxnSpLocks noChangeShapeType="1"/>
          </p:cNvCxnSpPr>
          <p:nvPr/>
        </p:nvCxnSpPr>
        <p:spPr bwMode="auto">
          <a:xfrm rot="5400000">
            <a:off x="2535238" y="3965575"/>
            <a:ext cx="214312" cy="1588"/>
          </a:xfrm>
          <a:prstGeom prst="straightConnector1">
            <a:avLst/>
          </a:prstGeom>
          <a:noFill/>
          <a:ln w="9525" algn="ctr">
            <a:solidFill>
              <a:srgbClr val="00B050"/>
            </a:solidFill>
            <a:round/>
            <a:headEnd/>
            <a:tailEnd type="arrow" w="med" len="med"/>
          </a:ln>
        </p:spPr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857625" y="3429000"/>
            <a:ext cx="928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00B050"/>
                </a:solidFill>
                <a:latin typeface="Times New Roman" pitchFamily="18" charset="0"/>
              </a:rPr>
              <a:t>Какое?</a:t>
            </a:r>
          </a:p>
        </p:txBody>
      </p:sp>
      <p:cxnSp>
        <p:nvCxnSpPr>
          <p:cNvPr id="16" name="Прямая соединительная линия 15"/>
          <p:cNvCxnSpPr>
            <a:cxnSpLocks noChangeShapeType="1"/>
          </p:cNvCxnSpPr>
          <p:nvPr/>
        </p:nvCxnSpPr>
        <p:spPr bwMode="auto">
          <a:xfrm rot="5400000">
            <a:off x="643731" y="4215607"/>
            <a:ext cx="855663" cy="0"/>
          </a:xfrm>
          <a:prstGeom prst="line">
            <a:avLst/>
          </a:prstGeom>
          <a:noFill/>
          <a:ln w="19050" algn="ctr">
            <a:solidFill>
              <a:srgbClr val="00B050"/>
            </a:solidFill>
            <a:round/>
            <a:headEnd/>
            <a:tailEnd/>
          </a:ln>
        </p:spPr>
      </p:cxnSp>
      <p:cxnSp>
        <p:nvCxnSpPr>
          <p:cNvPr id="22" name="Прямая соединительная линия 21"/>
          <p:cNvCxnSpPr>
            <a:cxnSpLocks noChangeShapeType="1"/>
          </p:cNvCxnSpPr>
          <p:nvPr/>
        </p:nvCxnSpPr>
        <p:spPr bwMode="auto">
          <a:xfrm rot="5400000">
            <a:off x="4609306" y="4179094"/>
            <a:ext cx="784225" cy="1588"/>
          </a:xfrm>
          <a:prstGeom prst="line">
            <a:avLst/>
          </a:prstGeom>
          <a:noFill/>
          <a:ln w="19050" algn="ctr">
            <a:solidFill>
              <a:srgbClr val="00B050"/>
            </a:solidFill>
            <a:round/>
            <a:headEnd/>
            <a:tailEnd/>
          </a:ln>
        </p:spPr>
      </p:cxnSp>
      <p:sp>
        <p:nvSpPr>
          <p:cNvPr id="27" name="Полилиния 26"/>
          <p:cNvSpPr>
            <a:spLocks noChangeArrowheads="1"/>
          </p:cNvSpPr>
          <p:nvPr/>
        </p:nvSpPr>
        <p:spPr bwMode="auto">
          <a:xfrm>
            <a:off x="1185863" y="4433888"/>
            <a:ext cx="3648075" cy="192087"/>
          </a:xfrm>
          <a:custGeom>
            <a:avLst/>
            <a:gdLst>
              <a:gd name="T0" fmla="*/ 0 w 3646714"/>
              <a:gd name="T1" fmla="*/ 115867 h 192185"/>
              <a:gd name="T2" fmla="*/ 130726 w 3646714"/>
              <a:gd name="T3" fmla="*/ 72368 h 192185"/>
              <a:gd name="T4" fmla="*/ 163408 w 3646714"/>
              <a:gd name="T5" fmla="*/ 61494 h 192185"/>
              <a:gd name="T6" fmla="*/ 196089 w 3646714"/>
              <a:gd name="T7" fmla="*/ 94117 h 192185"/>
              <a:gd name="T8" fmla="*/ 206982 w 3646714"/>
              <a:gd name="T9" fmla="*/ 126740 h 192185"/>
              <a:gd name="T10" fmla="*/ 261452 w 3646714"/>
              <a:gd name="T11" fmla="*/ 148490 h 192185"/>
              <a:gd name="T12" fmla="*/ 457542 w 3646714"/>
              <a:gd name="T13" fmla="*/ 137616 h 192185"/>
              <a:gd name="T14" fmla="*/ 468436 w 3646714"/>
              <a:gd name="T15" fmla="*/ 104991 h 192185"/>
              <a:gd name="T16" fmla="*/ 501117 w 3646714"/>
              <a:gd name="T17" fmla="*/ 94117 h 192185"/>
              <a:gd name="T18" fmla="*/ 686312 w 3646714"/>
              <a:gd name="T19" fmla="*/ 94117 h 192185"/>
              <a:gd name="T20" fmla="*/ 697206 w 3646714"/>
              <a:gd name="T21" fmla="*/ 61494 h 192185"/>
              <a:gd name="T22" fmla="*/ 838826 w 3646714"/>
              <a:gd name="T23" fmla="*/ 72368 h 192185"/>
              <a:gd name="T24" fmla="*/ 849720 w 3646714"/>
              <a:gd name="T25" fmla="*/ 137616 h 192185"/>
              <a:gd name="T26" fmla="*/ 904188 w 3646714"/>
              <a:gd name="T27" fmla="*/ 126740 h 192185"/>
              <a:gd name="T28" fmla="*/ 1078491 w 3646714"/>
              <a:gd name="T29" fmla="*/ 115867 h 192185"/>
              <a:gd name="T30" fmla="*/ 1089384 w 3646714"/>
              <a:gd name="T31" fmla="*/ 83243 h 192185"/>
              <a:gd name="T32" fmla="*/ 1132960 w 3646714"/>
              <a:gd name="T33" fmla="*/ 137616 h 192185"/>
              <a:gd name="T34" fmla="*/ 1165641 w 3646714"/>
              <a:gd name="T35" fmla="*/ 148490 h 192185"/>
              <a:gd name="T36" fmla="*/ 1274579 w 3646714"/>
              <a:gd name="T37" fmla="*/ 126740 h 192185"/>
              <a:gd name="T38" fmla="*/ 1296368 w 3646714"/>
              <a:gd name="T39" fmla="*/ 104991 h 192185"/>
              <a:gd name="T40" fmla="*/ 1350836 w 3646714"/>
              <a:gd name="T41" fmla="*/ 126740 h 192185"/>
              <a:gd name="T42" fmla="*/ 1470669 w 3646714"/>
              <a:gd name="T43" fmla="*/ 104991 h 192185"/>
              <a:gd name="T44" fmla="*/ 1514244 w 3646714"/>
              <a:gd name="T45" fmla="*/ 94117 h 192185"/>
              <a:gd name="T46" fmla="*/ 1579606 w 3646714"/>
              <a:gd name="T47" fmla="*/ 115867 h 192185"/>
              <a:gd name="T48" fmla="*/ 1655864 w 3646714"/>
              <a:gd name="T49" fmla="*/ 159365 h 192185"/>
              <a:gd name="T50" fmla="*/ 1677652 w 3646714"/>
              <a:gd name="T51" fmla="*/ 126740 h 192185"/>
              <a:gd name="T52" fmla="*/ 1710333 w 3646714"/>
              <a:gd name="T53" fmla="*/ 115867 h 192185"/>
              <a:gd name="T54" fmla="*/ 2048042 w 3646714"/>
              <a:gd name="T55" fmla="*/ 104991 h 192185"/>
              <a:gd name="T56" fmla="*/ 2058936 w 3646714"/>
              <a:gd name="T57" fmla="*/ 61494 h 192185"/>
              <a:gd name="T58" fmla="*/ 2102511 w 3646714"/>
              <a:gd name="T59" fmla="*/ 72368 h 192185"/>
              <a:gd name="T60" fmla="*/ 2178767 w 3646714"/>
              <a:gd name="T61" fmla="*/ 126740 h 192185"/>
              <a:gd name="T62" fmla="*/ 2516477 w 3646714"/>
              <a:gd name="T63" fmla="*/ 137616 h 192185"/>
              <a:gd name="T64" fmla="*/ 2527371 w 3646714"/>
              <a:gd name="T65" fmla="*/ 94117 h 192185"/>
              <a:gd name="T66" fmla="*/ 2570945 w 3646714"/>
              <a:gd name="T67" fmla="*/ 115867 h 192185"/>
              <a:gd name="T68" fmla="*/ 2647204 w 3646714"/>
              <a:gd name="T69" fmla="*/ 170239 h 192185"/>
              <a:gd name="T70" fmla="*/ 2679886 w 3646714"/>
              <a:gd name="T71" fmla="*/ 191989 h 192185"/>
              <a:gd name="T72" fmla="*/ 2745248 w 3646714"/>
              <a:gd name="T73" fmla="*/ 94117 h 192185"/>
              <a:gd name="T74" fmla="*/ 2788823 w 3646714"/>
              <a:gd name="T75" fmla="*/ 115867 h 192185"/>
              <a:gd name="T76" fmla="*/ 2919547 w 3646714"/>
              <a:gd name="T77" fmla="*/ 94117 h 192185"/>
              <a:gd name="T78" fmla="*/ 2963124 w 3646714"/>
              <a:gd name="T79" fmla="*/ 115867 h 192185"/>
              <a:gd name="T80" fmla="*/ 3028488 w 3646714"/>
              <a:gd name="T81" fmla="*/ 137616 h 192185"/>
              <a:gd name="T82" fmla="*/ 3050276 w 3646714"/>
              <a:gd name="T83" fmla="*/ 181115 h 192185"/>
              <a:gd name="T84" fmla="*/ 3104744 w 3646714"/>
              <a:gd name="T85" fmla="*/ 137616 h 192185"/>
              <a:gd name="T86" fmla="*/ 3191895 w 3646714"/>
              <a:gd name="T87" fmla="*/ 72368 h 192185"/>
              <a:gd name="T88" fmla="*/ 3235469 w 3646714"/>
              <a:gd name="T89" fmla="*/ 83243 h 192185"/>
              <a:gd name="T90" fmla="*/ 3279045 w 3646714"/>
              <a:gd name="T91" fmla="*/ 61494 h 192185"/>
              <a:gd name="T92" fmla="*/ 3355302 w 3646714"/>
              <a:gd name="T93" fmla="*/ 17995 h 192185"/>
              <a:gd name="T94" fmla="*/ 3387984 w 3646714"/>
              <a:gd name="T95" fmla="*/ 39745 h 192185"/>
              <a:gd name="T96" fmla="*/ 3409772 w 3646714"/>
              <a:gd name="T97" fmla="*/ 72368 h 192185"/>
              <a:gd name="T98" fmla="*/ 3453346 w 3646714"/>
              <a:gd name="T99" fmla="*/ 126740 h 192185"/>
              <a:gd name="T100" fmla="*/ 3518711 w 3646714"/>
              <a:gd name="T101" fmla="*/ 83243 h 192185"/>
              <a:gd name="T102" fmla="*/ 3562285 w 3646714"/>
              <a:gd name="T103" fmla="*/ 72368 h 192185"/>
              <a:gd name="T104" fmla="*/ 3594967 w 3646714"/>
              <a:gd name="T105" fmla="*/ 61494 h 192185"/>
              <a:gd name="T106" fmla="*/ 3649436 w 3646714"/>
              <a:gd name="T107" fmla="*/ 94117 h 192185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3646714"/>
              <a:gd name="T163" fmla="*/ 0 h 192185"/>
              <a:gd name="T164" fmla="*/ 3646714 w 3646714"/>
              <a:gd name="T165" fmla="*/ 192185 h 192185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3646714" h="192185">
                <a:moveTo>
                  <a:pt x="0" y="115985"/>
                </a:moveTo>
                <a:lnTo>
                  <a:pt x="130628" y="72442"/>
                </a:lnTo>
                <a:lnTo>
                  <a:pt x="163286" y="61556"/>
                </a:lnTo>
                <a:cubicBezTo>
                  <a:pt x="174172" y="72442"/>
                  <a:pt x="187404" y="81404"/>
                  <a:pt x="195943" y="94213"/>
                </a:cubicBezTo>
                <a:cubicBezTo>
                  <a:pt x="202308" y="103760"/>
                  <a:pt x="198013" y="119524"/>
                  <a:pt x="206828" y="126870"/>
                </a:cubicBezTo>
                <a:cubicBezTo>
                  <a:pt x="221839" y="139380"/>
                  <a:pt x="243114" y="141385"/>
                  <a:pt x="261257" y="148642"/>
                </a:cubicBezTo>
                <a:cubicBezTo>
                  <a:pt x="326571" y="145013"/>
                  <a:pt x="393188" y="151232"/>
                  <a:pt x="457200" y="137756"/>
                </a:cubicBezTo>
                <a:cubicBezTo>
                  <a:pt x="468428" y="135392"/>
                  <a:pt x="459972" y="113213"/>
                  <a:pt x="468086" y="105099"/>
                </a:cubicBezTo>
                <a:cubicBezTo>
                  <a:pt x="476200" y="96985"/>
                  <a:pt x="489857" y="97842"/>
                  <a:pt x="500743" y="94213"/>
                </a:cubicBezTo>
                <a:cubicBezTo>
                  <a:pt x="563827" y="103225"/>
                  <a:pt x="621362" y="117645"/>
                  <a:pt x="685800" y="94213"/>
                </a:cubicBezTo>
                <a:cubicBezTo>
                  <a:pt x="696584" y="90292"/>
                  <a:pt x="693057" y="72442"/>
                  <a:pt x="696686" y="61556"/>
                </a:cubicBezTo>
                <a:cubicBezTo>
                  <a:pt x="743857" y="65185"/>
                  <a:pt x="795884" y="51284"/>
                  <a:pt x="838200" y="72442"/>
                </a:cubicBezTo>
                <a:cubicBezTo>
                  <a:pt x="857941" y="82313"/>
                  <a:pt x="832130" y="123626"/>
                  <a:pt x="849086" y="137756"/>
                </a:cubicBezTo>
                <a:cubicBezTo>
                  <a:pt x="863300" y="149601"/>
                  <a:pt x="885095" y="128624"/>
                  <a:pt x="903514" y="126870"/>
                </a:cubicBezTo>
                <a:cubicBezTo>
                  <a:pt x="961423" y="121355"/>
                  <a:pt x="1019629" y="119613"/>
                  <a:pt x="1077686" y="115985"/>
                </a:cubicBezTo>
                <a:cubicBezTo>
                  <a:pt x="1081314" y="105099"/>
                  <a:pt x="1077439" y="86110"/>
                  <a:pt x="1088571" y="83327"/>
                </a:cubicBezTo>
                <a:cubicBezTo>
                  <a:pt x="1127230" y="73662"/>
                  <a:pt x="1120200" y="125842"/>
                  <a:pt x="1132114" y="137756"/>
                </a:cubicBezTo>
                <a:cubicBezTo>
                  <a:pt x="1140228" y="145870"/>
                  <a:pt x="1153885" y="145013"/>
                  <a:pt x="1164771" y="148642"/>
                </a:cubicBezTo>
                <a:cubicBezTo>
                  <a:pt x="1172974" y="147275"/>
                  <a:pt x="1257387" y="134990"/>
                  <a:pt x="1273628" y="126870"/>
                </a:cubicBezTo>
                <a:cubicBezTo>
                  <a:pt x="1282808" y="122280"/>
                  <a:pt x="1288143" y="112356"/>
                  <a:pt x="1295400" y="105099"/>
                </a:cubicBezTo>
                <a:cubicBezTo>
                  <a:pt x="1313543" y="112356"/>
                  <a:pt x="1330345" y="125371"/>
                  <a:pt x="1349828" y="126870"/>
                </a:cubicBezTo>
                <a:cubicBezTo>
                  <a:pt x="1413697" y="131783"/>
                  <a:pt x="1422733" y="118482"/>
                  <a:pt x="1469571" y="105099"/>
                </a:cubicBezTo>
                <a:cubicBezTo>
                  <a:pt x="1483956" y="100989"/>
                  <a:pt x="1498600" y="97842"/>
                  <a:pt x="1513114" y="94213"/>
                </a:cubicBezTo>
                <a:cubicBezTo>
                  <a:pt x="1534885" y="101470"/>
                  <a:pt x="1557902" y="105722"/>
                  <a:pt x="1578428" y="115985"/>
                </a:cubicBezTo>
                <a:cubicBezTo>
                  <a:pt x="1710219" y="181881"/>
                  <a:pt x="1554752" y="126237"/>
                  <a:pt x="1654628" y="159527"/>
                </a:cubicBezTo>
                <a:cubicBezTo>
                  <a:pt x="1661885" y="148641"/>
                  <a:pt x="1666184" y="135043"/>
                  <a:pt x="1676400" y="126870"/>
                </a:cubicBezTo>
                <a:cubicBezTo>
                  <a:pt x="1685360" y="119702"/>
                  <a:pt x="1697602" y="116659"/>
                  <a:pt x="1709057" y="115985"/>
                </a:cubicBezTo>
                <a:cubicBezTo>
                  <a:pt x="1821407" y="109376"/>
                  <a:pt x="1934028" y="108728"/>
                  <a:pt x="2046514" y="105099"/>
                </a:cubicBezTo>
                <a:cubicBezTo>
                  <a:pt x="2050143" y="90585"/>
                  <a:pt x="2044571" y="69253"/>
                  <a:pt x="2057400" y="61556"/>
                </a:cubicBezTo>
                <a:cubicBezTo>
                  <a:pt x="2070229" y="53859"/>
                  <a:pt x="2087953" y="65019"/>
                  <a:pt x="2100943" y="72442"/>
                </a:cubicBezTo>
                <a:cubicBezTo>
                  <a:pt x="2137640" y="93412"/>
                  <a:pt x="2127667" y="122629"/>
                  <a:pt x="2177143" y="126870"/>
                </a:cubicBezTo>
                <a:cubicBezTo>
                  <a:pt x="2289276" y="136481"/>
                  <a:pt x="2402114" y="134127"/>
                  <a:pt x="2514600" y="137756"/>
                </a:cubicBezTo>
                <a:cubicBezTo>
                  <a:pt x="2518229" y="123242"/>
                  <a:pt x="2511595" y="99769"/>
                  <a:pt x="2525486" y="94213"/>
                </a:cubicBezTo>
                <a:cubicBezTo>
                  <a:pt x="2540553" y="88186"/>
                  <a:pt x="2554939" y="107934"/>
                  <a:pt x="2569028" y="115985"/>
                </a:cubicBezTo>
                <a:cubicBezTo>
                  <a:pt x="2594696" y="130652"/>
                  <a:pt x="2621847" y="153712"/>
                  <a:pt x="2645228" y="170413"/>
                </a:cubicBezTo>
                <a:cubicBezTo>
                  <a:pt x="2655874" y="178018"/>
                  <a:pt x="2667000" y="184928"/>
                  <a:pt x="2677886" y="192185"/>
                </a:cubicBezTo>
                <a:cubicBezTo>
                  <a:pt x="2703286" y="90585"/>
                  <a:pt x="2670628" y="112356"/>
                  <a:pt x="2743200" y="94213"/>
                </a:cubicBezTo>
                <a:cubicBezTo>
                  <a:pt x="2757714" y="101470"/>
                  <a:pt x="2770563" y="114740"/>
                  <a:pt x="2786743" y="115985"/>
                </a:cubicBezTo>
                <a:cubicBezTo>
                  <a:pt x="2845988" y="120542"/>
                  <a:pt x="2871049" y="109654"/>
                  <a:pt x="2917371" y="94213"/>
                </a:cubicBezTo>
                <a:cubicBezTo>
                  <a:pt x="2931885" y="101470"/>
                  <a:pt x="2945847" y="109958"/>
                  <a:pt x="2960914" y="115985"/>
                </a:cubicBezTo>
                <a:cubicBezTo>
                  <a:pt x="2982222" y="124508"/>
                  <a:pt x="3007869" y="123987"/>
                  <a:pt x="3026228" y="137756"/>
                </a:cubicBezTo>
                <a:cubicBezTo>
                  <a:pt x="3039210" y="147493"/>
                  <a:pt x="3040743" y="166785"/>
                  <a:pt x="3048000" y="181299"/>
                </a:cubicBezTo>
                <a:cubicBezTo>
                  <a:pt x="3111577" y="160106"/>
                  <a:pt x="3053189" y="186995"/>
                  <a:pt x="3102428" y="137756"/>
                </a:cubicBezTo>
                <a:cubicBezTo>
                  <a:pt x="3128286" y="111898"/>
                  <a:pt x="3159365" y="92541"/>
                  <a:pt x="3189514" y="72442"/>
                </a:cubicBezTo>
                <a:cubicBezTo>
                  <a:pt x="3204028" y="76070"/>
                  <a:pt x="3218212" y="85183"/>
                  <a:pt x="3233057" y="83327"/>
                </a:cubicBezTo>
                <a:cubicBezTo>
                  <a:pt x="3249159" y="81314"/>
                  <a:pt x="3262511" y="69607"/>
                  <a:pt x="3276600" y="61556"/>
                </a:cubicBezTo>
                <a:cubicBezTo>
                  <a:pt x="3384325" y="0"/>
                  <a:pt x="3221191" y="83819"/>
                  <a:pt x="3352800" y="18013"/>
                </a:cubicBezTo>
                <a:cubicBezTo>
                  <a:pt x="3363686" y="25270"/>
                  <a:pt x="3376206" y="30534"/>
                  <a:pt x="3385457" y="39785"/>
                </a:cubicBezTo>
                <a:cubicBezTo>
                  <a:pt x="3394708" y="49036"/>
                  <a:pt x="3399055" y="62226"/>
                  <a:pt x="3407228" y="72442"/>
                </a:cubicBezTo>
                <a:cubicBezTo>
                  <a:pt x="3469273" y="149997"/>
                  <a:pt x="3383762" y="26356"/>
                  <a:pt x="3450771" y="126870"/>
                </a:cubicBezTo>
                <a:cubicBezTo>
                  <a:pt x="3552727" y="92887"/>
                  <a:pt x="3401933" y="148558"/>
                  <a:pt x="3516086" y="83327"/>
                </a:cubicBezTo>
                <a:cubicBezTo>
                  <a:pt x="3529075" y="75904"/>
                  <a:pt x="3545243" y="76552"/>
                  <a:pt x="3559628" y="72442"/>
                </a:cubicBezTo>
                <a:cubicBezTo>
                  <a:pt x="3570661" y="69290"/>
                  <a:pt x="3581400" y="65185"/>
                  <a:pt x="3592286" y="61556"/>
                </a:cubicBezTo>
                <a:cubicBezTo>
                  <a:pt x="3631694" y="87828"/>
                  <a:pt x="3613241" y="77476"/>
                  <a:pt x="3646714" y="94213"/>
                </a:cubicBezTo>
              </a:path>
            </a:pathLst>
          </a:custGeom>
          <a:noFill/>
          <a:ln w="19050" algn="ctr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 sz="2400">
              <a:latin typeface="Times New Roman" pitchFamily="18" charset="0"/>
            </a:endParaRPr>
          </a:p>
        </p:txBody>
      </p:sp>
      <p:cxnSp>
        <p:nvCxnSpPr>
          <p:cNvPr id="29" name="Прямая соединительная линия 28"/>
          <p:cNvCxnSpPr>
            <a:cxnSpLocks noChangeShapeType="1"/>
          </p:cNvCxnSpPr>
          <p:nvPr/>
        </p:nvCxnSpPr>
        <p:spPr bwMode="auto">
          <a:xfrm rot="5400000">
            <a:off x="1893887" y="4608513"/>
            <a:ext cx="498475" cy="0"/>
          </a:xfrm>
          <a:prstGeom prst="line">
            <a:avLst/>
          </a:prstGeom>
          <a:noFill/>
          <a:ln w="1905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31" name="Прямая соединительная линия 30"/>
          <p:cNvCxnSpPr>
            <a:cxnSpLocks noChangeShapeType="1"/>
          </p:cNvCxnSpPr>
          <p:nvPr/>
        </p:nvCxnSpPr>
        <p:spPr bwMode="auto">
          <a:xfrm>
            <a:off x="2143125" y="4857750"/>
            <a:ext cx="2286000" cy="1588"/>
          </a:xfrm>
          <a:prstGeom prst="line">
            <a:avLst/>
          </a:prstGeom>
          <a:noFill/>
          <a:ln w="19050" algn="ctr">
            <a:solidFill>
              <a:srgbClr val="C00000"/>
            </a:solidFill>
            <a:round/>
            <a:headEnd/>
            <a:tailEnd/>
          </a:ln>
        </p:spPr>
      </p:cxnSp>
      <p:cxnSp>
        <p:nvCxnSpPr>
          <p:cNvPr id="33" name="Прямая со стрелкой 32"/>
          <p:cNvCxnSpPr>
            <a:cxnSpLocks noChangeShapeType="1"/>
          </p:cNvCxnSpPr>
          <p:nvPr/>
        </p:nvCxnSpPr>
        <p:spPr bwMode="auto">
          <a:xfrm rot="5400000" flipH="1" flipV="1">
            <a:off x="4214019" y="4644232"/>
            <a:ext cx="428625" cy="1587"/>
          </a:xfrm>
          <a:prstGeom prst="straightConnector1">
            <a:avLst/>
          </a:prstGeom>
          <a:noFill/>
          <a:ln w="19050" algn="ctr">
            <a:solidFill>
              <a:srgbClr val="C00000"/>
            </a:solidFill>
            <a:round/>
            <a:headEnd/>
            <a:tailEnd type="arrow" w="med" len="med"/>
          </a:ln>
        </p:spPr>
      </p:cxn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1785938" y="378618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C00000"/>
                </a:solidFill>
                <a:latin typeface="Times New Roman" pitchFamily="18" charset="0"/>
              </a:rPr>
              <a:t>х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215063" y="3786188"/>
            <a:ext cx="357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B050"/>
                </a:solidFill>
                <a:latin typeface="Times New Roman" pitchFamily="18" charset="0"/>
              </a:rPr>
              <a:t>х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000125" y="5429250"/>
            <a:ext cx="7358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7030A0"/>
                </a:solidFill>
                <a:latin typeface="Times New Roman" pitchFamily="18" charset="0"/>
              </a:rPr>
              <a:t>Упражнение  ,   </a:t>
            </a:r>
            <a:r>
              <a:rPr lang="ru-RU" sz="2800" b="1">
                <a:solidFill>
                  <a:srgbClr val="7030A0"/>
                </a:solidFill>
                <a:latin typeface="Times New Roman" pitchFamily="18" charset="0"/>
              </a:rPr>
              <a:t>проверенное учителем  ,  …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857375" y="5286375"/>
            <a:ext cx="285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B050"/>
                </a:solidFill>
                <a:latin typeface="Times New Roman" pitchFamily="18" charset="0"/>
              </a:rPr>
              <a:t>Х</a:t>
            </a:r>
          </a:p>
        </p:txBody>
      </p:sp>
      <p:cxnSp>
        <p:nvCxnSpPr>
          <p:cNvPr id="40" name="Прямая соединительная линия 39"/>
          <p:cNvCxnSpPr>
            <a:cxnSpLocks noChangeShapeType="1"/>
          </p:cNvCxnSpPr>
          <p:nvPr/>
        </p:nvCxnSpPr>
        <p:spPr bwMode="auto">
          <a:xfrm rot="5400000" flipH="1" flipV="1">
            <a:off x="2284413" y="5429250"/>
            <a:ext cx="287338" cy="1587"/>
          </a:xfrm>
          <a:prstGeom prst="line">
            <a:avLst/>
          </a:prstGeom>
          <a:noFill/>
          <a:ln w="9525" algn="ctr">
            <a:solidFill>
              <a:srgbClr val="00B050"/>
            </a:solidFill>
            <a:round/>
            <a:headEnd/>
            <a:tailEnd/>
          </a:ln>
        </p:spPr>
      </p:cxnSp>
      <p:cxnSp>
        <p:nvCxnSpPr>
          <p:cNvPr id="45" name="Прямая соединительная линия 44"/>
          <p:cNvCxnSpPr>
            <a:cxnSpLocks noChangeShapeType="1"/>
          </p:cNvCxnSpPr>
          <p:nvPr/>
        </p:nvCxnSpPr>
        <p:spPr bwMode="auto">
          <a:xfrm>
            <a:off x="2428875" y="5286375"/>
            <a:ext cx="3000375" cy="1588"/>
          </a:xfrm>
          <a:prstGeom prst="line">
            <a:avLst/>
          </a:prstGeom>
          <a:noFill/>
          <a:ln w="9525" algn="ctr">
            <a:solidFill>
              <a:srgbClr val="00B050"/>
            </a:solidFill>
            <a:round/>
            <a:headEnd/>
            <a:tailEnd/>
          </a:ln>
        </p:spPr>
      </p:cxnSp>
      <p:cxnSp>
        <p:nvCxnSpPr>
          <p:cNvPr id="47" name="Прямая со стрелкой 46"/>
          <p:cNvCxnSpPr>
            <a:cxnSpLocks noChangeShapeType="1"/>
          </p:cNvCxnSpPr>
          <p:nvPr/>
        </p:nvCxnSpPr>
        <p:spPr bwMode="auto">
          <a:xfrm rot="5400000">
            <a:off x="5287169" y="5430044"/>
            <a:ext cx="285750" cy="1588"/>
          </a:xfrm>
          <a:prstGeom prst="straightConnector1">
            <a:avLst/>
          </a:prstGeom>
          <a:noFill/>
          <a:ln w="9525" algn="ctr">
            <a:solidFill>
              <a:srgbClr val="00B050"/>
            </a:solidFill>
            <a:round/>
            <a:headEnd/>
            <a:tailEnd type="arrow" w="med" len="med"/>
          </a:ln>
        </p:spPr>
      </p:cxnSp>
      <p:cxnSp>
        <p:nvCxnSpPr>
          <p:cNvPr id="49" name="Прямая соединительная линия 48"/>
          <p:cNvCxnSpPr>
            <a:cxnSpLocks noChangeShapeType="1"/>
          </p:cNvCxnSpPr>
          <p:nvPr/>
        </p:nvCxnSpPr>
        <p:spPr bwMode="auto">
          <a:xfrm rot="5400000">
            <a:off x="3179763" y="5749925"/>
            <a:ext cx="642938" cy="1587"/>
          </a:xfrm>
          <a:prstGeom prst="line">
            <a:avLst/>
          </a:prstGeom>
          <a:noFill/>
          <a:ln w="19050" algn="ctr">
            <a:solidFill>
              <a:srgbClr val="00B050"/>
            </a:solidFill>
            <a:round/>
            <a:headEnd/>
            <a:tailEnd/>
          </a:ln>
        </p:spPr>
      </p:cxnSp>
      <p:cxnSp>
        <p:nvCxnSpPr>
          <p:cNvPr id="51" name="Прямая соединительная линия 50"/>
          <p:cNvCxnSpPr>
            <a:cxnSpLocks noChangeShapeType="1"/>
          </p:cNvCxnSpPr>
          <p:nvPr/>
        </p:nvCxnSpPr>
        <p:spPr bwMode="auto">
          <a:xfrm rot="5400000">
            <a:off x="7073107" y="5714206"/>
            <a:ext cx="571500" cy="1587"/>
          </a:xfrm>
          <a:prstGeom prst="line">
            <a:avLst/>
          </a:prstGeom>
          <a:noFill/>
          <a:ln w="19050" algn="ctr">
            <a:solidFill>
              <a:srgbClr val="00B050"/>
            </a:solidFill>
            <a:round/>
            <a:headEnd/>
            <a:tailEnd/>
          </a:ln>
        </p:spPr>
      </p:cxnSp>
      <p:sp>
        <p:nvSpPr>
          <p:cNvPr id="55" name="Полилиния 54"/>
          <p:cNvSpPr>
            <a:spLocks noChangeArrowheads="1"/>
          </p:cNvSpPr>
          <p:nvPr/>
        </p:nvSpPr>
        <p:spPr bwMode="auto">
          <a:xfrm>
            <a:off x="3714750" y="6000750"/>
            <a:ext cx="3462338" cy="153988"/>
          </a:xfrm>
          <a:custGeom>
            <a:avLst/>
            <a:gdLst>
              <a:gd name="T0" fmla="*/ 0 w 3461658"/>
              <a:gd name="T1" fmla="*/ 110672 h 153466"/>
              <a:gd name="T2" fmla="*/ 10890 w 3461658"/>
              <a:gd name="T3" fmla="*/ 77793 h 153466"/>
              <a:gd name="T4" fmla="*/ 87120 w 3461658"/>
              <a:gd name="T5" fmla="*/ 66833 h 153466"/>
              <a:gd name="T6" fmla="*/ 163350 w 3461658"/>
              <a:gd name="T7" fmla="*/ 33953 h 153466"/>
              <a:gd name="T8" fmla="*/ 196020 w 3461658"/>
              <a:gd name="T9" fmla="*/ 22994 h 153466"/>
              <a:gd name="T10" fmla="*/ 304920 w 3461658"/>
              <a:gd name="T11" fmla="*/ 99713 h 153466"/>
              <a:gd name="T12" fmla="*/ 337590 w 3461658"/>
              <a:gd name="T13" fmla="*/ 132592 h 153466"/>
              <a:gd name="T14" fmla="*/ 381150 w 3461658"/>
              <a:gd name="T15" fmla="*/ 143552 h 153466"/>
              <a:gd name="T16" fmla="*/ 653399 w 3461658"/>
              <a:gd name="T17" fmla="*/ 132592 h 153466"/>
              <a:gd name="T18" fmla="*/ 686070 w 3461658"/>
              <a:gd name="T19" fmla="*/ 121632 h 153466"/>
              <a:gd name="T20" fmla="*/ 805859 w 3461658"/>
              <a:gd name="T21" fmla="*/ 110672 h 153466"/>
              <a:gd name="T22" fmla="*/ 838530 w 3461658"/>
              <a:gd name="T23" fmla="*/ 99713 h 153466"/>
              <a:gd name="T24" fmla="*/ 860310 w 3461658"/>
              <a:gd name="T25" fmla="*/ 77793 h 153466"/>
              <a:gd name="T26" fmla="*/ 936540 w 3461658"/>
              <a:gd name="T27" fmla="*/ 88753 h 153466"/>
              <a:gd name="T28" fmla="*/ 947430 w 3461658"/>
              <a:gd name="T29" fmla="*/ 121632 h 153466"/>
              <a:gd name="T30" fmla="*/ 1056331 w 3461658"/>
              <a:gd name="T31" fmla="*/ 77793 h 153466"/>
              <a:gd name="T32" fmla="*/ 1089000 w 3461658"/>
              <a:gd name="T33" fmla="*/ 66833 h 153466"/>
              <a:gd name="T34" fmla="*/ 1143450 w 3461658"/>
              <a:gd name="T35" fmla="*/ 77793 h 153466"/>
              <a:gd name="T36" fmla="*/ 1165230 w 3461658"/>
              <a:gd name="T37" fmla="*/ 99713 h 153466"/>
              <a:gd name="T38" fmla="*/ 1197899 w 3461658"/>
              <a:gd name="T39" fmla="*/ 88753 h 153466"/>
              <a:gd name="T40" fmla="*/ 1252350 w 3461658"/>
              <a:gd name="T41" fmla="*/ 77793 h 153466"/>
              <a:gd name="T42" fmla="*/ 1295910 w 3461658"/>
              <a:gd name="T43" fmla="*/ 66833 h 153466"/>
              <a:gd name="T44" fmla="*/ 1328580 w 3461658"/>
              <a:gd name="T45" fmla="*/ 77793 h 153466"/>
              <a:gd name="T46" fmla="*/ 1372140 w 3461658"/>
              <a:gd name="T47" fmla="*/ 132592 h 153466"/>
              <a:gd name="T48" fmla="*/ 1393920 w 3461658"/>
              <a:gd name="T49" fmla="*/ 154512 h 153466"/>
              <a:gd name="T50" fmla="*/ 1415699 w 3461658"/>
              <a:gd name="T51" fmla="*/ 121632 h 153466"/>
              <a:gd name="T52" fmla="*/ 1459260 w 3461658"/>
              <a:gd name="T53" fmla="*/ 99713 h 153466"/>
              <a:gd name="T54" fmla="*/ 1862190 w 3461658"/>
              <a:gd name="T55" fmla="*/ 110672 h 153466"/>
              <a:gd name="T56" fmla="*/ 1873079 w 3461658"/>
              <a:gd name="T57" fmla="*/ 143552 h 153466"/>
              <a:gd name="T58" fmla="*/ 1938420 w 3461658"/>
              <a:gd name="T59" fmla="*/ 99713 h 153466"/>
              <a:gd name="T60" fmla="*/ 1949309 w 3461658"/>
              <a:gd name="T61" fmla="*/ 55873 h 153466"/>
              <a:gd name="T62" fmla="*/ 1981978 w 3461658"/>
              <a:gd name="T63" fmla="*/ 44913 h 153466"/>
              <a:gd name="T64" fmla="*/ 2286897 w 3461658"/>
              <a:gd name="T65" fmla="*/ 33953 h 153466"/>
              <a:gd name="T66" fmla="*/ 2450248 w 3461658"/>
              <a:gd name="T67" fmla="*/ 99713 h 153466"/>
              <a:gd name="T68" fmla="*/ 2472030 w 3461658"/>
              <a:gd name="T69" fmla="*/ 121632 h 153466"/>
              <a:gd name="T70" fmla="*/ 2515588 w 3461658"/>
              <a:gd name="T71" fmla="*/ 110672 h 153466"/>
              <a:gd name="T72" fmla="*/ 2580927 w 3461658"/>
              <a:gd name="T73" fmla="*/ 99713 h 153466"/>
              <a:gd name="T74" fmla="*/ 2624490 w 3461658"/>
              <a:gd name="T75" fmla="*/ 77793 h 153466"/>
              <a:gd name="T76" fmla="*/ 2668048 w 3461658"/>
              <a:gd name="T77" fmla="*/ 66833 h 153466"/>
              <a:gd name="T78" fmla="*/ 2689829 w 3461658"/>
              <a:gd name="T79" fmla="*/ 44913 h 153466"/>
              <a:gd name="T80" fmla="*/ 2722497 w 3461658"/>
              <a:gd name="T81" fmla="*/ 55873 h 153466"/>
              <a:gd name="T82" fmla="*/ 2809618 w 3461658"/>
              <a:gd name="T83" fmla="*/ 88753 h 153466"/>
              <a:gd name="T84" fmla="*/ 2842288 w 3461658"/>
              <a:gd name="T85" fmla="*/ 121632 h 153466"/>
              <a:gd name="T86" fmla="*/ 2983858 w 3461658"/>
              <a:gd name="T87" fmla="*/ 88753 h 153466"/>
              <a:gd name="T88" fmla="*/ 3070977 w 3461658"/>
              <a:gd name="T89" fmla="*/ 22994 h 153466"/>
              <a:gd name="T90" fmla="*/ 3288778 w 3461658"/>
              <a:gd name="T91" fmla="*/ 44913 h 153466"/>
              <a:gd name="T92" fmla="*/ 3310558 w 3461658"/>
              <a:gd name="T93" fmla="*/ 22994 h 153466"/>
              <a:gd name="T94" fmla="*/ 3419456 w 3461658"/>
              <a:gd name="T95" fmla="*/ 33953 h 153466"/>
              <a:gd name="T96" fmla="*/ 3463018 w 3461658"/>
              <a:gd name="T97" fmla="*/ 77793 h 15346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3461658"/>
              <a:gd name="T148" fmla="*/ 0 h 153466"/>
              <a:gd name="T149" fmla="*/ 3461658 w 3461658"/>
              <a:gd name="T150" fmla="*/ 153466 h 15346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3461658" h="153466">
                <a:moveTo>
                  <a:pt x="0" y="109923"/>
                </a:moveTo>
                <a:cubicBezTo>
                  <a:pt x="3629" y="99037"/>
                  <a:pt x="623" y="82398"/>
                  <a:pt x="10886" y="77266"/>
                </a:cubicBezTo>
                <a:cubicBezTo>
                  <a:pt x="33835" y="65791"/>
                  <a:pt x="61926" y="71412"/>
                  <a:pt x="87086" y="66380"/>
                </a:cubicBezTo>
                <a:cubicBezTo>
                  <a:pt x="119003" y="59997"/>
                  <a:pt x="132299" y="47003"/>
                  <a:pt x="163286" y="33723"/>
                </a:cubicBezTo>
                <a:cubicBezTo>
                  <a:pt x="173833" y="29203"/>
                  <a:pt x="185057" y="26466"/>
                  <a:pt x="195943" y="22838"/>
                </a:cubicBezTo>
                <a:cubicBezTo>
                  <a:pt x="224069" y="41588"/>
                  <a:pt x="276578" y="74848"/>
                  <a:pt x="304800" y="99038"/>
                </a:cubicBezTo>
                <a:cubicBezTo>
                  <a:pt x="316489" y="109057"/>
                  <a:pt x="324091" y="124057"/>
                  <a:pt x="337458" y="131695"/>
                </a:cubicBezTo>
                <a:cubicBezTo>
                  <a:pt x="350448" y="139117"/>
                  <a:pt x="366486" y="138952"/>
                  <a:pt x="381000" y="142580"/>
                </a:cubicBezTo>
                <a:cubicBezTo>
                  <a:pt x="471714" y="138952"/>
                  <a:pt x="562587" y="138163"/>
                  <a:pt x="653143" y="131695"/>
                </a:cubicBezTo>
                <a:cubicBezTo>
                  <a:pt x="664588" y="130877"/>
                  <a:pt x="674441" y="122432"/>
                  <a:pt x="685800" y="120809"/>
                </a:cubicBezTo>
                <a:cubicBezTo>
                  <a:pt x="725476" y="115141"/>
                  <a:pt x="765629" y="113552"/>
                  <a:pt x="805543" y="109923"/>
                </a:cubicBezTo>
                <a:cubicBezTo>
                  <a:pt x="816429" y="106295"/>
                  <a:pt x="828361" y="104941"/>
                  <a:pt x="838200" y="99038"/>
                </a:cubicBezTo>
                <a:cubicBezTo>
                  <a:pt x="847001" y="93758"/>
                  <a:pt x="849771" y="78399"/>
                  <a:pt x="859972" y="77266"/>
                </a:cubicBezTo>
                <a:cubicBezTo>
                  <a:pt x="885473" y="74433"/>
                  <a:pt x="910772" y="84523"/>
                  <a:pt x="936172" y="88152"/>
                </a:cubicBezTo>
                <a:cubicBezTo>
                  <a:pt x="939801" y="99038"/>
                  <a:pt x="935926" y="118026"/>
                  <a:pt x="947058" y="120809"/>
                </a:cubicBezTo>
                <a:cubicBezTo>
                  <a:pt x="1030097" y="141568"/>
                  <a:pt x="1010156" y="107772"/>
                  <a:pt x="1055915" y="77266"/>
                </a:cubicBezTo>
                <a:cubicBezTo>
                  <a:pt x="1065462" y="70901"/>
                  <a:pt x="1077686" y="70009"/>
                  <a:pt x="1088572" y="66380"/>
                </a:cubicBezTo>
                <a:cubicBezTo>
                  <a:pt x="1106715" y="70009"/>
                  <a:pt x="1125994" y="69978"/>
                  <a:pt x="1143000" y="77266"/>
                </a:cubicBezTo>
                <a:cubicBezTo>
                  <a:pt x="1152434" y="81309"/>
                  <a:pt x="1154708" y="97025"/>
                  <a:pt x="1164772" y="99038"/>
                </a:cubicBezTo>
                <a:cubicBezTo>
                  <a:pt x="1176024" y="101288"/>
                  <a:pt x="1186297" y="90935"/>
                  <a:pt x="1197429" y="88152"/>
                </a:cubicBezTo>
                <a:cubicBezTo>
                  <a:pt x="1215379" y="83664"/>
                  <a:pt x="1233796" y="81280"/>
                  <a:pt x="1251858" y="77266"/>
                </a:cubicBezTo>
                <a:cubicBezTo>
                  <a:pt x="1266462" y="74020"/>
                  <a:pt x="1280886" y="70009"/>
                  <a:pt x="1295400" y="66380"/>
                </a:cubicBezTo>
                <a:cubicBezTo>
                  <a:pt x="1306286" y="70009"/>
                  <a:pt x="1318218" y="71362"/>
                  <a:pt x="1328058" y="77266"/>
                </a:cubicBezTo>
                <a:cubicBezTo>
                  <a:pt x="1348275" y="89396"/>
                  <a:pt x="1357909" y="114582"/>
                  <a:pt x="1371600" y="131695"/>
                </a:cubicBezTo>
                <a:cubicBezTo>
                  <a:pt x="1378011" y="139709"/>
                  <a:pt x="1386115" y="146209"/>
                  <a:pt x="1393372" y="153466"/>
                </a:cubicBezTo>
                <a:cubicBezTo>
                  <a:pt x="1400629" y="142580"/>
                  <a:pt x="1405092" y="129184"/>
                  <a:pt x="1415143" y="120809"/>
                </a:cubicBezTo>
                <a:cubicBezTo>
                  <a:pt x="1427609" y="110420"/>
                  <a:pt x="1442463" y="99434"/>
                  <a:pt x="1458686" y="99038"/>
                </a:cubicBezTo>
                <a:lnTo>
                  <a:pt x="1861458" y="109923"/>
                </a:lnTo>
                <a:cubicBezTo>
                  <a:pt x="1865086" y="120809"/>
                  <a:pt x="1862080" y="137448"/>
                  <a:pt x="1872343" y="142580"/>
                </a:cubicBezTo>
                <a:cubicBezTo>
                  <a:pt x="1893348" y="153083"/>
                  <a:pt x="1932114" y="104582"/>
                  <a:pt x="1937658" y="99038"/>
                </a:cubicBezTo>
                <a:cubicBezTo>
                  <a:pt x="1941286" y="84524"/>
                  <a:pt x="1939197" y="67178"/>
                  <a:pt x="1948543" y="55495"/>
                </a:cubicBezTo>
                <a:cubicBezTo>
                  <a:pt x="1955711" y="46535"/>
                  <a:pt x="1969749" y="45348"/>
                  <a:pt x="1981200" y="44609"/>
                </a:cubicBezTo>
                <a:cubicBezTo>
                  <a:pt x="2082654" y="38063"/>
                  <a:pt x="2184400" y="37352"/>
                  <a:pt x="2286000" y="33723"/>
                </a:cubicBezTo>
                <a:cubicBezTo>
                  <a:pt x="2330327" y="46388"/>
                  <a:pt x="2416071" y="65824"/>
                  <a:pt x="2449286" y="99038"/>
                </a:cubicBezTo>
                <a:lnTo>
                  <a:pt x="2471058" y="120809"/>
                </a:lnTo>
                <a:cubicBezTo>
                  <a:pt x="2485572" y="117180"/>
                  <a:pt x="2499930" y="112857"/>
                  <a:pt x="2514600" y="109923"/>
                </a:cubicBezTo>
                <a:cubicBezTo>
                  <a:pt x="2536243" y="105594"/>
                  <a:pt x="2558774" y="105380"/>
                  <a:pt x="2579915" y="99038"/>
                </a:cubicBezTo>
                <a:cubicBezTo>
                  <a:pt x="2595458" y="94375"/>
                  <a:pt x="2608264" y="82964"/>
                  <a:pt x="2623458" y="77266"/>
                </a:cubicBezTo>
                <a:cubicBezTo>
                  <a:pt x="2637466" y="72013"/>
                  <a:pt x="2652486" y="70009"/>
                  <a:pt x="2667000" y="66380"/>
                </a:cubicBezTo>
                <a:cubicBezTo>
                  <a:pt x="2674257" y="59123"/>
                  <a:pt x="2678708" y="46622"/>
                  <a:pt x="2688772" y="44609"/>
                </a:cubicBezTo>
                <a:cubicBezTo>
                  <a:pt x="2700024" y="42359"/>
                  <a:pt x="2710882" y="50975"/>
                  <a:pt x="2721429" y="55495"/>
                </a:cubicBezTo>
                <a:cubicBezTo>
                  <a:pt x="2801121" y="89649"/>
                  <a:pt x="2728238" y="68082"/>
                  <a:pt x="2808515" y="88152"/>
                </a:cubicBezTo>
                <a:cubicBezTo>
                  <a:pt x="2819401" y="99038"/>
                  <a:pt x="2825823" y="119628"/>
                  <a:pt x="2841172" y="120809"/>
                </a:cubicBezTo>
                <a:cubicBezTo>
                  <a:pt x="2880210" y="123812"/>
                  <a:pt x="2940063" y="102360"/>
                  <a:pt x="2982686" y="88152"/>
                </a:cubicBezTo>
                <a:cubicBezTo>
                  <a:pt x="3045229" y="25609"/>
                  <a:pt x="3012773" y="41836"/>
                  <a:pt x="3069772" y="22838"/>
                </a:cubicBezTo>
                <a:cubicBezTo>
                  <a:pt x="3205765" y="68169"/>
                  <a:pt x="3133461" y="58612"/>
                  <a:pt x="3287486" y="44609"/>
                </a:cubicBezTo>
                <a:cubicBezTo>
                  <a:pt x="3294743" y="37352"/>
                  <a:pt x="3299825" y="26881"/>
                  <a:pt x="3309258" y="22838"/>
                </a:cubicBezTo>
                <a:cubicBezTo>
                  <a:pt x="3362547" y="0"/>
                  <a:pt x="3367947" y="13656"/>
                  <a:pt x="3418115" y="33723"/>
                </a:cubicBezTo>
                <a:cubicBezTo>
                  <a:pt x="3452949" y="80169"/>
                  <a:pt x="3432629" y="77266"/>
                  <a:pt x="3461658" y="77266"/>
                </a:cubicBezTo>
              </a:path>
            </a:pathLst>
          </a:custGeom>
          <a:noFill/>
          <a:ln w="19050" algn="ctr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 sz="2400">
              <a:latin typeface="Times New Roman" pitchFamily="18" charset="0"/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2928938" y="3714750"/>
            <a:ext cx="642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C00000"/>
                </a:solidFill>
                <a:latin typeface="Times New Roman" pitchFamily="18" charset="0"/>
              </a:rPr>
              <a:t>П.о.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5572125" y="5214938"/>
            <a:ext cx="714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C00000"/>
                </a:solidFill>
                <a:latin typeface="Times New Roman" pitchFamily="18" charset="0"/>
              </a:rPr>
              <a:t>П.о.</a:t>
            </a:r>
          </a:p>
        </p:txBody>
      </p:sp>
      <p:sp>
        <p:nvSpPr>
          <p:cNvPr id="58" name="Овал 57"/>
          <p:cNvSpPr>
            <a:spLocks noChangeArrowheads="1"/>
          </p:cNvSpPr>
          <p:nvPr/>
        </p:nvSpPr>
        <p:spPr bwMode="auto">
          <a:xfrm>
            <a:off x="3143250" y="5643563"/>
            <a:ext cx="357188" cy="285750"/>
          </a:xfrm>
          <a:prstGeom prst="ellipse">
            <a:avLst/>
          </a:prstGeom>
          <a:noFill/>
          <a:ln w="19050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 sz="2400">
              <a:latin typeface="Times New Roman" pitchFamily="18" charset="0"/>
            </a:endParaRPr>
          </a:p>
        </p:txBody>
      </p:sp>
      <p:sp>
        <p:nvSpPr>
          <p:cNvPr id="59" name="Овал 58"/>
          <p:cNvSpPr>
            <a:spLocks noChangeArrowheads="1"/>
          </p:cNvSpPr>
          <p:nvPr/>
        </p:nvSpPr>
        <p:spPr bwMode="auto">
          <a:xfrm>
            <a:off x="7358063" y="5643563"/>
            <a:ext cx="285750" cy="285750"/>
          </a:xfrm>
          <a:prstGeom prst="ellipse">
            <a:avLst/>
          </a:prstGeom>
          <a:noFill/>
          <a:ln w="19050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 sz="2400">
              <a:latin typeface="Times New Roman" pitchFamily="18" charset="0"/>
            </a:endParaRP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2643188" y="4500563"/>
            <a:ext cx="114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i="1">
                <a:solidFill>
                  <a:srgbClr val="C00000"/>
                </a:solidFill>
                <a:latin typeface="Times New Roman" pitchFamily="18" charset="0"/>
              </a:rPr>
              <a:t>Кем?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4" grpId="0"/>
      <p:bldP spid="27" grpId="0" animBg="1"/>
      <p:bldP spid="35" grpId="0"/>
      <p:bldP spid="36" grpId="0"/>
      <p:bldP spid="37" grpId="0"/>
      <p:bldP spid="38" grpId="0"/>
      <p:bldP spid="55" grpId="0" animBg="1"/>
      <p:bldP spid="56" grpId="0"/>
      <p:bldP spid="57" grpId="0"/>
      <p:bldP spid="58" grpId="0" animBg="1"/>
      <p:bldP spid="59" grpId="0" animBg="1"/>
      <p:bldP spid="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 eaLnBrk="1" hangingPunct="1">
              <a:buFont typeface="Monotype Sorts"/>
              <a:buNone/>
            </a:pPr>
            <a:r>
              <a:rPr lang="ru-RU" b="1" i="1" u="sng" smtClean="0">
                <a:solidFill>
                  <a:srgbClr val="7030A0"/>
                </a:solidFill>
              </a:rPr>
              <a:t>1 вариант</a:t>
            </a:r>
          </a:p>
          <a:p>
            <a:pPr eaLnBrk="1" hangingPunct="1">
              <a:buFont typeface="Monotype Sorts"/>
              <a:buNone/>
            </a:pPr>
            <a:r>
              <a:rPr lang="ru-RU" b="1" i="1" smtClean="0">
                <a:solidFill>
                  <a:srgbClr val="7030A0"/>
                </a:solidFill>
              </a:rPr>
              <a:t>1. белый платок</a:t>
            </a:r>
          </a:p>
          <a:p>
            <a:pPr eaLnBrk="1" hangingPunct="1">
              <a:buFont typeface="Monotype Sorts"/>
              <a:buNone/>
            </a:pPr>
            <a:r>
              <a:rPr lang="ru-RU" b="1" i="1" smtClean="0">
                <a:solidFill>
                  <a:srgbClr val="7030A0"/>
                </a:solidFill>
              </a:rPr>
              <a:t>2. белеющий платок</a:t>
            </a:r>
          </a:p>
          <a:p>
            <a:pPr eaLnBrk="1" hangingPunct="1">
              <a:buFont typeface="Monotype Sorts"/>
              <a:buNone/>
            </a:pPr>
            <a:r>
              <a:rPr lang="ru-RU" b="1" i="1" smtClean="0">
                <a:solidFill>
                  <a:srgbClr val="7030A0"/>
                </a:solidFill>
              </a:rPr>
              <a:t>3. шумный поток</a:t>
            </a:r>
          </a:p>
          <a:p>
            <a:pPr eaLnBrk="1" hangingPunct="1">
              <a:buFont typeface="Monotype Sorts"/>
              <a:buNone/>
            </a:pPr>
            <a:r>
              <a:rPr lang="ru-RU" b="1" i="1" smtClean="0">
                <a:solidFill>
                  <a:srgbClr val="7030A0"/>
                </a:solidFill>
              </a:rPr>
              <a:t>4. шумливый поток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 eaLnBrk="1" hangingPunct="1">
              <a:buFont typeface="Monotype Sorts"/>
              <a:buNone/>
            </a:pPr>
            <a:r>
              <a:rPr lang="ru-RU" b="1" i="1" u="sng" smtClean="0">
                <a:solidFill>
                  <a:srgbClr val="7030A0"/>
                </a:solidFill>
              </a:rPr>
              <a:t>2 вариант</a:t>
            </a:r>
          </a:p>
          <a:p>
            <a:pPr eaLnBrk="1" hangingPunct="1">
              <a:buFont typeface="Monotype Sorts"/>
              <a:buNone/>
            </a:pPr>
            <a:r>
              <a:rPr lang="ru-RU" b="1" i="1" smtClean="0">
                <a:solidFill>
                  <a:srgbClr val="7030A0"/>
                </a:solidFill>
              </a:rPr>
              <a:t>1. горячая сковорода</a:t>
            </a:r>
          </a:p>
          <a:p>
            <a:pPr eaLnBrk="1" hangingPunct="1">
              <a:buFont typeface="Monotype Sorts"/>
              <a:buNone/>
            </a:pPr>
            <a:r>
              <a:rPr lang="ru-RU" b="1" i="1" smtClean="0">
                <a:solidFill>
                  <a:srgbClr val="7030A0"/>
                </a:solidFill>
              </a:rPr>
              <a:t>2. горящие поленья</a:t>
            </a:r>
          </a:p>
          <a:p>
            <a:pPr eaLnBrk="1" hangingPunct="1">
              <a:buFont typeface="Monotype Sorts"/>
              <a:buNone/>
            </a:pPr>
            <a:r>
              <a:rPr lang="ru-RU" b="1" i="1" smtClean="0">
                <a:solidFill>
                  <a:srgbClr val="7030A0"/>
                </a:solidFill>
              </a:rPr>
              <a:t>3. торопливая походка</a:t>
            </a:r>
          </a:p>
          <a:p>
            <a:pPr eaLnBrk="1" hangingPunct="1">
              <a:buFont typeface="Monotype Sorts"/>
              <a:buNone/>
            </a:pPr>
            <a:r>
              <a:rPr lang="ru-RU" b="1" i="1" smtClean="0">
                <a:solidFill>
                  <a:srgbClr val="7030A0"/>
                </a:solidFill>
              </a:rPr>
              <a:t>4. высочайшие горы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>
                <a:solidFill>
                  <a:schemeClr val="tx1"/>
                </a:solidFill>
              </a:rPr>
              <a:t>Какое из данных слов является причастием?</a:t>
            </a:r>
          </a:p>
        </p:txBody>
      </p:sp>
      <p:sp>
        <p:nvSpPr>
          <p:cNvPr id="7" name="Овал 6"/>
          <p:cNvSpPr>
            <a:spLocks noChangeArrowheads="1"/>
          </p:cNvSpPr>
          <p:nvPr/>
        </p:nvSpPr>
        <p:spPr bwMode="auto">
          <a:xfrm>
            <a:off x="928688" y="2928938"/>
            <a:ext cx="500062" cy="428625"/>
          </a:xfrm>
          <a:prstGeom prst="ellipse">
            <a:avLst/>
          </a:prstGeom>
          <a:noFill/>
          <a:ln w="19050" algn="ctr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 sz="2400">
              <a:latin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>
            <a:cxnSpLocks noChangeShapeType="1"/>
          </p:cNvCxnSpPr>
          <p:nvPr/>
        </p:nvCxnSpPr>
        <p:spPr bwMode="auto">
          <a:xfrm rot="5400000" flipH="1" flipV="1">
            <a:off x="2071688" y="2857500"/>
            <a:ext cx="285750" cy="142875"/>
          </a:xfrm>
          <a:prstGeom prst="line">
            <a:avLst/>
          </a:prstGeom>
          <a:noFill/>
          <a:ln w="19050" algn="ctr">
            <a:solidFill>
              <a:srgbClr val="00B050"/>
            </a:solidFill>
            <a:round/>
            <a:headEnd/>
            <a:tailEnd/>
          </a:ln>
        </p:spPr>
      </p:cxnSp>
      <p:cxnSp>
        <p:nvCxnSpPr>
          <p:cNvPr id="11" name="Прямая соединительная линия 10"/>
          <p:cNvCxnSpPr>
            <a:cxnSpLocks noChangeShapeType="1"/>
          </p:cNvCxnSpPr>
          <p:nvPr/>
        </p:nvCxnSpPr>
        <p:spPr bwMode="auto">
          <a:xfrm rot="16200000" flipH="1">
            <a:off x="2250282" y="2821781"/>
            <a:ext cx="285750" cy="214313"/>
          </a:xfrm>
          <a:prstGeom prst="line">
            <a:avLst/>
          </a:prstGeom>
          <a:noFill/>
          <a:ln w="19050" algn="ctr">
            <a:solidFill>
              <a:srgbClr val="00B050"/>
            </a:solidFill>
            <a:round/>
            <a:headEnd/>
            <a:tailEnd/>
          </a:ln>
        </p:spPr>
      </p:cxnSp>
      <p:sp>
        <p:nvSpPr>
          <p:cNvPr id="13" name="Овал 12"/>
          <p:cNvSpPr>
            <a:spLocks noChangeArrowheads="1"/>
          </p:cNvSpPr>
          <p:nvPr/>
        </p:nvSpPr>
        <p:spPr bwMode="auto">
          <a:xfrm>
            <a:off x="4929188" y="2928938"/>
            <a:ext cx="428625" cy="428625"/>
          </a:xfrm>
          <a:prstGeom prst="ellipse">
            <a:avLst/>
          </a:prstGeom>
          <a:noFill/>
          <a:ln w="19050" algn="ctr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 sz="2400">
              <a:latin typeface="Times New Roman" pitchFamily="18" charset="0"/>
            </a:endParaRPr>
          </a:p>
        </p:txBody>
      </p:sp>
      <p:cxnSp>
        <p:nvCxnSpPr>
          <p:cNvPr id="15" name="Прямая соединительная линия 14"/>
          <p:cNvCxnSpPr>
            <a:cxnSpLocks noChangeShapeType="1"/>
          </p:cNvCxnSpPr>
          <p:nvPr/>
        </p:nvCxnSpPr>
        <p:spPr bwMode="auto">
          <a:xfrm rot="5400000" flipH="1" flipV="1">
            <a:off x="5929312" y="2857501"/>
            <a:ext cx="214313" cy="214312"/>
          </a:xfrm>
          <a:prstGeom prst="line">
            <a:avLst/>
          </a:prstGeom>
          <a:noFill/>
          <a:ln w="19050" algn="ctr">
            <a:solidFill>
              <a:srgbClr val="00B050"/>
            </a:solidFill>
            <a:round/>
            <a:headEnd/>
            <a:tailEnd/>
          </a:ln>
        </p:spPr>
      </p:cxnSp>
      <p:cxnSp>
        <p:nvCxnSpPr>
          <p:cNvPr id="17" name="Прямая соединительная линия 16"/>
          <p:cNvCxnSpPr>
            <a:cxnSpLocks noChangeShapeType="1"/>
          </p:cNvCxnSpPr>
          <p:nvPr/>
        </p:nvCxnSpPr>
        <p:spPr bwMode="auto">
          <a:xfrm rot="16200000" flipH="1">
            <a:off x="6143625" y="2857500"/>
            <a:ext cx="214313" cy="214313"/>
          </a:xfrm>
          <a:prstGeom prst="line">
            <a:avLst/>
          </a:prstGeom>
          <a:noFill/>
          <a:ln w="19050" algn="ctr">
            <a:solidFill>
              <a:srgbClr val="00B050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4" grpId="0"/>
      <p:bldP spid="7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4152900" cy="4672013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Monotype Sorts"/>
              <a:buNone/>
            </a:pPr>
            <a:r>
              <a:rPr lang="ru-RU" b="1" i="1" u="sng" smtClean="0">
                <a:solidFill>
                  <a:srgbClr val="7030A0"/>
                </a:solidFill>
              </a:rPr>
              <a:t>1 вариант</a:t>
            </a:r>
          </a:p>
          <a:p>
            <a:pPr eaLnBrk="1" hangingPunct="1">
              <a:buFont typeface="Monotype Sorts"/>
              <a:buNone/>
            </a:pPr>
            <a:r>
              <a:rPr lang="ru-RU" b="1" i="1" smtClean="0">
                <a:solidFill>
                  <a:srgbClr val="7030A0"/>
                </a:solidFill>
              </a:rPr>
              <a:t>1. мальчик, собирающ… грибы</a:t>
            </a:r>
          </a:p>
          <a:p>
            <a:pPr eaLnBrk="1" hangingPunct="1">
              <a:buFont typeface="Monotype Sorts"/>
              <a:buNone/>
            </a:pPr>
            <a:r>
              <a:rPr lang="ru-RU" b="1" i="1" smtClean="0">
                <a:solidFill>
                  <a:srgbClr val="7030A0"/>
                </a:solidFill>
              </a:rPr>
              <a:t>2. мальчик, собирающ…                 в школу</a:t>
            </a:r>
          </a:p>
          <a:p>
            <a:pPr eaLnBrk="1" hangingPunct="1">
              <a:buFont typeface="Monotype Sorts"/>
              <a:buNone/>
            </a:pPr>
            <a:r>
              <a:rPr lang="ru-RU" b="1" i="1" smtClean="0">
                <a:solidFill>
                  <a:srgbClr val="7030A0"/>
                </a:solidFill>
              </a:rPr>
              <a:t>3. человек, интересующ… меня</a:t>
            </a:r>
          </a:p>
          <a:p>
            <a:pPr eaLnBrk="1" hangingPunct="1">
              <a:buFont typeface="Monotype Sorts"/>
              <a:buNone/>
            </a:pPr>
            <a:r>
              <a:rPr lang="ru-RU" b="1" i="1" smtClean="0">
                <a:solidFill>
                  <a:srgbClr val="7030A0"/>
                </a:solidFill>
              </a:rPr>
              <a:t>4. мастер, строящ… дом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buFont typeface="Monotype Sorts"/>
              <a:buNone/>
            </a:pPr>
            <a:r>
              <a:rPr lang="ru-RU" b="1" i="1" u="sng" smtClean="0">
                <a:solidFill>
                  <a:srgbClr val="7030A0"/>
                </a:solidFill>
              </a:rPr>
              <a:t>2 вариант</a:t>
            </a:r>
          </a:p>
          <a:p>
            <a:pPr eaLnBrk="1" hangingPunct="1">
              <a:buFont typeface="Monotype Sorts"/>
              <a:buNone/>
            </a:pPr>
            <a:r>
              <a:rPr lang="ru-RU" b="1" i="1" smtClean="0">
                <a:solidFill>
                  <a:srgbClr val="7030A0"/>
                </a:solidFill>
              </a:rPr>
              <a:t>1. дом, строящ… быстро</a:t>
            </a:r>
          </a:p>
          <a:p>
            <a:pPr eaLnBrk="1" hangingPunct="1">
              <a:buFont typeface="Monotype Sorts"/>
              <a:buNone/>
            </a:pPr>
            <a:r>
              <a:rPr lang="en-US" b="1" i="1" smtClean="0">
                <a:solidFill>
                  <a:srgbClr val="7030A0"/>
                </a:solidFill>
              </a:rPr>
              <a:t>   </a:t>
            </a:r>
            <a:r>
              <a:rPr lang="ru-RU" b="1" i="1" smtClean="0">
                <a:solidFill>
                  <a:srgbClr val="7030A0"/>
                </a:solidFill>
              </a:rPr>
              <a:t>2. река, шумящ… за </a:t>
            </a:r>
            <a:r>
              <a:rPr lang="en-US" b="1" i="1" smtClean="0">
                <a:solidFill>
                  <a:srgbClr val="7030A0"/>
                </a:solidFill>
              </a:rPr>
              <a:t>  </a:t>
            </a:r>
          </a:p>
          <a:p>
            <a:pPr eaLnBrk="1" hangingPunct="1">
              <a:buFont typeface="Monotype Sorts"/>
              <a:buNone/>
            </a:pPr>
            <a:r>
              <a:rPr lang="en-US" b="1" i="1" smtClean="0">
                <a:solidFill>
                  <a:srgbClr val="7030A0"/>
                </a:solidFill>
              </a:rPr>
              <a:t>    </a:t>
            </a:r>
            <a:r>
              <a:rPr lang="ru-RU" b="1" i="1" smtClean="0">
                <a:solidFill>
                  <a:srgbClr val="7030A0"/>
                </a:solidFill>
              </a:rPr>
              <a:t>поворотом</a:t>
            </a:r>
          </a:p>
          <a:p>
            <a:pPr eaLnBrk="1" hangingPunct="1">
              <a:buFont typeface="Monotype Sorts"/>
              <a:buNone/>
            </a:pPr>
            <a:r>
              <a:rPr lang="ru-RU" b="1" i="1" smtClean="0">
                <a:solidFill>
                  <a:srgbClr val="7030A0"/>
                </a:solidFill>
              </a:rPr>
              <a:t>3. ручьи, бегущ… с гор</a:t>
            </a:r>
          </a:p>
          <a:p>
            <a:pPr eaLnBrk="1" hangingPunct="1">
              <a:buFont typeface="Monotype Sorts"/>
              <a:buNone/>
            </a:pPr>
            <a:r>
              <a:rPr lang="ru-RU" b="1" i="1" smtClean="0">
                <a:solidFill>
                  <a:srgbClr val="7030A0"/>
                </a:solidFill>
              </a:rPr>
              <a:t>4. песни, доносящ… издалека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2800" smtClean="0">
                <a:solidFill>
                  <a:schemeClr val="tx1"/>
                </a:solidFill>
              </a:rPr>
              <a:t>В каком случае у причастия должен быть суффикс  </a:t>
            </a:r>
            <a:r>
              <a:rPr lang="ru-RU" sz="2800" b="1" smtClean="0">
                <a:solidFill>
                  <a:schemeClr val="tx1"/>
                </a:solidFill>
              </a:rPr>
              <a:t>-СЯ</a:t>
            </a:r>
            <a:r>
              <a:rPr lang="ru-RU" sz="2800" smtClean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5" name="Овал 4"/>
          <p:cNvSpPr>
            <a:spLocks noChangeArrowheads="1"/>
          </p:cNvSpPr>
          <p:nvPr/>
        </p:nvSpPr>
        <p:spPr bwMode="auto">
          <a:xfrm>
            <a:off x="1000125" y="3357563"/>
            <a:ext cx="357188" cy="428625"/>
          </a:xfrm>
          <a:prstGeom prst="ellipse">
            <a:avLst/>
          </a:prstGeom>
          <a:noFill/>
          <a:ln w="19050" algn="ctr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 sz="2400">
              <a:latin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928813" y="7072313"/>
            <a:ext cx="10715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B050"/>
                </a:solidFill>
                <a:latin typeface="Times New Roman" pitchFamily="18" charset="0"/>
              </a:rPr>
              <a:t>ийся</a:t>
            </a:r>
          </a:p>
        </p:txBody>
      </p:sp>
      <p:sp>
        <p:nvSpPr>
          <p:cNvPr id="7" name="Овал 6"/>
          <p:cNvSpPr>
            <a:spLocks noChangeArrowheads="1"/>
          </p:cNvSpPr>
          <p:nvPr/>
        </p:nvSpPr>
        <p:spPr bwMode="auto">
          <a:xfrm>
            <a:off x="4929188" y="2428875"/>
            <a:ext cx="428625" cy="428625"/>
          </a:xfrm>
          <a:prstGeom prst="ellipse">
            <a:avLst/>
          </a:prstGeom>
          <a:noFill/>
          <a:ln w="19050" algn="ctr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 sz="2400">
              <a:latin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214938" y="7143750"/>
            <a:ext cx="228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B050"/>
                </a:solidFill>
                <a:latin typeface="Times New Roman" pitchFamily="18" charset="0"/>
              </a:rPr>
              <a:t>ийся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000875" y="7286625"/>
            <a:ext cx="2143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00B050"/>
                </a:solidFill>
                <a:latin typeface="Times New Roman" pitchFamily="18" charset="0"/>
              </a:rPr>
              <a:t>иеся</a:t>
            </a:r>
          </a:p>
        </p:txBody>
      </p:sp>
      <p:sp>
        <p:nvSpPr>
          <p:cNvPr id="10" name="Овал 9"/>
          <p:cNvSpPr>
            <a:spLocks noChangeArrowheads="1"/>
          </p:cNvSpPr>
          <p:nvPr/>
        </p:nvSpPr>
        <p:spPr bwMode="auto">
          <a:xfrm>
            <a:off x="4929188" y="4929188"/>
            <a:ext cx="357187" cy="357187"/>
          </a:xfrm>
          <a:prstGeom prst="ellipse">
            <a:avLst/>
          </a:prstGeom>
          <a:noFill/>
          <a:ln w="19050" algn="ctr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89 -4.44444E-6 L 0.27987 -0.55902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" y="-2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3 1.85185E-6 L 0.24514 -0.69491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989 -0.01273 L 0.08195 -0.36967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-178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2" grpId="0"/>
      <p:bldP spid="5" grpId="0" animBg="1"/>
      <p:bldP spid="6" grpId="0"/>
      <p:bldP spid="7" grpId="0" animBg="1"/>
      <p:bldP spid="9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6-конечная звезда 18"/>
          <p:cNvSpPr/>
          <p:nvPr/>
        </p:nvSpPr>
        <p:spPr>
          <a:xfrm>
            <a:off x="2714612" y="5072074"/>
            <a:ext cx="3500462" cy="1643050"/>
          </a:xfrm>
          <a:prstGeom prst="star6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214942" y="3571876"/>
            <a:ext cx="2571768" cy="100013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000100" y="3643314"/>
            <a:ext cx="2357454" cy="85725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6-конечная звезда 13"/>
          <p:cNvSpPr/>
          <p:nvPr/>
        </p:nvSpPr>
        <p:spPr>
          <a:xfrm>
            <a:off x="2786050" y="0"/>
            <a:ext cx="3286148" cy="2500330"/>
          </a:xfrm>
          <a:prstGeom prst="star6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500298" y="500042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Задачи причастия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00100" y="3643314"/>
            <a:ext cx="2448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Иметь при себе зависимые </a:t>
            </a:r>
            <a:r>
              <a:rPr lang="ru-RU" sz="2400" dirty="0" smtClean="0"/>
              <a:t>слова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357818" y="3429000"/>
            <a:ext cx="25003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Выступать главным  </a:t>
            </a:r>
            <a:r>
              <a:rPr lang="ru-RU" sz="2400" dirty="0"/>
              <a:t>словом </a:t>
            </a:r>
            <a:r>
              <a:rPr lang="ru-RU" sz="2400" dirty="0" smtClean="0"/>
              <a:t>в словосочетании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786050" y="5429264"/>
            <a:ext cx="3384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Подчиняет себе</a:t>
            </a:r>
          </a:p>
          <a:p>
            <a:pPr algn="ctr"/>
            <a:r>
              <a:rPr lang="ru-RU" sz="2400" dirty="0" smtClean="0"/>
              <a:t> другие слова</a:t>
            </a:r>
            <a:endParaRPr lang="ru-RU" sz="2400" dirty="0"/>
          </a:p>
        </p:txBody>
      </p:sp>
      <p:sp>
        <p:nvSpPr>
          <p:cNvPr id="11" name="Стрелка вправо 10"/>
          <p:cNvSpPr/>
          <p:nvPr/>
        </p:nvSpPr>
        <p:spPr>
          <a:xfrm rot="3141539">
            <a:off x="4724161" y="2626640"/>
            <a:ext cx="1849049" cy="175960"/>
          </a:xfrm>
          <a:prstGeom prst="right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1992551">
            <a:off x="2979751" y="1836014"/>
            <a:ext cx="201139" cy="1810776"/>
          </a:xfrm>
          <a:prstGeom prst="down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rot="8730853">
            <a:off x="6012609" y="4912242"/>
            <a:ext cx="785818" cy="285752"/>
          </a:xfrm>
          <a:prstGeom prst="right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 rot="2301771">
            <a:off x="2146952" y="4856454"/>
            <a:ext cx="785818" cy="285752"/>
          </a:xfrm>
          <a:prstGeom prst="right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1594880"/>
      </p:ext>
    </p:extLst>
  </p:cSld>
  <p:clrMapOvr>
    <a:masterClrMapping/>
  </p:clrMapOvr>
  <p:transition advTm="2953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571481"/>
            <a:ext cx="619268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Дровосек, весь сделанный из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железа</a:t>
            </a:r>
          </a:p>
          <a:p>
            <a:endParaRPr lang="ru-RU" dirty="0" smtClean="0"/>
          </a:p>
        </p:txBody>
      </p:sp>
      <p:pic>
        <p:nvPicPr>
          <p:cNvPr id="2050" name="Picture 2" descr="C:\Users\X75VD\Desktop\Уроки\212_1143_fa929b797ffb1edeba35872ac60b5dc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571612"/>
            <a:ext cx="3173288" cy="443816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857224" y="2285992"/>
            <a:ext cx="328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Дровосек (какой?) сделанный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3857628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Сделанный (из чего?) из железа</a:t>
            </a:r>
          </a:p>
          <a:p>
            <a:endParaRPr lang="ru-RU" dirty="0"/>
          </a:p>
        </p:txBody>
      </p:sp>
      <p:sp>
        <p:nvSpPr>
          <p:cNvPr id="8" name="Выгнутая вверх стрелка 7"/>
          <p:cNvSpPr/>
          <p:nvPr/>
        </p:nvSpPr>
        <p:spPr>
          <a:xfrm>
            <a:off x="1714480" y="1928802"/>
            <a:ext cx="1285884" cy="357190"/>
          </a:xfrm>
          <a:prstGeom prst="curvedDown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верх стрелка 8"/>
          <p:cNvSpPr/>
          <p:nvPr/>
        </p:nvSpPr>
        <p:spPr>
          <a:xfrm>
            <a:off x="1928794" y="3500438"/>
            <a:ext cx="1285884" cy="357190"/>
          </a:xfrm>
          <a:prstGeom prst="curvedDown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8187704"/>
      </p:ext>
    </p:extLst>
  </p:cSld>
  <p:clrMapOvr>
    <a:masterClrMapping/>
  </p:clrMapOvr>
  <p:transition advTm="3109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 flipV="1">
            <a:off x="2857488" y="3071810"/>
            <a:ext cx="4357718" cy="639522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331640" y="692696"/>
            <a:ext cx="69127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Причастие с зависимыми словами называется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причастным оборотом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414" y="2571744"/>
            <a:ext cx="7143800" cy="1362075"/>
          </a:xfrm>
          <a:prstGeom prst="flowChartAlternateProcess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                      </a:t>
            </a:r>
            <a:r>
              <a:rPr lang="ru-RU" sz="2400" dirty="0" smtClean="0"/>
              <a:t>причастный оборот</a:t>
            </a:r>
          </a:p>
          <a:p>
            <a:r>
              <a:rPr lang="ru-RU" sz="2800" dirty="0" smtClean="0"/>
              <a:t>Дровосек, </a:t>
            </a:r>
            <a:r>
              <a:rPr lang="ru-RU" sz="2800" dirty="0" smtClean="0">
                <a:solidFill>
                  <a:srgbClr val="C00000"/>
                </a:solidFill>
              </a:rPr>
              <a:t>весь сделанный из железа</a:t>
            </a:r>
          </a:p>
          <a:p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8534981"/>
      </p:ext>
    </p:extLst>
  </p:cSld>
  <p:clrMapOvr>
    <a:masterClrMapping/>
  </p:clrMapOvr>
  <p:transition advTm="5391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778674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Найдите словосочетания : </a:t>
            </a:r>
          </a:p>
          <a:p>
            <a:r>
              <a:rPr lang="ru-RU" sz="1400" dirty="0" smtClean="0"/>
              <a:t>                                          </a:t>
            </a:r>
            <a:r>
              <a:rPr lang="ru-RU" sz="2800" dirty="0" smtClean="0"/>
              <a:t>             </a:t>
            </a:r>
            <a:r>
              <a:rPr lang="ru-RU" dirty="0" smtClean="0"/>
              <a:t>Х</a:t>
            </a:r>
            <a:r>
              <a:rPr lang="ru-RU" sz="2800" dirty="0" smtClean="0"/>
              <a:t> </a:t>
            </a:r>
          </a:p>
          <a:p>
            <a:pPr algn="ctr"/>
            <a:r>
              <a:rPr lang="ru-RU" sz="2800" dirty="0" err="1" smtClean="0"/>
              <a:t>причастие+существительное</a:t>
            </a:r>
            <a:r>
              <a:rPr lang="ru-RU" sz="2800" dirty="0" smtClean="0"/>
              <a:t> и </a:t>
            </a:r>
          </a:p>
          <a:p>
            <a:pPr algn="ctr"/>
            <a:r>
              <a:rPr lang="ru-RU" sz="2800" dirty="0" smtClean="0"/>
              <a:t>           </a:t>
            </a:r>
            <a:r>
              <a:rPr lang="ru-RU" dirty="0" smtClean="0"/>
              <a:t>Х</a:t>
            </a:r>
          </a:p>
          <a:p>
            <a:pPr algn="ctr"/>
            <a:r>
              <a:rPr lang="ru-RU" sz="2800" dirty="0" err="1" smtClean="0"/>
              <a:t>причастие+существительное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3357562"/>
            <a:ext cx="7774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Железный Дровосек мечтал получить любящее сердце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X75VD\Desktop\Уроки\Drovosek_jelez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75569" y="4357694"/>
            <a:ext cx="2168431" cy="223838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14348" y="4286256"/>
            <a:ext cx="60722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Шли по дороге, вымощенной желтым кирпичом.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2449161"/>
      </p:ext>
    </p:extLst>
  </p:cSld>
  <p:clrMapOvr>
    <a:masterClrMapping/>
  </p:clrMapOvr>
  <p:transition advTm="5047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2071678"/>
            <a:ext cx="60486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словосочетании, где причастие выступает в роли главного слова, может быть несколько зависимых слов. Эти слова могут быть различных частей речи.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398052894"/>
      </p:ext>
    </p:extLst>
  </p:cSld>
  <p:clrMapOvr>
    <a:masterClrMapping/>
  </p:clrMapOvr>
  <p:transition advTm="970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1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1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172</TotalTime>
  <Words>511</Words>
  <Application>Microsoft Office PowerPoint</Application>
  <PresentationFormat>Экран (4:3)</PresentationFormat>
  <Paragraphs>112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Открытая</vt:lpstr>
      <vt:lpstr>  ПОНЯТИЕ  О  ПРИЧАСТНОМ ОБОРОТЕ</vt:lpstr>
      <vt:lpstr>Тестовая проверка  знаний и умений по теме</vt:lpstr>
      <vt:lpstr>Какое из данных слов является причастием?</vt:lpstr>
      <vt:lpstr>В каком случае у причастия должен быть суффикс  -СЯ?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 О  ПРИЧАСТНОМ ОБОРОТЕ</dc:title>
  <dc:creator>Admin</dc:creator>
  <cp:lastModifiedBy>Doom</cp:lastModifiedBy>
  <cp:revision>22</cp:revision>
  <dcterms:created xsi:type="dcterms:W3CDTF">2009-09-23T15:40:04Z</dcterms:created>
  <dcterms:modified xsi:type="dcterms:W3CDTF">2015-04-16T18:26:43Z</dcterms:modified>
</cp:coreProperties>
</file>