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58" r:id="rId4"/>
    <p:sldId id="259" r:id="rId5"/>
    <p:sldId id="262" r:id="rId6"/>
    <p:sldId id="278" r:id="rId7"/>
    <p:sldId id="279" r:id="rId8"/>
    <p:sldId id="281" r:id="rId9"/>
    <p:sldId id="280" r:id="rId10"/>
    <p:sldId id="283" r:id="rId11"/>
    <p:sldId id="276" r:id="rId12"/>
    <p:sldId id="277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B9FD9-CCB6-49A1-939C-5B10073F353E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A0C94F-06A6-4840-A32D-57DEF40634DB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 rtl="0"/>
          <a:r>
            <a:rPr lang="ru-RU" sz="3200" b="1" dirty="0" smtClean="0"/>
            <a:t>  ВВОДНЫЙ   ЭТАП</a:t>
          </a:r>
          <a:endParaRPr lang="ru-RU" sz="3200" b="1" dirty="0"/>
        </a:p>
      </dgm:t>
    </dgm:pt>
    <dgm:pt modelId="{19EABB95-DF1F-4572-9098-070B8AC8CA4A}" type="parTrans" cxnId="{BBCD7D4C-FDBD-4E17-A220-5D6C267239F7}">
      <dgm:prSet/>
      <dgm:spPr/>
      <dgm:t>
        <a:bodyPr/>
        <a:lstStyle/>
        <a:p>
          <a:endParaRPr lang="ru-RU"/>
        </a:p>
      </dgm:t>
    </dgm:pt>
    <dgm:pt modelId="{A16B6209-2EBA-41C3-A4A0-B13B9CF5CAE8}" type="sibTrans" cxnId="{BBCD7D4C-FDBD-4E17-A220-5D6C267239F7}">
      <dgm:prSet/>
      <dgm:spPr/>
      <dgm:t>
        <a:bodyPr/>
        <a:lstStyle/>
        <a:p>
          <a:endParaRPr lang="ru-RU"/>
        </a:p>
      </dgm:t>
    </dgm:pt>
    <dgm:pt modelId="{AA1A63F6-CA93-4294-A7FD-AEDD64233D00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 rtl="0"/>
          <a:r>
            <a:rPr lang="ru-RU" sz="3000" b="1" dirty="0" smtClean="0"/>
            <a:t>ОСНОВНОЙ  ЭТАП</a:t>
          </a:r>
          <a:endParaRPr lang="ru-RU" sz="3000" b="1" dirty="0"/>
        </a:p>
      </dgm:t>
    </dgm:pt>
    <dgm:pt modelId="{11B0B479-773D-42D6-93C5-B2BB59A93DDF}" type="parTrans" cxnId="{C50B7318-68EF-4C43-A8A9-38D5909D818D}">
      <dgm:prSet/>
      <dgm:spPr/>
      <dgm:t>
        <a:bodyPr/>
        <a:lstStyle/>
        <a:p>
          <a:endParaRPr lang="ru-RU"/>
        </a:p>
      </dgm:t>
    </dgm:pt>
    <dgm:pt modelId="{7A1BB5D4-B763-4AD0-BAFC-1FF28B1012ED}" type="sibTrans" cxnId="{C50B7318-68EF-4C43-A8A9-38D5909D818D}">
      <dgm:prSet/>
      <dgm:spPr/>
      <dgm:t>
        <a:bodyPr/>
        <a:lstStyle/>
        <a:p>
          <a:endParaRPr lang="ru-RU"/>
        </a:p>
      </dgm:t>
    </dgm:pt>
    <dgm:pt modelId="{BB67C11D-4DC0-4462-A4D4-819E0974A577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 rtl="0"/>
          <a:r>
            <a:rPr lang="ru-RU" sz="2800" b="1" dirty="0" smtClean="0"/>
            <a:t>  </a:t>
          </a:r>
          <a:r>
            <a:rPr lang="ru-RU" sz="3200" b="1" dirty="0" smtClean="0"/>
            <a:t>ЗАКЛЮЧИТЕЛЬНЫЙ ЭТАП  </a:t>
          </a:r>
          <a:endParaRPr lang="ru-RU" sz="3200" b="1" dirty="0"/>
        </a:p>
      </dgm:t>
    </dgm:pt>
    <dgm:pt modelId="{85CC4492-26A9-4EF8-9758-EE70F5327A5F}" type="parTrans" cxnId="{04210F75-9336-4366-9E75-9DA731D62CBF}">
      <dgm:prSet/>
      <dgm:spPr/>
      <dgm:t>
        <a:bodyPr/>
        <a:lstStyle/>
        <a:p>
          <a:endParaRPr lang="ru-RU"/>
        </a:p>
      </dgm:t>
    </dgm:pt>
    <dgm:pt modelId="{2493097A-FE3D-4651-BB4F-03C07FFAC092}" type="sibTrans" cxnId="{04210F75-9336-4366-9E75-9DA731D62CBF}">
      <dgm:prSet/>
      <dgm:spPr/>
      <dgm:t>
        <a:bodyPr/>
        <a:lstStyle/>
        <a:p>
          <a:endParaRPr lang="ru-RU"/>
        </a:p>
      </dgm:t>
    </dgm:pt>
    <dgm:pt modelId="{3E15001B-A08A-4F1A-8B39-33A176BD4C36}" type="pres">
      <dgm:prSet presAssocID="{97DB9FD9-CCB6-49A1-939C-5B10073F353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7FB45-134E-49AB-B1CF-F5C9AAFB3A6D}" type="pres">
      <dgm:prSet presAssocID="{97DB9FD9-CCB6-49A1-939C-5B10073F353E}" presName="arrow" presStyleLbl="bgShp" presStyleIdx="0" presStyleCnt="1"/>
      <dgm:spPr/>
    </dgm:pt>
    <dgm:pt modelId="{552B3002-D391-442F-862B-467E2460F6BD}" type="pres">
      <dgm:prSet presAssocID="{97DB9FD9-CCB6-49A1-939C-5B10073F353E}" presName="linearProcess" presStyleCnt="0"/>
      <dgm:spPr/>
    </dgm:pt>
    <dgm:pt modelId="{D3B43354-4394-45E3-A3C9-9B7D542DCF03}" type="pres">
      <dgm:prSet presAssocID="{76A0C94F-06A6-4840-A32D-57DEF40634D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8A0DB-1F1E-4F4A-BAFC-5C5D0AA30B49}" type="pres">
      <dgm:prSet presAssocID="{A16B6209-2EBA-41C3-A4A0-B13B9CF5CAE8}" presName="sibTrans" presStyleCnt="0"/>
      <dgm:spPr/>
    </dgm:pt>
    <dgm:pt modelId="{84C48A98-CB72-45CB-BC30-6EE5410D662F}" type="pres">
      <dgm:prSet presAssocID="{AA1A63F6-CA93-4294-A7FD-AEDD64233D00}" presName="textNode" presStyleLbl="node1" presStyleIdx="1" presStyleCnt="3" custScaleX="106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C9CC1-A13C-4360-919E-4CE9B657C3DD}" type="pres">
      <dgm:prSet presAssocID="{7A1BB5D4-B763-4AD0-BAFC-1FF28B1012ED}" presName="sibTrans" presStyleCnt="0"/>
      <dgm:spPr/>
    </dgm:pt>
    <dgm:pt modelId="{5E8660FD-04D5-4EE2-9639-9D9256EA3380}" type="pres">
      <dgm:prSet presAssocID="{BB67C11D-4DC0-4462-A4D4-819E0974A577}" presName="textNode" presStyleLbl="node1" presStyleIdx="2" presStyleCnt="3" custLinFactNeighborX="5787" custLinFactNeighborY="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6CDD20-DD1A-4377-B3C9-D4F738CEBAA2}" type="presOf" srcId="{AA1A63F6-CA93-4294-A7FD-AEDD64233D00}" destId="{84C48A98-CB72-45CB-BC30-6EE5410D662F}" srcOrd="0" destOrd="0" presId="urn:microsoft.com/office/officeart/2005/8/layout/hProcess9"/>
    <dgm:cxn modelId="{C50B7318-68EF-4C43-A8A9-38D5909D818D}" srcId="{97DB9FD9-CCB6-49A1-939C-5B10073F353E}" destId="{AA1A63F6-CA93-4294-A7FD-AEDD64233D00}" srcOrd="1" destOrd="0" parTransId="{11B0B479-773D-42D6-93C5-B2BB59A93DDF}" sibTransId="{7A1BB5D4-B763-4AD0-BAFC-1FF28B1012ED}"/>
    <dgm:cxn modelId="{04210F75-9336-4366-9E75-9DA731D62CBF}" srcId="{97DB9FD9-CCB6-49A1-939C-5B10073F353E}" destId="{BB67C11D-4DC0-4462-A4D4-819E0974A577}" srcOrd="2" destOrd="0" parTransId="{85CC4492-26A9-4EF8-9758-EE70F5327A5F}" sibTransId="{2493097A-FE3D-4651-BB4F-03C07FFAC092}"/>
    <dgm:cxn modelId="{499AF46A-771A-442F-9F48-1F0BB3F8FD87}" type="presOf" srcId="{76A0C94F-06A6-4840-A32D-57DEF40634DB}" destId="{D3B43354-4394-45E3-A3C9-9B7D542DCF03}" srcOrd="0" destOrd="0" presId="urn:microsoft.com/office/officeart/2005/8/layout/hProcess9"/>
    <dgm:cxn modelId="{BBCD7D4C-FDBD-4E17-A220-5D6C267239F7}" srcId="{97DB9FD9-CCB6-49A1-939C-5B10073F353E}" destId="{76A0C94F-06A6-4840-A32D-57DEF40634DB}" srcOrd="0" destOrd="0" parTransId="{19EABB95-DF1F-4572-9098-070B8AC8CA4A}" sibTransId="{A16B6209-2EBA-41C3-A4A0-B13B9CF5CAE8}"/>
    <dgm:cxn modelId="{6B4CDEE4-D2EA-4805-B0FE-44078DB9164A}" type="presOf" srcId="{BB67C11D-4DC0-4462-A4D4-819E0974A577}" destId="{5E8660FD-04D5-4EE2-9639-9D9256EA3380}" srcOrd="0" destOrd="0" presId="urn:microsoft.com/office/officeart/2005/8/layout/hProcess9"/>
    <dgm:cxn modelId="{47A07C45-3F34-49ED-A9FB-37AF65D3DB73}" type="presOf" srcId="{97DB9FD9-CCB6-49A1-939C-5B10073F353E}" destId="{3E15001B-A08A-4F1A-8B39-33A176BD4C36}" srcOrd="0" destOrd="0" presId="urn:microsoft.com/office/officeart/2005/8/layout/hProcess9"/>
    <dgm:cxn modelId="{AF40797E-3356-4AB8-A67A-65A8207B101B}" type="presParOf" srcId="{3E15001B-A08A-4F1A-8B39-33A176BD4C36}" destId="{04E7FB45-134E-49AB-B1CF-F5C9AAFB3A6D}" srcOrd="0" destOrd="0" presId="urn:microsoft.com/office/officeart/2005/8/layout/hProcess9"/>
    <dgm:cxn modelId="{7F85E7D4-B89A-481A-859D-1F26E1B71C4D}" type="presParOf" srcId="{3E15001B-A08A-4F1A-8B39-33A176BD4C36}" destId="{552B3002-D391-442F-862B-467E2460F6BD}" srcOrd="1" destOrd="0" presId="urn:microsoft.com/office/officeart/2005/8/layout/hProcess9"/>
    <dgm:cxn modelId="{9890B83B-4824-4EF9-8BCF-E69BFD07CB01}" type="presParOf" srcId="{552B3002-D391-442F-862B-467E2460F6BD}" destId="{D3B43354-4394-45E3-A3C9-9B7D542DCF03}" srcOrd="0" destOrd="0" presId="urn:microsoft.com/office/officeart/2005/8/layout/hProcess9"/>
    <dgm:cxn modelId="{AA7C7B84-CE35-45C9-84B2-BDC31ACA22A7}" type="presParOf" srcId="{552B3002-D391-442F-862B-467E2460F6BD}" destId="{14F8A0DB-1F1E-4F4A-BAFC-5C5D0AA30B49}" srcOrd="1" destOrd="0" presId="urn:microsoft.com/office/officeart/2005/8/layout/hProcess9"/>
    <dgm:cxn modelId="{E3FC038B-79A1-4B3B-A5DF-ACD0872B1C96}" type="presParOf" srcId="{552B3002-D391-442F-862B-467E2460F6BD}" destId="{84C48A98-CB72-45CB-BC30-6EE5410D662F}" srcOrd="2" destOrd="0" presId="urn:microsoft.com/office/officeart/2005/8/layout/hProcess9"/>
    <dgm:cxn modelId="{DFD4A022-E6ED-4779-97A5-48727ADB4E58}" type="presParOf" srcId="{552B3002-D391-442F-862B-467E2460F6BD}" destId="{C51C9CC1-A13C-4360-919E-4CE9B657C3DD}" srcOrd="3" destOrd="0" presId="urn:microsoft.com/office/officeart/2005/8/layout/hProcess9"/>
    <dgm:cxn modelId="{61F441B4-19CA-48DC-BD68-3A990470682B}" type="presParOf" srcId="{552B3002-D391-442F-862B-467E2460F6BD}" destId="{5E8660FD-04D5-4EE2-9639-9D9256EA338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7FB45-134E-49AB-B1CF-F5C9AAFB3A6D}">
      <dsp:nvSpPr>
        <dsp:cNvPr id="0" name=""/>
        <dsp:cNvSpPr/>
      </dsp:nvSpPr>
      <dsp:spPr>
        <a:xfrm>
          <a:off x="642941" y="0"/>
          <a:ext cx="7286676" cy="47083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43354-4394-45E3-A3C9-9B7D542DCF03}">
      <dsp:nvSpPr>
        <dsp:cNvPr id="0" name=""/>
        <dsp:cNvSpPr/>
      </dsp:nvSpPr>
      <dsp:spPr>
        <a:xfrm>
          <a:off x="4210" y="1412518"/>
          <a:ext cx="2632058" cy="1883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  ВВОДНЫЙ   ЭТАП</a:t>
          </a:r>
          <a:endParaRPr lang="ru-RU" sz="3200" b="1" kern="1200" dirty="0"/>
        </a:p>
      </dsp:txBody>
      <dsp:txXfrm>
        <a:off x="96148" y="1504456"/>
        <a:ext cx="2448182" cy="1699482"/>
      </dsp:txXfrm>
    </dsp:sp>
    <dsp:sp modelId="{84C48A98-CB72-45CB-BC30-6EE5410D662F}">
      <dsp:nvSpPr>
        <dsp:cNvPr id="0" name=""/>
        <dsp:cNvSpPr/>
      </dsp:nvSpPr>
      <dsp:spPr>
        <a:xfrm>
          <a:off x="2882813" y="1412518"/>
          <a:ext cx="2806932" cy="1883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ОСНОВНОЙ  ЭТАП</a:t>
          </a:r>
          <a:endParaRPr lang="ru-RU" sz="3000" b="1" kern="1200" dirty="0"/>
        </a:p>
      </dsp:txBody>
      <dsp:txXfrm>
        <a:off x="2974751" y="1504456"/>
        <a:ext cx="2623056" cy="1699482"/>
      </dsp:txXfrm>
    </dsp:sp>
    <dsp:sp modelId="{5E8660FD-04D5-4EE2-9639-9D9256EA3380}">
      <dsp:nvSpPr>
        <dsp:cNvPr id="0" name=""/>
        <dsp:cNvSpPr/>
      </dsp:nvSpPr>
      <dsp:spPr>
        <a:xfrm>
          <a:off x="5940501" y="1425080"/>
          <a:ext cx="2632058" cy="1883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  </a:t>
          </a:r>
          <a:r>
            <a:rPr lang="ru-RU" sz="3200" b="1" kern="1200" dirty="0" smtClean="0"/>
            <a:t>ЗАКЛЮЧИТЕЛЬНЫЙ ЭТАП  </a:t>
          </a:r>
          <a:endParaRPr lang="ru-RU" sz="3200" b="1" kern="1200" dirty="0"/>
        </a:p>
      </dsp:txBody>
      <dsp:txXfrm>
        <a:off x="6032439" y="1517018"/>
        <a:ext cx="2448182" cy="169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3F193-477F-443A-B4FF-D5F6171B2FCA}" type="datetimeFigureOut">
              <a:rPr lang="ru-RU" smtClean="0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45255-4F53-47C2-B707-42442CCE05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5B6A4-3D7A-4EBC-A4C4-FBFFB19281BD}" type="datetimeFigureOut">
              <a:rPr lang="ru-RU" smtClean="0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6BCF-6601-45E9-A11F-1D19060C1B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7D6EB-5EA9-402A-8F91-E422133FD284}" type="datetimeFigureOut">
              <a:rPr lang="ru-RU" smtClean="0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EF2C4-00DB-4F90-8DA2-4AC8DD9B76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FA9010-D938-4995-82F4-44C9766D664A}" type="datetimeFigureOut">
              <a:rPr lang="ru-RU" smtClean="0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95683-1225-4CAF-8806-7569BA62C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CCD2C-AB78-4724-882C-9364C35F947B}" type="datetimeFigureOut">
              <a:rPr lang="ru-RU" smtClean="0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5B133-7451-4182-B5B8-49CCD1DC5E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2107A-34B4-46ED-A4A9-E77C7DDC3274}" type="datetimeFigureOut">
              <a:rPr lang="ru-RU" smtClean="0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A3279-2927-4918-B86E-670BE82F60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6130B-1129-4D38-B20B-D64FCE98CC32}" type="datetimeFigureOut">
              <a:rPr lang="ru-RU" smtClean="0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EED11-E067-4A1F-805B-C5F9F7992F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DA52F-F9FE-44DB-AF63-00FE21FBDFB6}" type="datetimeFigureOut">
              <a:rPr lang="ru-RU" smtClean="0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B05F9-3786-45B0-ABC1-B156BB9F9B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749060-77A8-4766-B7F7-1C57A2868A70}" type="datetimeFigureOut">
              <a:rPr lang="ru-RU" smtClean="0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95258-A023-4259-A128-6FB6825D11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3ABCA-3E4E-4815-80B2-97805BC72354}" type="datetimeFigureOut">
              <a:rPr lang="ru-RU" smtClean="0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000EA-8EFC-461A-B4B0-CAED3A0C30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1CA4E-B62B-4200-8FE8-1429CB5B2C42}" type="datetimeFigureOut">
              <a:rPr lang="ru-RU" smtClean="0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C5AF5-7FA4-4095-8BCD-B261834934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7A17F6-290A-4837-96E7-A1EC133CFBF9}" type="datetimeFigureOut">
              <a:rPr lang="ru-RU" smtClean="0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A0E9A42-419D-4C58-AD0B-E99F0539BE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204864"/>
            <a:ext cx="8964488" cy="129614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905" y="604067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МБДОУ «ЦРР – детский сад № 11 «</a:t>
            </a:r>
            <a:r>
              <a:rPr lang="ru-RU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Рябинушка</a:t>
            </a:r>
            <a:r>
              <a:rPr lang="ru-RU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6333" y="1556792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ИГРОВОЙ  СТРЕТЧИНГ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ФИЗКУЛЬТУРНЫХ  ЗАНЯТИЯХ.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2210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Составитель: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В.И.Петракова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нструктор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физической культуре</a:t>
            </a:r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i="1" kern="10" dirty="0">
              <a:ln w="3175">
                <a:solidFill>
                  <a:srgbClr val="943634"/>
                </a:solidFill>
                <a:round/>
                <a:headEnd/>
                <a:tailEnd/>
              </a:ln>
              <a:solidFill>
                <a:srgbClr val="E36C0A"/>
              </a:solidFill>
              <a:latin typeface="Arial Black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6635" y="5644122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Заринск 2015</a:t>
            </a:r>
            <a:endParaRPr lang="ru-RU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mndetsady.ru/upload/news/2014/07/orig_e88e4e9646d81130155992f4cc491b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88832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96028" y="6237312"/>
            <a:ext cx="195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«Снеговик»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6490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7129" y="3573016"/>
            <a:ext cx="8229600" cy="47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295704" y="4797152"/>
            <a:ext cx="8229600" cy="478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12" name="Группа 11"/>
          <p:cNvGrpSpPr/>
          <p:nvPr/>
        </p:nvGrpSpPr>
        <p:grpSpPr>
          <a:xfrm>
            <a:off x="850906" y="5028544"/>
            <a:ext cx="5760720" cy="635334"/>
            <a:chOff x="411480" y="159681"/>
            <a:chExt cx="5760720" cy="560880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11480" y="159681"/>
              <a:ext cx="5760720" cy="56088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11480" y="188409"/>
              <a:ext cx="5705960" cy="5061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Различные исходные положения</a:t>
              </a:r>
              <a:endParaRPr lang="ru-RU" sz="24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95704" y="2420888"/>
            <a:ext cx="8229600" cy="47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6" name="Прямоугольник 15"/>
          <p:cNvSpPr/>
          <p:nvPr/>
        </p:nvSpPr>
        <p:spPr>
          <a:xfrm>
            <a:off x="279114" y="1274694"/>
            <a:ext cx="8229600" cy="47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18" name="Группа 17"/>
          <p:cNvGrpSpPr/>
          <p:nvPr/>
        </p:nvGrpSpPr>
        <p:grpSpPr>
          <a:xfrm>
            <a:off x="850906" y="3867709"/>
            <a:ext cx="5760720" cy="635334"/>
            <a:chOff x="411480" y="159681"/>
            <a:chExt cx="5760720" cy="560880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11480" y="159681"/>
              <a:ext cx="5760720" cy="56088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411480" y="188409"/>
              <a:ext cx="5705960" cy="5061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Упражнения, охватывающие все группы мышц</a:t>
              </a:r>
              <a:endParaRPr lang="ru-RU" sz="24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50906" y="2660288"/>
            <a:ext cx="5760720" cy="635334"/>
            <a:chOff x="411480" y="159681"/>
            <a:chExt cx="5760720" cy="560880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11480" y="159681"/>
              <a:ext cx="5760720" cy="56088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411480" y="188409"/>
              <a:ext cx="5705960" cy="5061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Частая смена двигательных действий</a:t>
              </a:r>
              <a:endParaRPr lang="ru-RU" sz="24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23526" y="1481553"/>
            <a:ext cx="5760720" cy="635334"/>
            <a:chOff x="411480" y="159681"/>
            <a:chExt cx="5760720" cy="560880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411480" y="159681"/>
              <a:ext cx="5760720" cy="56088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411480" y="188409"/>
              <a:ext cx="5705960" cy="5061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Разнообразие видов движений</a:t>
              </a:r>
              <a:endParaRPr lang="ru-RU" sz="24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819896" y="404664"/>
            <a:ext cx="7657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Эффективность образно – подражательных упражнений  </a:t>
            </a:r>
            <a:r>
              <a:rPr lang="ru-RU" sz="2600" dirty="0" err="1">
                <a:solidFill>
                  <a:srgbClr val="FF0000"/>
                </a:solidFill>
              </a:rPr>
              <a:t>стретчинга</a:t>
            </a:r>
            <a:endParaRPr lang="ru-RU" sz="2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79114" y="5949280"/>
            <a:ext cx="8229600" cy="478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32" name="Группа 31"/>
          <p:cNvGrpSpPr/>
          <p:nvPr/>
        </p:nvGrpSpPr>
        <p:grpSpPr>
          <a:xfrm>
            <a:off x="790940" y="6110413"/>
            <a:ext cx="5760720" cy="635334"/>
            <a:chOff x="411480" y="159681"/>
            <a:chExt cx="5760720" cy="560880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11480" y="159681"/>
              <a:ext cx="5760720" cy="56088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411480" y="188409"/>
              <a:ext cx="5705960" cy="5061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Чередование динамических и статических упражнений</a:t>
              </a:r>
              <a:endParaRPr lang="ru-RU" sz="24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19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20688"/>
            <a:ext cx="2772000" cy="2743338"/>
          </a:xfrm>
          <a:prstGeom prst="ellipse">
            <a:avLst/>
          </a:prstGeom>
          <a:noFill/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Овал 8"/>
          <p:cNvSpPr/>
          <p:nvPr/>
        </p:nvSpPr>
        <p:spPr>
          <a:xfrm>
            <a:off x="5508322" y="3141534"/>
            <a:ext cx="2844000" cy="28440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852105" y="3151941"/>
            <a:ext cx="2844000" cy="28440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6354" y="4042115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 5  лет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37362" y="3871035"/>
            <a:ext cx="218591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Наглядно –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</a:rPr>
              <a:t>бразное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мышление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ройная стрелка влево/вправо/вверх 12"/>
          <p:cNvSpPr/>
          <p:nvPr/>
        </p:nvSpPr>
        <p:spPr>
          <a:xfrm>
            <a:off x="3779912" y="3737750"/>
            <a:ext cx="1584175" cy="1419442"/>
          </a:xfrm>
          <a:prstGeom prst="leftRight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0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933056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Как </a:t>
            </a:r>
            <a:r>
              <a:rPr lang="ru-RU" sz="4000" dirty="0">
                <a:solidFill>
                  <a:srgbClr val="FF0000"/>
                </a:solidFill>
              </a:rPr>
              <a:t>проходят занятия игрового </a:t>
            </a:r>
            <a:r>
              <a:rPr lang="ru-RU" sz="4000" dirty="0" err="1">
                <a:solidFill>
                  <a:srgbClr val="FF0000"/>
                </a:solidFill>
              </a:rPr>
              <a:t>стретчинга</a:t>
            </a:r>
            <a:r>
              <a:rPr lang="ru-RU" sz="4000" dirty="0">
                <a:solidFill>
                  <a:srgbClr val="FF0000"/>
                </a:solidFill>
              </a:rPr>
              <a:t>  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023506"/>
              </p:ext>
            </p:extLst>
          </p:nvPr>
        </p:nvGraphicFramePr>
        <p:xfrm>
          <a:off x="411769" y="620688"/>
          <a:ext cx="8572560" cy="470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67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ИГРОВОЙ СТРЕТЧИНГ\гадкий-утён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31" y="458091"/>
            <a:ext cx="4697728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187696"/>
            <a:ext cx="376000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Сказка – игра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«Утёнок  Кряк»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(старшая группа)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982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EKA\Desktop\Пупс\фото\P10500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476672"/>
            <a:ext cx="6624736" cy="4486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9862" y="5157192"/>
            <a:ext cx="8496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i="1" dirty="0" smtClean="0">
                <a:solidFill>
                  <a:srgbClr val="FF0000"/>
                </a:solidFill>
              </a:rPr>
              <a:t>«Утенок шагает»</a:t>
            </a: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b="1" i="1" dirty="0">
                <a:solidFill>
                  <a:schemeClr val="tx2"/>
                </a:solidFill>
              </a:rPr>
              <a:t>У</a:t>
            </a:r>
            <a:r>
              <a:rPr lang="ru-RU" b="1" i="1" dirty="0" smtClean="0">
                <a:solidFill>
                  <a:schemeClr val="tx2"/>
                </a:solidFill>
              </a:rPr>
              <a:t>пражнение  </a:t>
            </a:r>
            <a:r>
              <a:rPr lang="ru-RU" b="1" i="1" dirty="0">
                <a:solidFill>
                  <a:schemeClr val="tx2"/>
                </a:solidFill>
              </a:rPr>
              <a:t>делает суставы ног более подвижными, 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>
                <a:solidFill>
                  <a:schemeClr val="tx2"/>
                </a:solidFill>
              </a:rPr>
              <a:t>эффективно в плане профилактики развития </a:t>
            </a:r>
            <a:r>
              <a:rPr lang="ru-RU" b="1" i="1" dirty="0" smtClean="0">
                <a:solidFill>
                  <a:schemeClr val="tx2"/>
                </a:solidFill>
              </a:rPr>
              <a:t>плоскостопия.</a:t>
            </a:r>
          </a:p>
        </p:txBody>
      </p:sp>
    </p:spTree>
    <p:extLst>
      <p:ext uri="{BB962C8B-B14F-4D97-AF65-F5344CB8AC3E}">
        <p14:creationId xmlns:p14="http://schemas.microsoft.com/office/powerpoint/2010/main" val="424059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EKA\Desktop\Пупс\фото\P10500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67594" y="476672"/>
            <a:ext cx="6381017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9630" y="51743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i="1" dirty="0">
                <a:solidFill>
                  <a:srgbClr val="FF0000"/>
                </a:solidFill>
              </a:rPr>
              <a:t>«Бабочка»</a:t>
            </a: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b="1" i="1" dirty="0">
                <a:solidFill>
                  <a:schemeClr val="tx2"/>
                </a:solidFill>
              </a:rPr>
              <a:t>Способствует усилению внутриполостному давлению, а значит, воздействует на органы брюшной полости.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5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EKA\Desktop\Пупс\фото\P10500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1680" y="548680"/>
            <a:ext cx="6732748" cy="4488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515719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</a:rPr>
              <a:t>«Змея»</a:t>
            </a:r>
            <a:endParaRPr lang="ru-RU" dirty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>
                <a:solidFill>
                  <a:schemeClr val="tx2"/>
                </a:solidFill>
              </a:rPr>
              <a:t>Упражнение направлено на растяжку </a:t>
            </a:r>
            <a:endParaRPr lang="ru-RU" b="1" i="1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</a:rPr>
              <a:t>прямых </a:t>
            </a:r>
            <a:r>
              <a:rPr lang="ru-RU" b="1" i="1" dirty="0">
                <a:solidFill>
                  <a:schemeClr val="tx2"/>
                </a:solidFill>
              </a:rPr>
              <a:t>мышц брюшного пресса.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4293096"/>
            <a:ext cx="2574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Основные принципы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 smtClean="0">
                <a:solidFill>
                  <a:srgbClr val="FF0000"/>
                </a:solidFill>
              </a:rPr>
              <a:t>грового </a:t>
            </a:r>
            <a:r>
              <a:rPr lang="ru-RU" sz="2800" dirty="0" err="1" smtClean="0">
                <a:solidFill>
                  <a:srgbClr val="FF0000"/>
                </a:solidFill>
              </a:rPr>
              <a:t>стретчинга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55776" y="620688"/>
            <a:ext cx="2808312" cy="156956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796136" y="668412"/>
            <a:ext cx="2808312" cy="156956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796314" y="2492896"/>
            <a:ext cx="2808312" cy="156956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/>
          <p:cNvSpPr/>
          <p:nvPr/>
        </p:nvSpPr>
        <p:spPr>
          <a:xfrm>
            <a:off x="5796314" y="4293096"/>
            <a:ext cx="2808312" cy="156956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/>
          <p:cNvSpPr/>
          <p:nvPr/>
        </p:nvSpPr>
        <p:spPr>
          <a:xfrm>
            <a:off x="2555776" y="2492896"/>
            <a:ext cx="2808312" cy="156956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2608726" y="4293096"/>
            <a:ext cx="2808312" cy="156956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рямоугольник 16"/>
          <p:cNvSpPr/>
          <p:nvPr/>
        </p:nvSpPr>
        <p:spPr>
          <a:xfrm>
            <a:off x="3050920" y="1268527"/>
            <a:ext cx="1923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наглядность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00659" y="1277709"/>
            <a:ext cx="1999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доступность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61462" y="3093011"/>
            <a:ext cx="2694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систематичность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41322" y="4954766"/>
            <a:ext cx="2720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индивидуальность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12436" y="4893211"/>
            <a:ext cx="2061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осознанность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24701" y="3123277"/>
            <a:ext cx="2351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повторяемость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7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331" y="4581128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Правила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ru-RU" sz="3200" dirty="0">
                <a:solidFill>
                  <a:srgbClr val="FF0000"/>
                </a:solidFill>
              </a:rPr>
              <a:t>игрового </a:t>
            </a:r>
            <a:r>
              <a:rPr lang="ru-RU" sz="3200" dirty="0" err="1">
                <a:solidFill>
                  <a:srgbClr val="FF0000"/>
                </a:solidFill>
              </a:rPr>
              <a:t>стретчинга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 flipH="1">
            <a:off x="1187624" y="607627"/>
            <a:ext cx="7776864" cy="4549565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836712"/>
            <a:ext cx="60126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- разогрев перед упражнениями;</a:t>
            </a:r>
          </a:p>
          <a:p>
            <a:r>
              <a:rPr lang="ru-RU" sz="2800" dirty="0">
                <a:solidFill>
                  <a:schemeClr val="bg1"/>
                </a:solidFill>
              </a:rPr>
              <a:t>- медленное и плавное выполнение упражнений;</a:t>
            </a:r>
          </a:p>
          <a:p>
            <a:r>
              <a:rPr lang="ru-RU" sz="2800" dirty="0">
                <a:solidFill>
                  <a:schemeClr val="bg1"/>
                </a:solidFill>
              </a:rPr>
              <a:t>- «правило ровной спины»;</a:t>
            </a:r>
          </a:p>
          <a:p>
            <a:r>
              <a:rPr lang="ru-RU" sz="2800" dirty="0">
                <a:solidFill>
                  <a:schemeClr val="bg1"/>
                </a:solidFill>
              </a:rPr>
              <a:t>- спокойное дыхание;</a:t>
            </a:r>
          </a:p>
          <a:p>
            <a:r>
              <a:rPr lang="ru-RU" sz="2800" dirty="0">
                <a:solidFill>
                  <a:schemeClr val="bg1"/>
                </a:solidFill>
              </a:rPr>
              <a:t>- симметричная растяжка для обеих сторон тела; </a:t>
            </a:r>
          </a:p>
          <a:p>
            <a:r>
              <a:rPr lang="ru-RU" sz="2800" dirty="0">
                <a:solidFill>
                  <a:schemeClr val="bg1"/>
                </a:solidFill>
              </a:rPr>
              <a:t>- передача характерных особенностей образов.</a:t>
            </a:r>
          </a:p>
        </p:txBody>
      </p:sp>
    </p:spTree>
    <p:extLst>
      <p:ext uri="{BB962C8B-B14F-4D97-AF65-F5344CB8AC3E}">
        <p14:creationId xmlns:p14="http://schemas.microsoft.com/office/powerpoint/2010/main" val="127799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Что такое игровой </a:t>
            </a:r>
            <a:r>
              <a:rPr lang="ru-RU" dirty="0" err="1" smtClean="0">
                <a:solidFill>
                  <a:srgbClr val="FF0000"/>
                </a:solidFill>
              </a:rPr>
              <a:t>стретчинг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ru-RU" sz="4000" b="1" i="1" dirty="0"/>
              <a:t>Э</a:t>
            </a:r>
            <a:r>
              <a:rPr lang="ru-RU" sz="4000" b="1" i="1" dirty="0" smtClean="0"/>
              <a:t>то специально подобранные упражнения на растяжку мышц, проводимые с детьми в игровой форме.</a:t>
            </a:r>
            <a:r>
              <a:rPr lang="ru-RU" sz="4000" dirty="0" smtClean="0"/>
              <a:t> 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25144"/>
            <a:ext cx="54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СПАСИБО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ЗА  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7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Задачи игрового </a:t>
            </a:r>
            <a:r>
              <a:rPr lang="ru-RU" dirty="0" err="1" smtClean="0">
                <a:solidFill>
                  <a:srgbClr val="FF0000"/>
                </a:solidFill>
              </a:rPr>
              <a:t>стретчинга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Развитие физических качеств: мышечной силы, ловкости, выносливости и  гибкости.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Развитие психических качеств: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внимания, воображения, умственных способностей.</a:t>
            </a:r>
            <a:endParaRPr lang="ru-RU" sz="2400" dirty="0">
              <a:solidFill>
                <a:schemeClr val="tx2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Укрепление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костно-мышечной 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системы, повышение функциональной деятельности органов и систем организма.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Создание условий для положительного психоэмоционального состояния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детей</a:t>
            </a:r>
          </a:p>
          <a:p>
            <a:pPr lvl="0"/>
            <a:r>
              <a:rPr 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   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и творчества в движении.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81128"/>
            <a:ext cx="67818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</a:rPr>
              <a:t>Организованные формы работы  с детьми для игрового  </a:t>
            </a:r>
            <a:r>
              <a:rPr lang="ru-RU" sz="4000" dirty="0" err="1">
                <a:solidFill>
                  <a:srgbClr val="FF0000"/>
                </a:solidFill>
              </a:rPr>
              <a:t>стретчинга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259918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 smtClean="0"/>
          </a:p>
        </p:txBody>
      </p:sp>
      <p:sp>
        <p:nvSpPr>
          <p:cNvPr id="4" name="Куб 3"/>
          <p:cNvSpPr/>
          <p:nvPr/>
        </p:nvSpPr>
        <p:spPr>
          <a:xfrm>
            <a:off x="899592" y="672357"/>
            <a:ext cx="2952328" cy="1356734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5220072" y="672357"/>
            <a:ext cx="2952328" cy="1356734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5220072" y="2243742"/>
            <a:ext cx="2952328" cy="1356734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899592" y="2243742"/>
            <a:ext cx="2952328" cy="1356734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81314" y="1124744"/>
            <a:ext cx="2213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chemeClr val="bg1"/>
                </a:solidFill>
              </a:rPr>
              <a:t>физкультурное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занятие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4561" y="1116483"/>
            <a:ext cx="25202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музыкальное 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2000" b="1" dirty="0">
                <a:solidFill>
                  <a:schemeClr val="bg1"/>
                </a:solidFill>
              </a:rPr>
              <a:t>занятие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72003" y="2708920"/>
            <a:ext cx="1632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chemeClr val="bg1"/>
                </a:solidFill>
              </a:rPr>
              <a:t>у</a:t>
            </a:r>
            <a:r>
              <a:rPr lang="ru-RU" sz="2000" b="1" dirty="0" smtClean="0">
                <a:solidFill>
                  <a:schemeClr val="bg1"/>
                </a:solidFill>
              </a:rPr>
              <a:t>тренняя</a:t>
            </a:r>
          </a:p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гимнастика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4918" y="2730771"/>
            <a:ext cx="2598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chemeClr val="bg1"/>
                </a:solidFill>
              </a:rPr>
              <a:t>динамический час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после </a:t>
            </a:r>
            <a:r>
              <a:rPr lang="ru-RU" sz="2000" b="1" dirty="0">
                <a:solidFill>
                  <a:schemeClr val="bg1"/>
                </a:solidFill>
              </a:rPr>
              <a:t>сна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Суть </a:t>
            </a:r>
            <a:r>
              <a:rPr lang="ru-RU" dirty="0">
                <a:solidFill>
                  <a:srgbClr val="FF0000"/>
                </a:solidFill>
              </a:rPr>
              <a:t>игрового </a:t>
            </a:r>
            <a:r>
              <a:rPr lang="ru-RU" dirty="0" err="1">
                <a:solidFill>
                  <a:srgbClr val="FF0000"/>
                </a:solidFill>
              </a:rPr>
              <a:t>стретчинга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Реализация игровых возможностей в целях оздоровления и развития ребенка </a:t>
            </a:r>
            <a:endParaRPr lang="ru-RU" sz="4400" b="1" i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mndetsady.ru/upload/news/2014/07/orig_59577b1bf495bd846132e932bf920e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48295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79373" y="6165304"/>
            <a:ext cx="2500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«Солнышко»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3949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mndetsady.ru/upload/news/2014/07/orig_21feeb196d501a0d41ee6903e28cc2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4488"/>
            <a:ext cx="7632848" cy="5404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41550" y="6104447"/>
            <a:ext cx="2126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«Самолёт»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6169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mndetsady.ru/upload/news/2014/07/orig_b8c671a1892cbbba3b75a2dd29bcc9e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1" y="476672"/>
            <a:ext cx="756084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44819" y="6237312"/>
            <a:ext cx="1654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«Дерево»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4538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6704" y="6093296"/>
            <a:ext cx="2078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«Лодочка»</a:t>
            </a:r>
            <a:endParaRPr lang="ru-RU" sz="2800" b="1" dirty="0"/>
          </a:p>
        </p:txBody>
      </p:sp>
      <p:pic>
        <p:nvPicPr>
          <p:cNvPr id="5" name="Рисунок 4" descr="http://tmndetsady.ru/upload/news/2014/07/orig_ae5886c34565440d7f0d99e0ea7392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6084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94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739</TotalTime>
  <Words>299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     </vt:lpstr>
      <vt:lpstr>Что такое игровой стретчинг?</vt:lpstr>
      <vt:lpstr>Задачи игрового стретчинга</vt:lpstr>
      <vt:lpstr>Организованные формы работы  с детьми для игрового  стретчинга</vt:lpstr>
      <vt:lpstr>Суть игрового стретчинга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стретчинг для                    дошкольнтков</dc:title>
  <dc:creator>JEKA</dc:creator>
  <cp:lastModifiedBy>Valentina</cp:lastModifiedBy>
  <cp:revision>52</cp:revision>
  <dcterms:created xsi:type="dcterms:W3CDTF">2014-01-12T13:20:51Z</dcterms:created>
  <dcterms:modified xsi:type="dcterms:W3CDTF">2015-03-15T09:00:09Z</dcterms:modified>
</cp:coreProperties>
</file>