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6" r:id="rId3"/>
    <p:sldId id="258" r:id="rId4"/>
    <p:sldId id="280" r:id="rId5"/>
    <p:sldId id="259" r:id="rId6"/>
    <p:sldId id="260" r:id="rId7"/>
    <p:sldId id="262" r:id="rId8"/>
    <p:sldId id="265" r:id="rId9"/>
    <p:sldId id="264" r:id="rId10"/>
    <p:sldId id="267" r:id="rId11"/>
    <p:sldId id="266" r:id="rId12"/>
    <p:sldId id="268" r:id="rId13"/>
    <p:sldId id="270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9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2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B3244-5418-4455-B8A5-689D198FEC63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0AE86-7119-4967-92DC-034CF488C5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0AE86-7119-4967-92DC-034CF488C5E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0AE86-7119-4967-92DC-034CF488C5E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6F63D7-08C2-4304-9212-DD7A8154A2A9}" type="datetimeFigureOut">
              <a:rPr lang="ru-RU" smtClean="0"/>
              <a:pPr/>
              <a:t>27.01.2011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08B01E-CF90-4170-9749-CD7C052B50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&#1084;&#1072;&#1089;&#1090;&#1077;&#1088;%20&#1082;&#1083;&#1072;&#1089;&#1089;\&#1047;&#1072;&#1085;&#1080;&#1084;&#1072;&#1090;&#1077;&#1083;&#1100;&#1085;&#1072;&#1103;%20&#1075;&#1088;&#1072;&#1084;&#1084;&#1072;&#1090;&#1080;&#1082;&#1072;.%20&#1055;&#1077;&#1089;&#1085;&#1103;%20&#1055;&#1088;&#1072;&#1074;&#1080;&#1083;&#1072;%20&#1091;&#1076;&#1072;&#1088;&#1077;&#1085;&#1080;&#1103;.mp3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8.xml"/><Relationship Id="rId1" Type="http://schemas.openxmlformats.org/officeDocument/2006/relationships/audio" Target="file:///G:\&#1084;&#1091;&#1079;&#1099;&#1082;&#1072;\&#1074;&#1087;&#1088;&#1086;&#1089;&#1072;&#1082;.wa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714356"/>
            <a:ext cx="7857712" cy="2571768"/>
          </a:xfrm>
        </p:spPr>
        <p:txBody>
          <a:bodyPr>
            <a:prstTxWarp prst="textWave1">
              <a:avLst>
                <a:gd name="adj1" fmla="val 12500"/>
                <a:gd name="adj2" fmla="val 1814"/>
              </a:avLst>
            </a:prstTxWarp>
          </a:bodyPr>
          <a:lstStyle/>
          <a:p>
            <a:pPr algn="ctr"/>
            <a:r>
              <a:rPr lang="ru-RU" dirty="0" smtClean="0">
                <a:ln w="381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Культура речи</a:t>
            </a:r>
            <a:br>
              <a:rPr lang="ru-RU" dirty="0" smtClean="0">
                <a:ln w="381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</a:br>
            <a:r>
              <a:rPr lang="ru-RU" dirty="0" smtClean="0">
                <a:ln w="38100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«ударение»</a:t>
            </a:r>
            <a:endParaRPr lang="ru-RU" dirty="0">
              <a:ln w="381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pic>
        <p:nvPicPr>
          <p:cNvPr id="4" name="Рисунок 3" descr="%D0%B8%D1%81%D1%82%D0%BE%D1%80%D0%B8%D1%8F%20%D0%BA%D0%B0%D1%84%D0%B5%D0%B4%D1%80%D1%8B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6000" y="4050000"/>
            <a:ext cx="2808000" cy="280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143248"/>
            <a:ext cx="8001056" cy="3714752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algn="l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Ударный слог, </a:t>
            </a:r>
          </a:p>
          <a:p>
            <a:pPr algn="l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Ударный слог </a:t>
            </a:r>
          </a:p>
          <a:p>
            <a:pPr algn="l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— Он назван так недаром... </a:t>
            </a:r>
          </a:p>
          <a:p>
            <a:pPr algn="l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Эй, невидимка - молоток, </a:t>
            </a:r>
          </a:p>
          <a:p>
            <a:pPr algn="l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Отметь его ударом! </a:t>
            </a:r>
          </a:p>
          <a:p>
            <a:pPr algn="l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И молоток</a:t>
            </a:r>
            <a:r>
              <a:rPr lang="ru-RU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 </a:t>
            </a:r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— стучит, стучит, </a:t>
            </a:r>
          </a:p>
          <a:p>
            <a:pPr algn="l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И — </a:t>
            </a:r>
            <a:r>
              <a:rPr lang="ru-RU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ЧЁТ</a:t>
            </a:r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ко РЕЧЬ моя</a:t>
            </a:r>
            <a:r>
              <a:rPr lang="ru-RU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 </a:t>
            </a:r>
            <a:endParaRPr lang="ru-RU" sz="2400" b="1" dirty="0" smtClean="0">
              <a:ln w="3175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Aharoni" pitchFamily="2" charset="-79"/>
            </a:endParaRPr>
          </a:p>
          <a:p>
            <a:pPr algn="l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звучит!                 </a:t>
            </a:r>
            <a:r>
              <a:rPr lang="ru-RU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(Александр Шибаев) </a:t>
            </a:r>
            <a:endParaRPr lang="ru-RU" dirty="0" smtClean="0">
              <a:ln w="3175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ru-RU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gazin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214422"/>
            <a:ext cx="7169023" cy="507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14348" y="928670"/>
            <a:ext cx="8001056" cy="1928826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369"/>
              </a:avLst>
            </a:prstTxWarp>
            <a:spAutoFit/>
          </a:bodyPr>
          <a:lstStyle/>
          <a:p>
            <a:pPr algn="ctr"/>
            <a:r>
              <a:rPr lang="ru-RU" sz="5400" dirty="0" smtClean="0">
                <a:ln w="28575">
                  <a:solidFill>
                    <a:srgbClr val="FFFF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звонит</a:t>
            </a:r>
            <a:endParaRPr lang="ru-RU" sz="5400" dirty="0">
              <a:ln w="28575">
                <a:solidFill>
                  <a:srgbClr val="FFFF00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6179367" y="321435"/>
            <a:ext cx="714356" cy="50006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GE-2009_clip_image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571612"/>
            <a:ext cx="4572032" cy="4643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643866" cy="2071702"/>
          </a:xfrm>
        </p:spPr>
        <p:txBody>
          <a:bodyPr>
            <a:prstTxWarp prst="textPlain">
              <a:avLst>
                <a:gd name="adj" fmla="val 50765"/>
              </a:avLst>
            </a:prstTxWarp>
          </a:bodyPr>
          <a:lstStyle/>
          <a:p>
            <a:r>
              <a:rPr lang="ru-RU" dirty="0" smtClean="0">
                <a:ln w="19050">
                  <a:solidFill>
                    <a:srgbClr val="FF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каталог</a:t>
            </a:r>
            <a:endParaRPr lang="ru-RU" dirty="0">
              <a:ln w="19050">
                <a:solidFill>
                  <a:srgbClr val="FF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6679433" y="321435"/>
            <a:ext cx="785794" cy="42862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714356"/>
            <a:ext cx="2643206" cy="450892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28700" dirty="0" smtClean="0">
                <a:ln w="5715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14721F"/>
                </a:solidFill>
              </a:rPr>
              <a:t>%</a:t>
            </a:r>
            <a:endParaRPr lang="ru-RU" sz="28700" dirty="0">
              <a:ln w="5715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14721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2143116"/>
            <a:ext cx="4143404" cy="120032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72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процент</a:t>
            </a:r>
            <a:endParaRPr lang="ru-RU" sz="7200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Monotype Corsiva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7179487" y="1250141"/>
            <a:ext cx="785818" cy="42862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GE-2009_clip_image004.jpg"/>
          <p:cNvPicPr>
            <a:picLocks noChangeAspect="1"/>
          </p:cNvPicPr>
          <p:nvPr/>
        </p:nvPicPr>
        <p:blipFill>
          <a:blip r:embed="rId2" cstate="print"/>
          <a:srcRect l="7056" t="7034" r="4625"/>
          <a:stretch>
            <a:fillRect/>
          </a:stretch>
        </p:blipFill>
        <p:spPr>
          <a:xfrm rot="1087934">
            <a:off x="5060546" y="684674"/>
            <a:ext cx="3465638" cy="2774455"/>
          </a:xfrm>
          <a:prstGeom prst="rect">
            <a:avLst/>
          </a:prstGeom>
        </p:spPr>
      </p:pic>
      <p:pic>
        <p:nvPicPr>
          <p:cNvPr id="2" name="Рисунок 1" descr="ast955440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14166">
            <a:off x="830235" y="1136615"/>
            <a:ext cx="3567124" cy="50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2321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500174"/>
            <a:ext cx="4667220" cy="4644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500562" y="1928802"/>
            <a:ext cx="4643438" cy="1107996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767"/>
              </a:avLst>
            </a:prstTxWarp>
            <a:spAutoFit/>
          </a:bodyPr>
          <a:lstStyle/>
          <a:p>
            <a:r>
              <a:rPr lang="ru-RU" sz="6600" b="1" dirty="0" smtClean="0">
                <a:ln w="38100">
                  <a:solidFill>
                    <a:srgbClr val="00B050"/>
                  </a:solidFill>
                </a:ln>
                <a:solidFill>
                  <a:srgbClr val="002060"/>
                </a:solidFill>
                <a:latin typeface="Monotype Corsiva" pitchFamily="66" charset="0"/>
              </a:rPr>
              <a:t>портфель</a:t>
            </a:r>
            <a:endParaRPr lang="ru-RU" sz="6600" b="1" dirty="0">
              <a:ln w="38100">
                <a:solidFill>
                  <a:srgbClr val="00B050"/>
                </a:solidFill>
              </a:ln>
              <a:solidFill>
                <a:srgbClr val="002060"/>
              </a:solidFill>
              <a:latin typeface="Monotype Corsiva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7822429" y="1535893"/>
            <a:ext cx="714380" cy="35719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рисунки\priw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857364"/>
            <a:ext cx="5832000" cy="4578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686800" cy="2571768"/>
          </a:xfrm>
        </p:spPr>
        <p:txBody>
          <a:bodyPr>
            <a:prstTxWarp prst="textPlain">
              <a:avLst>
                <a:gd name="adj" fmla="val 49002"/>
              </a:avLst>
            </a:prstTxWarp>
            <a:normAutofit/>
          </a:bodyPr>
          <a:lstStyle/>
          <a:p>
            <a:r>
              <a:rPr lang="ru-RU" sz="6600" b="1" dirty="0" smtClean="0">
                <a:ln w="38100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latin typeface="Segoe Script" pitchFamily="34" charset="0"/>
              </a:rPr>
              <a:t>простыня</a:t>
            </a:r>
            <a:endParaRPr lang="ru-RU" sz="6600" b="1" dirty="0">
              <a:ln w="38100">
                <a:solidFill>
                  <a:srgbClr val="C00000"/>
                </a:solidFill>
              </a:ln>
              <a:solidFill>
                <a:sysClr val="windowText" lastClr="000000"/>
              </a:solidFill>
              <a:latin typeface="Segoe Script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8429652" y="214290"/>
            <a:ext cx="571504" cy="428628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5400000">
            <a:off x="6607983" y="250009"/>
            <a:ext cx="571504" cy="500066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1415b8ec42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14554"/>
            <a:ext cx="6096000" cy="43910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0800" dist="38100" dir="10800000" algn="r" rotWithShape="0">
              <a:schemeClr val="bg1">
                <a:alpha val="40000"/>
              </a:schemeClr>
            </a:outerShdw>
            <a:softEdge rad="635000"/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7572428" cy="1928826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ru-RU" sz="7200" dirty="0" smtClean="0">
                <a:ln w="28575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latin typeface="Segoe Script" pitchFamily="34" charset="0"/>
              </a:rPr>
              <a:t>каталог</a:t>
            </a:r>
            <a:endParaRPr lang="ru-RU" sz="7200" dirty="0">
              <a:ln w="28575">
                <a:solidFill>
                  <a:srgbClr val="C00000"/>
                </a:solidFill>
              </a:ln>
              <a:solidFill>
                <a:sysClr val="windowText" lastClr="00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yduwuteleno-no.jpg"/>
          <p:cNvPicPr>
            <a:picLocks noChangeAspect="1"/>
          </p:cNvPicPr>
          <p:nvPr/>
        </p:nvPicPr>
        <p:blipFill>
          <a:blip r:embed="rId2" cstate="print"/>
          <a:srcRect b="38957"/>
          <a:stretch>
            <a:fillRect/>
          </a:stretch>
        </p:blipFill>
        <p:spPr>
          <a:xfrm>
            <a:off x="1571604" y="2500306"/>
            <a:ext cx="5800935" cy="3996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972452" cy="2214578"/>
          </a:xfrm>
        </p:spPr>
        <p:txBody>
          <a:bodyPr>
            <a:prstTxWarp prst="textPlain">
              <a:avLst>
                <a:gd name="adj" fmla="val 49523"/>
              </a:avLst>
            </a:prstTxWarp>
            <a:noAutofit/>
          </a:bodyPr>
          <a:lstStyle/>
          <a:p>
            <a:pPr algn="ctr"/>
            <a:r>
              <a:rPr lang="ru-RU" sz="9600" b="1" dirty="0" smtClean="0">
                <a:ln w="28575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latin typeface="Segoe Script" pitchFamily="34" charset="0"/>
              </a:rPr>
              <a:t>алфавит</a:t>
            </a:r>
            <a:endParaRPr lang="ru-RU" sz="9600" b="1" dirty="0">
              <a:ln w="28575">
                <a:solidFill>
                  <a:srgbClr val="C00000"/>
                </a:solidFill>
              </a:ln>
              <a:solidFill>
                <a:sysClr val="windowText" lastClr="000000"/>
              </a:solidFill>
              <a:latin typeface="Segoe Script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5929322" y="500042"/>
            <a:ext cx="642942" cy="35719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83568" y="47087"/>
            <a:ext cx="7704856" cy="6252210"/>
          </a:xfrm>
          <a:prstGeom prst="horizontalScroll">
            <a:avLst>
              <a:gd name="adj" fmla="val 2821"/>
            </a:avLst>
          </a:prstGeom>
          <a:solidFill>
            <a:srgbClr val="00B05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Вот у Коли, например,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Мама – милиционер.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 у Толи и у Веры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Обе мамы – </a:t>
            </a:r>
            <a:r>
              <a:rPr kumimoji="0" lang="ru-RU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инженеры.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5400" b="1" i="0" u="none" strike="noStrike" normalizeH="0" baseline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А.Барто</a:t>
            </a:r>
            <a:r>
              <a:rPr kumimoji="0" lang="ru-RU" sz="32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572000" y="3645024"/>
            <a:ext cx="288032" cy="14401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Содержимое 5" descr="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138988" y="5349875"/>
            <a:ext cx="2005012" cy="1508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f2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55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ертикальный свиток 1"/>
          <p:cNvSpPr/>
          <p:nvPr/>
        </p:nvSpPr>
        <p:spPr>
          <a:xfrm>
            <a:off x="755576" y="260648"/>
            <a:ext cx="7776864" cy="5760640"/>
          </a:xfrm>
          <a:prstGeom prst="verticalScroll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Стоит девочкам </a:t>
            </a:r>
            <a:r>
              <a:rPr lang="ru-RU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начать,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Дай им только волю, –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Будут целый день качать</a:t>
            </a:r>
          </a:p>
          <a:p>
            <a:pPr algn="ctr"/>
            <a:r>
              <a:rPr lang="ru-RU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баюкать Лелю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4680012" y="1592796"/>
            <a:ext cx="216024" cy="14401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286808" cy="3286148"/>
          </a:xfrm>
        </p:spPr>
        <p:txBody>
          <a:bodyPr>
            <a:prstTxWarp prst="textCurveDown">
              <a:avLst/>
            </a:prstTxWarp>
            <a:normAutofit/>
          </a:bodyPr>
          <a:lstStyle/>
          <a:p>
            <a:pPr algn="ctr"/>
            <a:r>
              <a:rPr lang="ru-RU" sz="7200" cap="none" dirty="0" smtClean="0">
                <a:ln w="3810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Ударение – это «Пульс» в слове</a:t>
            </a:r>
            <a:r>
              <a:rPr lang="ru-RU" cap="none" dirty="0" smtClean="0">
                <a:ln w="3810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cap="none" dirty="0" smtClean="0">
                <a:ln w="3810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cap="none" dirty="0">
              <a:ln w="38100">
                <a:solidFill>
                  <a:schemeClr val="bg2">
                    <a:lumMod val="50000"/>
                  </a:schemeClr>
                </a:solidFill>
              </a:ln>
              <a:solidFill>
                <a:srgbClr val="C0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3643314"/>
            <a:ext cx="8710950" cy="9286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Знак ударен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500438"/>
            <a:ext cx="3564000" cy="2736000"/>
          </a:xfrm>
          <a:prstGeom prst="rect">
            <a:avLst/>
          </a:prstGeom>
          <a:solidFill>
            <a:srgbClr val="FF0000"/>
          </a:solidFill>
          <a:ln w="9525">
            <a:solidFill>
              <a:srgbClr val="7030A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extrusionH="165100" contourW="127000" prstMaterial="translucentPowder">
            <a:bevelT w="203200" h="50800" prst="softRound"/>
            <a:bevelB prst="angle"/>
            <a:extrusionClr>
              <a:srgbClr val="FF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827584" y="0"/>
            <a:ext cx="7200800" cy="6858000"/>
          </a:xfrm>
          <a:prstGeom prst="wave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как отрадно было                             видеть нам,</a:t>
            </a:r>
          </a:p>
          <a:p>
            <a:pPr algn="ctr"/>
            <a:r>
              <a:rPr lang="ru-RU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Когда наш лен – на всем своем массиве, –</a:t>
            </a:r>
          </a:p>
          <a:p>
            <a:pPr algn="ctr"/>
            <a:r>
              <a:rPr lang="ru-RU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Приподнятый</a:t>
            </a:r>
            <a:r>
              <a:rPr lang="ru-RU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выравнивался сам</a:t>
            </a:r>
          </a:p>
          <a:p>
            <a:pPr algn="ctr"/>
            <a:r>
              <a:rPr lang="ru-RU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день за днем все делался</a:t>
            </a:r>
          </a:p>
          <a:p>
            <a:pPr algn="ctr"/>
            <a:r>
              <a:rPr lang="ru-RU" sz="3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красивей.</a:t>
            </a:r>
            <a:endParaRPr lang="ru-RU" sz="3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483768" y="3212976"/>
            <a:ext cx="360040" cy="21602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4499992" y="4869160"/>
            <a:ext cx="144016" cy="14401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 descr="УС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5000" y="4005064"/>
            <a:ext cx="2159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>
                  <a:solidFill>
                    <a:srgbClr val="FFC000"/>
                  </a:solidFill>
                </a:ln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Продолжите фразу</a:t>
            </a:r>
            <a:endParaRPr lang="ru-RU" b="1" cap="all" dirty="0">
              <a:ln w="0">
                <a:solidFill>
                  <a:srgbClr val="FFC000"/>
                </a:solidFill>
              </a:ln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467600" cy="501317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500" b="1" dirty="0" smtClean="0">
                <a:solidFill>
                  <a:srgbClr val="C00000"/>
                </a:solidFill>
              </a:rPr>
              <a:t>Самолетом правит летчик.</a:t>
            </a:r>
          </a:p>
          <a:p>
            <a:pPr algn="ctr"/>
            <a:r>
              <a:rPr lang="ru-RU" sz="4500" b="1" dirty="0" smtClean="0">
                <a:solidFill>
                  <a:srgbClr val="C00000"/>
                </a:solidFill>
              </a:rPr>
              <a:t>Трактор водит тракторист.</a:t>
            </a:r>
          </a:p>
          <a:p>
            <a:pPr algn="ctr"/>
            <a:r>
              <a:rPr lang="ru-RU" sz="4500" b="1" dirty="0" smtClean="0">
                <a:solidFill>
                  <a:srgbClr val="C00000"/>
                </a:solidFill>
              </a:rPr>
              <a:t>Электричку – машинист.</a:t>
            </a:r>
          </a:p>
          <a:p>
            <a:pPr algn="ctr"/>
            <a:r>
              <a:rPr lang="ru-RU" sz="4500" b="1" dirty="0" smtClean="0">
                <a:solidFill>
                  <a:srgbClr val="C00000"/>
                </a:solidFill>
              </a:rPr>
              <a:t>Стены выкрасил ... .</a:t>
            </a:r>
          </a:p>
          <a:p>
            <a:pPr algn="ctr"/>
            <a:r>
              <a:rPr lang="ru-RU" sz="4500" b="1" dirty="0" smtClean="0">
                <a:solidFill>
                  <a:srgbClr val="C00000"/>
                </a:solidFill>
              </a:rPr>
              <a:t>Доску выстругал ... .</a:t>
            </a:r>
          </a:p>
          <a:p>
            <a:pPr algn="ctr"/>
            <a:r>
              <a:rPr lang="ru-RU" sz="4500" b="1" dirty="0" smtClean="0">
                <a:solidFill>
                  <a:srgbClr val="C00000"/>
                </a:solidFill>
              </a:rPr>
              <a:t>В доме свет провел ... .</a:t>
            </a:r>
          </a:p>
          <a:p>
            <a:pPr algn="ctr"/>
            <a:r>
              <a:rPr lang="ru-RU" sz="4500" b="1" dirty="0" smtClean="0">
                <a:solidFill>
                  <a:srgbClr val="C00000"/>
                </a:solidFill>
              </a:rPr>
              <a:t>В шахте трудится ... .</a:t>
            </a:r>
          </a:p>
          <a:p>
            <a:pPr algn="ctr"/>
            <a:r>
              <a:rPr lang="ru-RU" sz="4500" b="1" dirty="0" smtClean="0">
                <a:solidFill>
                  <a:srgbClr val="C00000"/>
                </a:solidFill>
              </a:rPr>
              <a:t>В жаркой кузнице ... .</a:t>
            </a:r>
          </a:p>
          <a:p>
            <a:pPr algn="ctr"/>
            <a:r>
              <a:rPr lang="ru-RU" sz="4500" b="1" dirty="0" smtClean="0">
                <a:solidFill>
                  <a:srgbClr val="C00000"/>
                </a:solidFill>
              </a:rPr>
              <a:t>Кто все знает – ... !</a:t>
            </a:r>
          </a:p>
          <a:p>
            <a:pPr algn="ctr">
              <a:buNone/>
            </a:pPr>
            <a:r>
              <a:rPr lang="ru-RU" sz="4500" b="1" dirty="0" smtClean="0">
                <a:solidFill>
                  <a:srgbClr val="C00000"/>
                </a:solidFill>
              </a:rPr>
              <a:t> </a:t>
            </a:r>
          </a:p>
          <a:p>
            <a:pPr marL="420624" lvl="8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ru-RU" dirty="0" smtClean="0"/>
              <a:t>                                                                                                                                                           </a:t>
            </a:r>
            <a:r>
              <a:rPr lang="ru-RU" sz="2800" dirty="0" smtClean="0"/>
              <a:t>(А.Шибаев)</a:t>
            </a:r>
          </a:p>
          <a:p>
            <a:endParaRPr lang="ru-RU" dirty="0"/>
          </a:p>
        </p:txBody>
      </p:sp>
      <p:pic>
        <p:nvPicPr>
          <p:cNvPr id="4" name="Занимательная грамматика. Песня Правила ударен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6237312"/>
            <a:ext cx="338262" cy="338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5357850" cy="73025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Фельетон </a:t>
            </a:r>
            <a:br>
              <a:rPr lang="ru-RU" sz="24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sz="24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«Между прочим»</a:t>
            </a:r>
            <a:br>
              <a:rPr lang="ru-RU" sz="24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endParaRPr lang="ru-RU" sz="24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7224" y="0"/>
            <a:ext cx="8001056" cy="1214422"/>
          </a:xfrm>
        </p:spPr>
        <p:txBody>
          <a:bodyPr>
            <a:prstTxWarp prst="textPlain">
              <a:avLst/>
            </a:prstTxWarp>
            <a:normAutofit fontScale="62500" lnSpcReduction="20000"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Выпишите выделенные слова, поставьте правильные ударения.</a:t>
            </a:r>
            <a:endParaRPr lang="ru-RU" sz="24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4305320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Говорил он, между прочим,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«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Красивее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», «Мы так 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хочем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»,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«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Досуг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шофер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процент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заем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,</a:t>
            </a:r>
          </a:p>
          <a:p>
            <a:pPr>
              <a:buNone/>
            </a:pP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Квартал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портфель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, 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билютень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»,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«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Поверх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 плана выполняем»,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«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Агент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3200" b="1" u="sng" dirty="0" smtClean="0">
                <a:solidFill>
                  <a:srgbClr val="002060"/>
                </a:solidFill>
                <a:cs typeface="Aharoni" pitchFamily="2" charset="-79"/>
              </a:rPr>
              <a:t>звонит</a:t>
            </a:r>
            <a:r>
              <a:rPr lang="ru-RU" sz="3200" b="1" dirty="0" smtClean="0">
                <a:solidFill>
                  <a:srgbClr val="002060"/>
                </a:solidFill>
                <a:cs typeface="Aharoni" pitchFamily="2" charset="-79"/>
              </a:rPr>
              <a:t> целый день».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В.Масс и Н.Червинский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393141" y="2607463"/>
            <a:ext cx="142876" cy="714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5250661" y="2607463"/>
            <a:ext cx="142876" cy="714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1178695" y="3178967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607455" y="3178967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393405" y="3107529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965041" y="3178967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1178695" y="3750471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2821769" y="3750471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6036479" y="3750471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1250133" y="4321975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964381" y="4893479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2607455" y="4893479"/>
            <a:ext cx="214314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впросак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5786454"/>
            <a:ext cx="733428" cy="733428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6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EGE-2009_clip_image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40111">
            <a:off x="5973810" y="4336524"/>
            <a:ext cx="2698067" cy="2045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214414" y="285728"/>
            <a:ext cx="7429552" cy="1143008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12500"/>
                <a:gd name="adj2" fmla="val -561"/>
              </a:avLst>
            </a:prstTxWarp>
            <a:spAutoFit/>
          </a:bodyPr>
          <a:lstStyle/>
          <a:p>
            <a:pPr algn="ctr"/>
            <a:r>
              <a:rPr lang="ru-RU" sz="3200" b="1" dirty="0" smtClean="0">
                <a:ln w="28575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Особенности  русского ударения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571612"/>
            <a:ext cx="77153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Ударение </a:t>
            </a:r>
            <a:r>
              <a:rPr lang="ru-RU" sz="3600" b="1" i="1" dirty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русских словах не прикреплено к определенному слогу в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слове. </a:t>
            </a:r>
            <a:r>
              <a:rPr lang="ru-RU" sz="3600" b="1" i="1" dirty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Такое ударение называют </a:t>
            </a:r>
            <a:r>
              <a:rPr lang="ru-RU" sz="3600" b="1" i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свободным:</a:t>
            </a:r>
            <a:r>
              <a:rPr lang="ru-RU" sz="2400" dirty="0" smtClean="0"/>
              <a:t> </a:t>
            </a:r>
          </a:p>
          <a:p>
            <a:pPr marL="457200" indent="-457200"/>
            <a:r>
              <a:rPr lang="ru-RU" sz="4800" b="1" dirty="0" smtClean="0">
                <a:ln w="28575">
                  <a:solidFill>
                    <a:srgbClr val="00B05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6600" b="1" dirty="0" smtClean="0">
                <a:ln w="28575">
                  <a:solidFill>
                    <a:srgbClr val="00B05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ln w="28575">
                  <a:solidFill>
                    <a:srgbClr val="00B05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ля,  прир</a:t>
            </a:r>
            <a:r>
              <a:rPr lang="ru-RU" sz="6600" b="1" dirty="0" smtClean="0">
                <a:ln w="28575">
                  <a:solidFill>
                    <a:srgbClr val="00B05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ln w="28575">
                  <a:solidFill>
                    <a:srgbClr val="00B05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да, </a:t>
            </a:r>
          </a:p>
          <a:p>
            <a:pPr marL="457200" indent="-457200"/>
            <a:r>
              <a:rPr lang="ru-RU" sz="4800" b="1" dirty="0" smtClean="0">
                <a:ln w="28575">
                  <a:solidFill>
                    <a:srgbClr val="00B05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молод</a:t>
            </a:r>
            <a:r>
              <a:rPr lang="ru-RU" sz="6600" b="1" dirty="0" smtClean="0">
                <a:ln w="28575">
                  <a:solidFill>
                    <a:srgbClr val="00B05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ln w="28575">
                  <a:solidFill>
                    <a:srgbClr val="00B05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4800" b="1" dirty="0">
              <a:ln w="28575">
                <a:solidFill>
                  <a:srgbClr val="00B05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1714480" y="3857628"/>
            <a:ext cx="285752" cy="14287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572000" y="3857628"/>
            <a:ext cx="357190" cy="21431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286116" y="4857760"/>
            <a:ext cx="357190" cy="21431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383345" y="714356"/>
            <a:ext cx="45719" cy="338380"/>
          </a:xfrm>
        </p:spPr>
        <p:txBody>
          <a:bodyPr>
            <a:prstTxWarp prst="textWave1">
              <a:avLst>
                <a:gd name="adj1" fmla="val 12500"/>
                <a:gd name="adj2" fmla="val 1814"/>
              </a:avLst>
            </a:prstTxWarp>
            <a:normAutofit fontScale="90000"/>
          </a:bodyPr>
          <a:lstStyle/>
          <a:p>
            <a:pPr algn="ctr"/>
            <a:endParaRPr lang="ru-RU" dirty="0">
              <a:ln w="38100" cmpd="sng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pic>
        <p:nvPicPr>
          <p:cNvPr id="4" name="Рисунок 3" descr="%D0%B8%D1%81%D1%82%D0%BE%D1%80%D0%B8%D1%8F%20%D0%BA%D0%B0%D1%84%D0%B5%D0%B4%D1%80%D1%8B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6000" y="4050000"/>
            <a:ext cx="2808000" cy="280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052736"/>
            <a:ext cx="8001056" cy="5805264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algn="ctr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Ударный слог, </a:t>
            </a:r>
          </a:p>
          <a:p>
            <a:pPr algn="ctr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Ударный слог </a:t>
            </a:r>
          </a:p>
          <a:p>
            <a:pPr algn="ctr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— Он назван так недаром... </a:t>
            </a:r>
          </a:p>
          <a:p>
            <a:pPr algn="ctr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Эй, невидимка - молоток, </a:t>
            </a:r>
          </a:p>
          <a:p>
            <a:pPr algn="ctr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Отметь его ударом! </a:t>
            </a:r>
          </a:p>
          <a:p>
            <a:pPr algn="ctr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И молоток</a:t>
            </a:r>
            <a:r>
              <a:rPr lang="ru-RU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 </a:t>
            </a:r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— стучит, стучит, </a:t>
            </a:r>
          </a:p>
          <a:p>
            <a:pPr algn="ctr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И — </a:t>
            </a:r>
            <a:r>
              <a:rPr lang="ru-RU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ЧЁТ</a:t>
            </a:r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ко РЕЧЬ моя</a:t>
            </a:r>
            <a:r>
              <a:rPr lang="ru-RU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 </a:t>
            </a:r>
            <a:endParaRPr lang="ru-RU" sz="2400" b="1" dirty="0" smtClean="0">
              <a:ln w="3175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Aharoni" pitchFamily="2" charset="-79"/>
            </a:endParaRPr>
          </a:p>
          <a:p>
            <a:pPr algn="ctr"/>
            <a:r>
              <a:rPr lang="ru-RU" sz="2400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haroni" pitchFamily="2" charset="-79"/>
              </a:rPr>
              <a:t>звучит!                 </a:t>
            </a:r>
            <a:r>
              <a:rPr lang="ru-RU" b="1" dirty="0" smtClean="0">
                <a:ln w="3175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(Александр Шибаев) </a:t>
            </a:r>
            <a:endParaRPr lang="ru-RU" dirty="0" smtClean="0">
              <a:ln w="3175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ru-RU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71538" y="1071547"/>
            <a:ext cx="7500990" cy="526297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Подвижность русского словесного ударения, его способность   менять своё место в зависимости от формы слова.</a:t>
            </a:r>
          </a:p>
          <a:p>
            <a:endParaRPr lang="ru-RU" sz="3200" b="1" i="1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ть – п</a:t>
            </a:r>
            <a:r>
              <a:rPr lang="ru-RU" sz="80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нял – понял</a:t>
            </a:r>
            <a:r>
              <a:rPr lang="ru-RU" sz="80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4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сестр</a:t>
            </a:r>
            <a:r>
              <a:rPr lang="ru-RU" sz="8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с</a:t>
            </a:r>
            <a:r>
              <a:rPr lang="ru-RU" sz="8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54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стры.</a:t>
            </a:r>
            <a:endParaRPr lang="ru-RU" sz="4000" dirty="0" smtClean="0">
              <a:ln>
                <a:solidFill>
                  <a:srgbClr val="FF0000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393141" y="3178967"/>
            <a:ext cx="428628" cy="21431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250529" y="3107529"/>
            <a:ext cx="428628" cy="214314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7715272" y="3143248"/>
            <a:ext cx="428628" cy="142876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07521" y="4393413"/>
            <a:ext cx="428628" cy="21431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142984"/>
            <a:ext cx="8496000" cy="532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n w="2857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Изменчивость русского ударения с течением времени. </a:t>
            </a:r>
          </a:p>
          <a:p>
            <a:r>
              <a:rPr lang="ru-RU" sz="44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Раньше говорили: </a:t>
            </a:r>
          </a:p>
          <a:p>
            <a:r>
              <a:rPr lang="ru-RU" sz="44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кладб</a:t>
            </a:r>
            <a:r>
              <a:rPr lang="ru-RU" sz="66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ще,</a:t>
            </a:r>
          </a:p>
          <a:p>
            <a:r>
              <a:rPr lang="ru-RU" sz="44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библи</a:t>
            </a:r>
            <a:r>
              <a:rPr lang="ru-RU" sz="66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тека,</a:t>
            </a:r>
          </a:p>
          <a:p>
            <a:r>
              <a:rPr lang="ru-RU" sz="44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муз</a:t>
            </a:r>
            <a:r>
              <a:rPr lang="ru-RU" sz="66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44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   и т. д.</a:t>
            </a:r>
          </a:p>
          <a:p>
            <a:r>
              <a:rPr lang="ru-RU" sz="4400" b="1" i="1" dirty="0" smtClean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742950" indent="-742950">
              <a:buAutoNum type="arabicPeriod" startAt="3"/>
            </a:pPr>
            <a:endParaRPr lang="ru-RU" sz="4400" b="1" i="1" dirty="0" smtClean="0">
              <a:ln w="28575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ru-RU" sz="4400" b="1" i="1" dirty="0">
              <a:ln w="28575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Pushkin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65307">
            <a:off x="5961853" y="3058317"/>
            <a:ext cx="2720512" cy="324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2035951" y="3250405"/>
            <a:ext cx="285752" cy="21431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143108" y="4214818"/>
            <a:ext cx="357190" cy="21431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1500166" y="5214950"/>
            <a:ext cx="357190" cy="21431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00B050"/>
            </a:gs>
            <a:gs pos="70000">
              <a:srgbClr val="C4D6EB"/>
            </a:gs>
            <a:gs pos="100000">
              <a:srgbClr val="FFEBFA"/>
            </a:gs>
          </a:gsLst>
          <a:lin ang="12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429684" cy="98488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  <a:cs typeface="Times New Roman" pitchFamily="18" charset="0"/>
              </a:rPr>
              <a:t>Гремит музыка полковая …</a:t>
            </a:r>
          </a:p>
          <a:p>
            <a:pPr algn="r"/>
            <a:r>
              <a:rPr lang="ru-RU" dirty="0" smtClean="0">
                <a:ln w="19050"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  <a:cs typeface="Times New Roman" pitchFamily="18" charset="0"/>
              </a:rPr>
              <a:t>А. С. Пушкин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036215" y="464323"/>
            <a:ext cx="357190" cy="14287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596" y="2214554"/>
            <a:ext cx="8001056" cy="98488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4000" b="1" dirty="0" smtClean="0">
                <a:ln w="19050"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Вертит очками так и сяк…</a:t>
            </a:r>
          </a:p>
          <a:p>
            <a:pPr algn="r"/>
            <a:r>
              <a:rPr lang="ru-RU" b="1" dirty="0" smtClean="0">
                <a:ln w="19050"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И. А. Крылов.</a:t>
            </a:r>
            <a:endParaRPr lang="ru-RU" b="1" dirty="0">
              <a:ln w="19050">
                <a:solidFill>
                  <a:srgbClr val="FFFF00"/>
                </a:solidFill>
              </a:ln>
              <a:solidFill>
                <a:sysClr val="windowText" lastClr="000000"/>
              </a:solidFill>
              <a:latin typeface="Arial Black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928794" y="2000240"/>
            <a:ext cx="357190" cy="21431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5720" y="3857628"/>
            <a:ext cx="8143932" cy="11991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4000" b="1" dirty="0" smtClean="0">
                <a:ln w="28575"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 Ворон не жарят не варят…</a:t>
            </a:r>
          </a:p>
          <a:p>
            <a:pPr algn="r"/>
            <a:r>
              <a:rPr lang="ru-RU" b="1" dirty="0" smtClean="0">
                <a:ln w="28575"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</a:rPr>
              <a:t>И. А. Крылов.</a:t>
            </a:r>
            <a:endParaRPr lang="ru-RU" b="1" dirty="0">
              <a:ln w="28575">
                <a:solidFill>
                  <a:srgbClr val="FFFF00"/>
                </a:solidFill>
              </a:ln>
              <a:solidFill>
                <a:sysClr val="windowText" lastClr="000000"/>
              </a:solidFill>
              <a:latin typeface="Arial Black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7322363" y="3821909"/>
            <a:ext cx="428628" cy="21431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 descr="CAK96VG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86899">
            <a:off x="138605" y="4415518"/>
            <a:ext cx="2304000" cy="24510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agazin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142984"/>
            <a:ext cx="7270711" cy="51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14348" y="928670"/>
            <a:ext cx="8001056" cy="1928826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369"/>
              </a:avLst>
            </a:prstTxWarp>
            <a:spAutoFit/>
          </a:bodyPr>
          <a:lstStyle/>
          <a:p>
            <a:pPr algn="ctr"/>
            <a:r>
              <a:rPr lang="ru-RU" sz="5400" dirty="0" smtClean="0">
                <a:ln w="28575">
                  <a:solidFill>
                    <a:srgbClr val="FFFF00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звонит</a:t>
            </a:r>
            <a:endParaRPr lang="ru-RU" sz="5400" dirty="0">
              <a:ln w="28575">
                <a:solidFill>
                  <a:srgbClr val="FFFF00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679037" y="249997"/>
            <a:ext cx="714356" cy="50006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GE-2009_clip_image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571612"/>
            <a:ext cx="4572032" cy="4643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643866" cy="2071702"/>
          </a:xfrm>
        </p:spPr>
        <p:txBody>
          <a:bodyPr>
            <a:prstTxWarp prst="textPlain">
              <a:avLst>
                <a:gd name="adj" fmla="val 50765"/>
              </a:avLst>
            </a:prstTxWarp>
          </a:bodyPr>
          <a:lstStyle/>
          <a:p>
            <a:r>
              <a:rPr lang="ru-RU" dirty="0" smtClean="0">
                <a:ln w="19050">
                  <a:solidFill>
                    <a:srgbClr val="FF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каталог</a:t>
            </a:r>
            <a:endParaRPr lang="ru-RU" dirty="0">
              <a:ln w="19050">
                <a:solidFill>
                  <a:srgbClr val="FF000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679169" y="321435"/>
            <a:ext cx="785794" cy="42862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489</TotalTime>
  <Words>380</Words>
  <Application>Microsoft Office PowerPoint</Application>
  <PresentationFormat>Экран (4:3)</PresentationFormat>
  <Paragraphs>88</Paragraphs>
  <Slides>22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Культура речи «ударение»</vt:lpstr>
      <vt:lpstr>Ударение – это «Пульс» в слове </vt:lpstr>
      <vt:lpstr>Слайд 3</vt:lpstr>
      <vt:lpstr>Слайд 4</vt:lpstr>
      <vt:lpstr>Слайд 5</vt:lpstr>
      <vt:lpstr>Слайд 6</vt:lpstr>
      <vt:lpstr>Слайд 7</vt:lpstr>
      <vt:lpstr>Слайд 8</vt:lpstr>
      <vt:lpstr>каталог</vt:lpstr>
      <vt:lpstr>Слайд 10</vt:lpstr>
      <vt:lpstr>каталог</vt:lpstr>
      <vt:lpstr>Слайд 12</vt:lpstr>
      <vt:lpstr>Слайд 13</vt:lpstr>
      <vt:lpstr>Слайд 14</vt:lpstr>
      <vt:lpstr>простыня</vt:lpstr>
      <vt:lpstr>каталог</vt:lpstr>
      <vt:lpstr>алфавит</vt:lpstr>
      <vt:lpstr>Слайд 18</vt:lpstr>
      <vt:lpstr>Слайд 19</vt:lpstr>
      <vt:lpstr>Слайд 20</vt:lpstr>
      <vt:lpstr>Продолжите фразу</vt:lpstr>
      <vt:lpstr>Фельетон  «Между прочим»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речи «ударение»</dc:title>
  <dc:creator>Дима</dc:creator>
  <cp:lastModifiedBy>ПК</cp:lastModifiedBy>
  <cp:revision>52</cp:revision>
  <dcterms:created xsi:type="dcterms:W3CDTF">2010-12-04T18:31:36Z</dcterms:created>
  <dcterms:modified xsi:type="dcterms:W3CDTF">2011-01-27T09:13:54Z</dcterms:modified>
</cp:coreProperties>
</file>