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70" r:id="rId7"/>
    <p:sldId id="264" r:id="rId8"/>
    <p:sldId id="279" r:id="rId9"/>
    <p:sldId id="265" r:id="rId10"/>
    <p:sldId id="280" r:id="rId11"/>
    <p:sldId id="266" r:id="rId12"/>
    <p:sldId id="281" r:id="rId13"/>
    <p:sldId id="267" r:id="rId14"/>
    <p:sldId id="269" r:id="rId15"/>
    <p:sldId id="268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2.bin"/><Relationship Id="rId3" Type="http://schemas.microsoft.com/office/2006/relationships/legacyDiagramText" Target="legacyDiagramText7.bin"/><Relationship Id="rId7" Type="http://schemas.microsoft.com/office/2006/relationships/legacyDiagramText" Target="legacyDiagramText11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6" Type="http://schemas.microsoft.com/office/2006/relationships/legacyDiagramText" Target="legacyDiagramText10.bin"/><Relationship Id="rId5" Type="http://schemas.microsoft.com/office/2006/relationships/legacyDiagramText" Target="legacyDiagramText9.bin"/><Relationship Id="rId4" Type="http://schemas.microsoft.com/office/2006/relationships/legacyDiagramText" Target="legacyDiagramText8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5.bin"/><Relationship Id="rId2" Type="http://schemas.microsoft.com/office/2006/relationships/legacyDiagramText" Target="legacyDiagramText14.bin"/><Relationship Id="rId1" Type="http://schemas.microsoft.com/office/2006/relationships/legacyDiagramText" Target="legacyDiagramText13.bin"/><Relationship Id="rId5" Type="http://schemas.microsoft.com/office/2006/relationships/legacyDiagramText" Target="legacyDiagramText17.bin"/><Relationship Id="rId4" Type="http://schemas.microsoft.com/office/2006/relationships/legacyDiagramText" Target="legacyDiagramText16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0.bin"/><Relationship Id="rId7" Type="http://schemas.microsoft.com/office/2006/relationships/legacyDiagramText" Target="legacyDiagramText24.bin"/><Relationship Id="rId2" Type="http://schemas.microsoft.com/office/2006/relationships/legacyDiagramText" Target="legacyDiagramText19.bin"/><Relationship Id="rId1" Type="http://schemas.microsoft.com/office/2006/relationships/legacyDiagramText" Target="legacyDiagramText18.bin"/><Relationship Id="rId6" Type="http://schemas.microsoft.com/office/2006/relationships/legacyDiagramText" Target="legacyDiagramText23.bin"/><Relationship Id="rId5" Type="http://schemas.microsoft.com/office/2006/relationships/legacyDiagramText" Target="legacyDiagramText22.bin"/><Relationship Id="rId4" Type="http://schemas.microsoft.com/office/2006/relationships/legacyDiagramText" Target="legacyDiagramText2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7108" y="1529523"/>
            <a:ext cx="5108706" cy="212365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ru-RU" sz="4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</a:t>
            </a:r>
          </a:p>
          <a:p>
            <a:pPr algn="ctr"/>
            <a:r>
              <a:rPr lang="ru-RU" sz="4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УУД </a:t>
            </a:r>
          </a:p>
          <a:p>
            <a:pPr algn="ctr"/>
            <a:r>
              <a:rPr lang="ru-RU" sz="4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начальной школе</a:t>
            </a:r>
            <a:endParaRPr lang="ru-RU" sz="4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6346" y="368490"/>
            <a:ext cx="626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МБОУ СОШ №1 г. Горбатов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62567" y="4353636"/>
            <a:ext cx="4476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Веретенникова И.П., </a:t>
            </a:r>
          </a:p>
          <a:p>
            <a:r>
              <a:rPr lang="ru-RU" sz="2400" dirty="0" smtClean="0"/>
              <a:t>учитель начальных классов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7923" y="702706"/>
            <a:ext cx="762909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i="1" dirty="0" smtClean="0">
                <a:latin typeface="+mj-lt"/>
                <a:cs typeface="Times New Roman" panose="02020603050405020304" pitchFamily="18" charset="0"/>
              </a:rPr>
              <a:t>Виды заданий на уроках с УУД</a:t>
            </a:r>
            <a:endParaRPr lang="ru-RU" sz="36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/>
        </p:nvSpPr>
        <p:spPr bwMode="auto">
          <a:xfrm>
            <a:off x="571500" y="166389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познавательные: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Упорядочивание</a:t>
            </a:r>
          </a:p>
          <a:p>
            <a:pPr eaLnBrk="1" hangingPunct="1">
              <a:defRPr/>
            </a:pPr>
            <a:r>
              <a:rPr lang="ru-RU" dirty="0" smtClean="0"/>
              <a:t>«Цепочки»</a:t>
            </a:r>
          </a:p>
          <a:p>
            <a:pPr eaLnBrk="1" hangingPunct="1">
              <a:defRPr/>
            </a:pPr>
            <a:r>
              <a:rPr lang="ru-RU" dirty="0" smtClean="0"/>
              <a:t>Составление схем-опор</a:t>
            </a:r>
          </a:p>
          <a:p>
            <a:pPr eaLnBrk="1" hangingPunct="1">
              <a:defRPr/>
            </a:pPr>
            <a:r>
              <a:rPr lang="ru-RU" dirty="0" smtClean="0"/>
              <a:t>Работа с разного вида таблицами</a:t>
            </a:r>
          </a:p>
          <a:p>
            <a:pPr eaLnBrk="1" hangingPunct="1">
              <a:defRPr/>
            </a:pPr>
            <a:r>
              <a:rPr lang="ru-RU" dirty="0" smtClean="0"/>
              <a:t>Составление и распознавание диаграмм</a:t>
            </a:r>
          </a:p>
          <a:p>
            <a:pPr eaLnBrk="1" hangingPunct="1">
              <a:defRPr/>
            </a:pPr>
            <a:r>
              <a:rPr lang="ru-RU" dirty="0" smtClean="0"/>
              <a:t>Поиск лишнего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70" y="907422"/>
            <a:ext cx="76290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4098" name="Diagram 5"/>
          <p:cNvGraphicFramePr>
            <a:graphicFrameLocks/>
          </p:cNvGraphicFramePr>
          <p:nvPr/>
        </p:nvGraphicFramePr>
        <p:xfrm>
          <a:off x="191068" y="382138"/>
          <a:ext cx="8734567" cy="5936776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7923" y="702706"/>
            <a:ext cx="762909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i="1" dirty="0" smtClean="0">
                <a:latin typeface="+mj-lt"/>
                <a:cs typeface="Times New Roman" panose="02020603050405020304" pitchFamily="18" charset="0"/>
              </a:rPr>
              <a:t>Виды заданий на уроках с УУД</a:t>
            </a:r>
            <a:endParaRPr lang="ru-RU" sz="36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/>
        </p:nvSpPr>
        <p:spPr bwMode="auto">
          <a:xfrm>
            <a:off x="653386" y="1773071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коммуникативные: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Составь задание однокласснику</a:t>
            </a:r>
          </a:p>
          <a:p>
            <a:pPr eaLnBrk="1" hangingPunct="1">
              <a:defRPr/>
            </a:pPr>
            <a:r>
              <a:rPr lang="ru-RU" dirty="0" smtClean="0"/>
              <a:t>Оцени работу товарища</a:t>
            </a:r>
          </a:p>
          <a:p>
            <a:pPr eaLnBrk="1" hangingPunct="1">
              <a:defRPr/>
            </a:pPr>
            <a:r>
              <a:rPr lang="ru-RU" dirty="0" smtClean="0"/>
              <a:t>Работа в группах</a:t>
            </a:r>
          </a:p>
          <a:p>
            <a:pPr eaLnBrk="1" hangingPunct="1">
              <a:defRPr/>
            </a:pPr>
            <a:r>
              <a:rPr lang="ru-RU" dirty="0" smtClean="0"/>
              <a:t>«расскажи …», «объясни…», «прокомментируй…» и другое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70" y="907422"/>
            <a:ext cx="76290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4" name="Group 73"/>
          <p:cNvGraphicFramePr>
            <a:graphicFrameLocks noGrp="1"/>
          </p:cNvGraphicFramePr>
          <p:nvPr/>
        </p:nvGraphicFramePr>
        <p:xfrm>
          <a:off x="559559" y="1844675"/>
          <a:ext cx="7697339" cy="4505623"/>
        </p:xfrm>
        <a:graphic>
          <a:graphicData uri="http://schemas.openxmlformats.org/drawingml/2006/table">
            <a:tbl>
              <a:tblPr/>
              <a:tblGrid>
                <a:gridCol w="1766466"/>
                <a:gridCol w="1691356"/>
                <a:gridCol w="2094722"/>
                <a:gridCol w="2144795"/>
              </a:tblGrid>
              <a:tr h="756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УУД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0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Маша выделила в словах одни окончания, Алёша – другие. А как ты считаешь? С чьим мнением согласен ты?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Соотнесите предметы и звуковые модели слов.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русском языке существует два слова – омонима ЛИСТ.  Подумайте, какой справочной литературой нужно воспользоваться  для выяснения значения слова.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бы ты объяснил своему однокласснику, что такое родственные слова?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7922" y="736979"/>
            <a:ext cx="715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Русский язык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70" y="907422"/>
            <a:ext cx="76290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4" name="Group 60"/>
          <p:cNvGraphicFramePr>
            <a:graphicFrameLocks noGrp="1"/>
          </p:cNvGraphicFramePr>
          <p:nvPr/>
        </p:nvGraphicFramePr>
        <p:xfrm>
          <a:off x="323851" y="1844675"/>
          <a:ext cx="8137762" cy="4070328"/>
        </p:xfrm>
        <a:graphic>
          <a:graphicData uri="http://schemas.openxmlformats.org/drawingml/2006/table">
            <a:tbl>
              <a:tblPr/>
              <a:tblGrid>
                <a:gridCol w="1964545"/>
                <a:gridCol w="1683469"/>
                <a:gridCol w="2245621"/>
                <a:gridCol w="2244127"/>
              </a:tblGrid>
              <a:tr h="961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УУД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 УУД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УУД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 УУД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Изучив природные зоны России, подумай и ответь, где бы ты хотел жить и почему?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упомянутых в статье растений выбери группу травянистых растений,  которые никогда не цветут и не имеют семян.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какой природной зоне обитают белки? Подготовьте устный рассказ об  этой природной зоне.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Обсудите в паре пути решения экологических проблем природной зоны степей.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6036" y="1009934"/>
            <a:ext cx="690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Окружающий мир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70" y="907422"/>
            <a:ext cx="76290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4" name="Group 68"/>
          <p:cNvGraphicFramePr>
            <a:graphicFrameLocks noGrp="1"/>
          </p:cNvGraphicFramePr>
          <p:nvPr/>
        </p:nvGraphicFramePr>
        <p:xfrm>
          <a:off x="873457" y="1773237"/>
          <a:ext cx="7233313" cy="3825807"/>
        </p:xfrm>
        <a:graphic>
          <a:graphicData uri="http://schemas.openxmlformats.org/drawingml/2006/table">
            <a:tbl>
              <a:tblPr/>
              <a:tblGrid>
                <a:gridCol w="1756509"/>
                <a:gridCol w="1506719"/>
                <a:gridCol w="1860147"/>
                <a:gridCol w="2109938"/>
              </a:tblGrid>
              <a:tr h="1539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УУД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ные УУД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УУД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 УУД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бы ты позвал Мышку, если бы ты  был Жучкой?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нужно было ухаживать за репкой?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репка выросла большая – пребольшая?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Сочини продолжение сказки с друзьями.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6161" y="1009934"/>
            <a:ext cx="664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Литературное чтение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70" y="907422"/>
            <a:ext cx="76290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i="1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161" y="1009934"/>
            <a:ext cx="664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 </a:t>
            </a:r>
            <a:endParaRPr lang="ru-RU" sz="3600" dirty="0">
              <a:latin typeface="+mj-lt"/>
            </a:endParaRPr>
          </a:p>
        </p:txBody>
      </p:sp>
      <p:graphicFrame>
        <p:nvGraphicFramePr>
          <p:cNvPr id="8" name="Group 62"/>
          <p:cNvGraphicFramePr>
            <a:graphicFrameLocks noGrp="1"/>
          </p:cNvGraphicFramePr>
          <p:nvPr/>
        </p:nvGraphicFramePr>
        <p:xfrm>
          <a:off x="357188" y="1714500"/>
          <a:ext cx="8536017" cy="3761753"/>
        </p:xfrm>
        <a:graphic>
          <a:graphicData uri="http://schemas.openxmlformats.org/drawingml/2006/table">
            <a:tbl>
              <a:tblPr/>
              <a:tblGrid>
                <a:gridCol w="1640867"/>
                <a:gridCol w="1975739"/>
                <a:gridCol w="2025171"/>
                <a:gridCol w="2894240"/>
              </a:tblGrid>
              <a:tr h="1191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УУД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 УУД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9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Какие из достопримечательностей Лондона тебе понравились больше? Почему?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Расскажи о праздниках в Англии. Какие традиции объединяют наши страны?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Прочитай текст и найди описание погоды в разные времена года.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Составьте диалог, который поможет вам познакомиться с партнером.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7104" y="791570"/>
            <a:ext cx="701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Английский язык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70" y="907422"/>
            <a:ext cx="76290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i="1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161" y="1009934"/>
            <a:ext cx="664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 </a:t>
            </a:r>
            <a:endParaRPr lang="ru-RU" sz="3600" dirty="0">
              <a:latin typeface="+mj-lt"/>
            </a:endParaRPr>
          </a:p>
        </p:txBody>
      </p:sp>
      <p:graphicFrame>
        <p:nvGraphicFramePr>
          <p:cNvPr id="8" name="Group 66"/>
          <p:cNvGraphicFramePr>
            <a:graphicFrameLocks noGrp="1"/>
          </p:cNvGraphicFramePr>
          <p:nvPr/>
        </p:nvGraphicFramePr>
        <p:xfrm>
          <a:off x="395288" y="2133600"/>
          <a:ext cx="8497887" cy="3071178"/>
        </p:xfrm>
        <a:graphic>
          <a:graphicData uri="http://schemas.openxmlformats.org/drawingml/2006/table">
            <a:tbl>
              <a:tblPr/>
              <a:tblGrid>
                <a:gridCol w="1873250"/>
                <a:gridCol w="1963737"/>
                <a:gridCol w="2139950"/>
                <a:gridCol w="2520950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УУД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 УУД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Какой цвет является твоим любимым и почему?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какой последовательности будет выполнен портрет?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помощью каких цветов получится наиболее выразительный зимний пейзаж?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Определите критерии оценивания работы, обсудив их в группе.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2513" y="968991"/>
            <a:ext cx="657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Изобразительное искусство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70" y="907422"/>
            <a:ext cx="76290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i="1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161" y="1009934"/>
            <a:ext cx="664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 </a:t>
            </a:r>
            <a:endParaRPr lang="ru-RU" sz="36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734" y="836712"/>
            <a:ext cx="6824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Универсальные учебные действия </a:t>
            </a:r>
            <a:endParaRPr lang="ru-RU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ступени основного общего образования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5936" y="1911171"/>
            <a:ext cx="300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 начальной школы </a:t>
            </a:r>
          </a:p>
          <a:p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05680" y="1894625"/>
            <a:ext cx="2839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задача основной школы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585" y="2780928"/>
            <a:ext cx="3168352" cy="189906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«учить ученика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учиться»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25324" y="2780928"/>
            <a:ext cx="32004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50476" y="3057598"/>
            <a:ext cx="3150096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«учить ученика </a:t>
            </a:r>
            <a:endParaRPr lang="ru-RU" sz="28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учиться </a:t>
            </a:r>
            <a: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в общении»</a:t>
            </a: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3347864" y="4719265"/>
            <a:ext cx="2160240" cy="72595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907417" y="2270752"/>
            <a:ext cx="216024" cy="452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69949" y="2284399"/>
            <a:ext cx="3111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336011" y="5574153"/>
            <a:ext cx="4578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Задача должна быть трансформирована</a:t>
            </a: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70" y="907422"/>
            <a:ext cx="76290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i="1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161" y="1009934"/>
            <a:ext cx="664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 </a:t>
            </a:r>
            <a:endParaRPr lang="ru-RU" sz="3600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907177"/>
              </p:ext>
            </p:extLst>
          </p:nvPr>
        </p:nvGraphicFramePr>
        <p:xfrm>
          <a:off x="382137" y="423081"/>
          <a:ext cx="8502555" cy="598074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934879"/>
                <a:gridCol w="4251272"/>
                <a:gridCol w="2316404"/>
              </a:tblGrid>
              <a:tr h="59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400" dirty="0">
                          <a:effectLst/>
                        </a:rPr>
                        <a:t>Требования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400" dirty="0">
                          <a:effectLst/>
                        </a:rPr>
                        <a:t>к уроку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400" dirty="0">
                          <a:effectLst/>
                        </a:rPr>
                        <a:t>Урок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400" dirty="0">
                          <a:effectLst/>
                        </a:rPr>
                        <a:t>современного типа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400" dirty="0">
                          <a:effectLst/>
                        </a:rPr>
                        <a:t>Универсальные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400" dirty="0">
                          <a:effectLst/>
                        </a:rPr>
                        <a:t>учебные действия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</a:tr>
              <a:tr h="43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200" dirty="0">
                          <a:effectLst/>
                        </a:rPr>
                        <a:t>Объявление темы урока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 dirty="0">
                          <a:effectLst/>
                        </a:rPr>
                        <a:t>Формулируют сами учащиеся (учитель подводит учащихся к осознанию темы)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>
                          <a:effectLst/>
                        </a:rPr>
                        <a:t>Познавательные общеучебные, коммуникативные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</a:tr>
              <a:tr h="641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200" dirty="0">
                          <a:effectLst/>
                        </a:rPr>
                        <a:t>Сообщение целей и задач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 dirty="0">
                          <a:effectLst/>
                        </a:rPr>
                        <a:t>Формулируют сами учащиеся, определив границы знания и незнания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 dirty="0">
                          <a:effectLst/>
                        </a:rPr>
                        <a:t>(учитель подводит учащихся к осознанию целей и задач)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>
                          <a:effectLst/>
                        </a:rPr>
                        <a:t>Регулятивные целеполагания, коммуникативные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</a:tr>
              <a:tr h="512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200" dirty="0">
                          <a:effectLst/>
                        </a:rPr>
                        <a:t>Планирование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>
                          <a:effectLst/>
                        </a:rPr>
                        <a:t>Планирование учащимися способов достижения намеченной цели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>
                          <a:effectLst/>
                        </a:rPr>
                        <a:t>(учитель помогает, советует)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 dirty="0">
                          <a:effectLst/>
                        </a:rPr>
                        <a:t>Регулятивные планирования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</a:tr>
              <a:tr h="685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200" dirty="0">
                          <a:effectLst/>
                        </a:rPr>
                        <a:t>Практическая деятельность учащихся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>
                          <a:effectLst/>
                        </a:rPr>
                        <a:t>Учащиеся осуществляют учебные действия по намеченному плану (применяется групповой, индивидуальный методы)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>
                          <a:effectLst/>
                        </a:rPr>
                        <a:t>(учитель консультирует)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 dirty="0">
                          <a:effectLst/>
                        </a:rPr>
                        <a:t>Познавательные, регулятивные, коммуникативные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</a:tr>
              <a:tr h="685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200" dirty="0">
                          <a:effectLst/>
                        </a:rPr>
                        <a:t>Осуществление контроля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>
                          <a:effectLst/>
                        </a:rPr>
                        <a:t>Учащиеся осуществляют контроль (применяются формы самоконтроля, взаимоконтроля)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>
                          <a:effectLst/>
                        </a:rPr>
                        <a:t>(учитель консультирует)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 dirty="0">
                          <a:effectLst/>
                        </a:rPr>
                        <a:t>Регулятивные контроля (самоконтроля), коммуникативные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</a:tr>
              <a:tr h="685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200" dirty="0">
                          <a:effectLst/>
                        </a:rPr>
                        <a:t>Осуществление коррекции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>
                          <a:effectLst/>
                        </a:rPr>
                        <a:t>Учащиеся формулируют затруднения и осуществляют коррекцию самостоятельно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>
                          <a:effectLst/>
                        </a:rPr>
                        <a:t>(учитель консультирует, советует, помогает)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 dirty="0">
                          <a:effectLst/>
                        </a:rPr>
                        <a:t>Коммуникативные, регулятивные коррекции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</a:tr>
              <a:tr h="829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200" dirty="0">
                          <a:effectLst/>
                        </a:rPr>
                        <a:t>Оценивание учащихся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>
                          <a:effectLst/>
                        </a:rPr>
                        <a:t>Учащиеся дают оценку деятельности по её результатам (самооценивание, оценивание результатов деятельности товарищей)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>
                          <a:effectLst/>
                        </a:rPr>
                        <a:t>(учитель консультирует)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 dirty="0">
                          <a:effectLst/>
                        </a:rPr>
                        <a:t>Регулятивные оценивания (</a:t>
                      </a:r>
                      <a:r>
                        <a:rPr lang="ru-RU" sz="1100" dirty="0" err="1">
                          <a:effectLst/>
                        </a:rPr>
                        <a:t>самооценивания</a:t>
                      </a:r>
                      <a:r>
                        <a:rPr lang="ru-RU" sz="1100" dirty="0">
                          <a:effectLst/>
                        </a:rPr>
                        <a:t>), коммуникативные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</a:tr>
              <a:tr h="48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200" dirty="0">
                          <a:effectLst/>
                        </a:rPr>
                        <a:t>Итог урока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>
                          <a:effectLst/>
                        </a:rPr>
                        <a:t>Проводится рефлексия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 dirty="0">
                          <a:effectLst/>
                        </a:rPr>
                        <a:t>Регулятивные </a:t>
                      </a:r>
                      <a:r>
                        <a:rPr lang="ru-RU" sz="1100" dirty="0" err="1">
                          <a:effectLst/>
                        </a:rPr>
                        <a:t>саморегуляции</a:t>
                      </a:r>
                      <a:r>
                        <a:rPr lang="ru-RU" sz="1100" dirty="0">
                          <a:effectLst/>
                        </a:rPr>
                        <a:t>, коммуникативные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</a:tr>
              <a:tr h="43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200" dirty="0">
                          <a:effectLst/>
                        </a:rPr>
                        <a:t>Домашнее задание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 dirty="0">
                          <a:effectLst/>
                        </a:rPr>
                        <a:t>Учащиеся могут выбирать задание из предложенных учителем с учётом индивидуальных возможностей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"/>
                        </a:spcAft>
                      </a:pPr>
                      <a:r>
                        <a:rPr lang="ru-RU" sz="1100" dirty="0">
                          <a:effectLst/>
                        </a:rPr>
                        <a:t>Познавательные, регулятивные, коммуникативные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70" y="907422"/>
            <a:ext cx="76290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i="1" dirty="0"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4385" y="744775"/>
            <a:ext cx="80010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Универсальные учебные действия</a:t>
            </a:r>
            <a:endParaRPr kumimoji="0" lang="ru-RU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3138962" y="806474"/>
            <a:ext cx="928688" cy="2036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5149044" y="860449"/>
            <a:ext cx="928688" cy="19288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818653" y="2357438"/>
            <a:ext cx="3643312" cy="40005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B0F0"/>
                </a:solidFill>
              </a:rPr>
              <a:t>в широком значении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умение учиться, т.е. способность субъекта к саморазвитию и самосовершенствованию путем сознательного и активного присвоения нового социального опыта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11488" y="2398381"/>
            <a:ext cx="3714750" cy="40005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B0F0"/>
                </a:solidFill>
              </a:rPr>
              <a:t>в узком значении </a:t>
            </a:r>
            <a:r>
              <a:rPr lang="ru-RU" dirty="0">
                <a:solidFill>
                  <a:prstClr val="black"/>
                </a:solidFill>
              </a:rPr>
              <a:t>совокупность способов действия учащегося (а также связанных с ними навыков учебной работы), обеспечивающих его способность к самостоятельному усвоению новых знаний и умений, включая организацию этого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70" y="907422"/>
            <a:ext cx="76290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i="1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218" y="736979"/>
            <a:ext cx="66464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Технологии</a:t>
            </a:r>
            <a:r>
              <a:rPr lang="ru-RU" sz="2800" b="1" dirty="0" smtClean="0"/>
              <a:t>: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Информационно </a:t>
            </a:r>
            <a:r>
              <a:rPr lang="ru-RU" sz="2800" dirty="0" smtClean="0"/>
              <a:t>– коммуникационная технология</a:t>
            </a:r>
            <a:br>
              <a:rPr lang="ru-RU" sz="2800" dirty="0" smtClean="0"/>
            </a:br>
            <a:r>
              <a:rPr lang="ru-RU" sz="2800" dirty="0" smtClean="0"/>
              <a:t>2. Технология </a:t>
            </a:r>
            <a:r>
              <a:rPr lang="ru-RU" sz="2800" dirty="0" smtClean="0"/>
              <a:t>развития критического </a:t>
            </a:r>
            <a:r>
              <a:rPr lang="ru-RU" sz="2800" dirty="0" smtClean="0"/>
              <a:t>мышления</a:t>
            </a:r>
          </a:p>
          <a:p>
            <a:r>
              <a:rPr lang="ru-RU" sz="2800" dirty="0" smtClean="0"/>
              <a:t>3. Проектная </a:t>
            </a:r>
            <a:r>
              <a:rPr lang="ru-RU" sz="2800" dirty="0" smtClean="0"/>
              <a:t>технология</a:t>
            </a:r>
            <a:br>
              <a:rPr lang="ru-RU" sz="2800" dirty="0" smtClean="0"/>
            </a:br>
            <a:r>
              <a:rPr lang="ru-RU" sz="2800" dirty="0" smtClean="0"/>
              <a:t>4. Технология </a:t>
            </a:r>
            <a:r>
              <a:rPr lang="ru-RU" sz="2800" dirty="0" smtClean="0"/>
              <a:t>проблемного обучения </a:t>
            </a:r>
            <a:br>
              <a:rPr lang="ru-RU" sz="2800" dirty="0" smtClean="0"/>
            </a:br>
            <a:r>
              <a:rPr lang="ru-RU" sz="2800" dirty="0" smtClean="0"/>
              <a:t>5. Игровые </a:t>
            </a:r>
            <a:r>
              <a:rPr lang="ru-RU" sz="2800" dirty="0" smtClean="0"/>
              <a:t>технологии</a:t>
            </a:r>
            <a:br>
              <a:rPr lang="ru-RU" sz="2800" dirty="0" smtClean="0"/>
            </a:br>
            <a:r>
              <a:rPr lang="ru-RU" sz="2800" dirty="0" smtClean="0"/>
              <a:t>6. Модульная </a:t>
            </a:r>
            <a:r>
              <a:rPr lang="ru-RU" sz="2800" dirty="0" smtClean="0"/>
              <a:t>технология</a:t>
            </a:r>
            <a:br>
              <a:rPr lang="ru-RU" sz="2800" dirty="0" smtClean="0"/>
            </a:br>
            <a:r>
              <a:rPr lang="ru-RU" sz="2800" dirty="0" smtClean="0"/>
              <a:t>7. Технология </a:t>
            </a:r>
            <a:r>
              <a:rPr lang="ru-RU" sz="2800" dirty="0" smtClean="0"/>
              <a:t>мастерских</a:t>
            </a:r>
            <a:br>
              <a:rPr lang="ru-RU" sz="2800" dirty="0" smtClean="0"/>
            </a:br>
            <a:r>
              <a:rPr lang="ru-RU" sz="2800" dirty="0" smtClean="0"/>
              <a:t>8. Кейс </a:t>
            </a:r>
            <a:r>
              <a:rPr lang="ru-RU" sz="2800" dirty="0" smtClean="0"/>
              <a:t>– технология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70" y="907422"/>
            <a:ext cx="76290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i="1" dirty="0"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376" y="935841"/>
            <a:ext cx="7792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+mj-lt"/>
              </a:rPr>
              <a:t>Функции универсальных учебных действий:</a:t>
            </a:r>
            <a:endParaRPr lang="ru-RU" sz="32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0751" y="1651379"/>
            <a:ext cx="750626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возможностей </a:t>
            </a:r>
            <a:r>
              <a:rPr lang="ru-RU" sz="2400" dirty="0" smtClean="0"/>
              <a:t>обучающегося самостоятельно осуществлять деятельность учения, ставить учебные цели, искать и использовать необходимые средства и способы их достижения, контролировать и оценивать процесс и результаты деятельности;</a:t>
            </a:r>
            <a:br>
              <a:rPr lang="ru-RU" sz="2400" dirty="0" smtClean="0"/>
            </a:br>
            <a:r>
              <a:rPr lang="ru-RU" sz="2400" dirty="0" smtClean="0"/>
              <a:t>-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</a:t>
            </a:r>
            <a:r>
              <a:rPr lang="ru-RU" sz="2400" dirty="0" smtClean="0"/>
              <a:t>для гармоничного развития личности и её самореализации на основе готовности к непрерывному образованию;</a:t>
            </a:r>
            <a:r>
              <a:rPr lang="ru-RU" sz="2400" i="1" dirty="0" smtClean="0"/>
              <a:t> </a:t>
            </a:r>
            <a:r>
              <a:rPr lang="ru-RU" sz="2400" dirty="0" smtClean="0"/>
              <a:t>обеспечению успешного усвоения знаний, формирования умений, навыков и компетентностей в любой предметной области.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70" y="907422"/>
            <a:ext cx="76290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i="1" dirty="0"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85273" y="764275"/>
            <a:ext cx="5757223" cy="146031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5970" y="1351128"/>
            <a:ext cx="607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Универсальные учебные действия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1164" y="2492968"/>
            <a:ext cx="2928938" cy="1428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Личностные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94845" y="4077482"/>
            <a:ext cx="2857500" cy="14287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Регулятивные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54468" y="4052462"/>
            <a:ext cx="2857500" cy="14287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Познавательные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28176" y="2414730"/>
            <a:ext cx="2857500" cy="14287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tx1"/>
                </a:solidFill>
              </a:rPr>
              <a:t>Коммуника-тивные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2060813" y="2142699"/>
            <a:ext cx="614149" cy="34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5"/>
          </p:cNvCxnSpPr>
          <p:nvPr/>
        </p:nvCxnSpPr>
        <p:spPr>
          <a:xfrm rot="16200000" flipH="1">
            <a:off x="6561521" y="1948577"/>
            <a:ext cx="418572" cy="5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463422" y="2763672"/>
            <a:ext cx="1883391" cy="832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4524232" y="2763671"/>
            <a:ext cx="1842448" cy="764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70" y="907422"/>
            <a:ext cx="76290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1026" name="Diagram 5"/>
          <p:cNvGraphicFramePr>
            <a:graphicFrameLocks/>
          </p:cNvGraphicFramePr>
          <p:nvPr/>
        </p:nvGraphicFramePr>
        <p:xfrm>
          <a:off x="163772" y="436728"/>
          <a:ext cx="8802807" cy="5950424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7923" y="702706"/>
            <a:ext cx="762909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i="1" dirty="0" smtClean="0">
                <a:latin typeface="+mj-lt"/>
                <a:cs typeface="Times New Roman" panose="02020603050405020304" pitchFamily="18" charset="0"/>
              </a:rPr>
              <a:t>Виды заданий на уроках с УУД</a:t>
            </a:r>
            <a:endParaRPr lang="ru-RU" sz="36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/>
        </p:nvSpPr>
        <p:spPr bwMode="auto">
          <a:xfrm>
            <a:off x="544204" y="1800367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личностные</a:t>
            </a:r>
            <a:r>
              <a:rPr lang="ru-RU" dirty="0" smtClean="0"/>
              <a:t>:</a:t>
            </a:r>
          </a:p>
          <a:p>
            <a:pPr eaLnBrk="1" hangingPunct="1">
              <a:defRPr/>
            </a:pPr>
            <a:r>
              <a:rPr lang="ru-RU" dirty="0" smtClean="0"/>
              <a:t>Участие в проектах</a:t>
            </a:r>
          </a:p>
          <a:p>
            <a:pPr eaLnBrk="1" hangingPunct="1">
              <a:defRPr/>
            </a:pPr>
            <a:r>
              <a:rPr lang="ru-RU" dirty="0" smtClean="0"/>
              <a:t>Подведение итогов урока</a:t>
            </a:r>
          </a:p>
          <a:p>
            <a:pPr eaLnBrk="1" hangingPunct="1">
              <a:defRPr/>
            </a:pPr>
            <a:r>
              <a:rPr lang="ru-RU" dirty="0" smtClean="0"/>
              <a:t>Творческие задания</a:t>
            </a:r>
          </a:p>
          <a:p>
            <a:pPr eaLnBrk="1" hangingPunct="1">
              <a:defRPr/>
            </a:pPr>
            <a:r>
              <a:rPr lang="ru-RU" dirty="0" smtClean="0"/>
              <a:t>Мысленное воспроизведение ситуации</a:t>
            </a:r>
          </a:p>
          <a:p>
            <a:pPr eaLnBrk="1" hangingPunct="1">
              <a:defRPr/>
            </a:pPr>
            <a:r>
              <a:rPr lang="ru-RU" dirty="0" smtClean="0"/>
              <a:t>Самооценка событий</a:t>
            </a:r>
          </a:p>
          <a:p>
            <a:pPr eaLnBrk="1" hangingPunct="1">
              <a:defRPr/>
            </a:pPr>
            <a:r>
              <a:rPr lang="ru-RU" dirty="0" smtClean="0"/>
              <a:t>Дневники достижений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70" y="907422"/>
            <a:ext cx="76290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2050" name="Diagram 5"/>
          <p:cNvGraphicFramePr>
            <a:graphicFrameLocks/>
          </p:cNvGraphicFramePr>
          <p:nvPr/>
        </p:nvGraphicFramePr>
        <p:xfrm>
          <a:off x="177422" y="423081"/>
          <a:ext cx="8707272" cy="5677469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7923" y="702706"/>
            <a:ext cx="762909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i="1" dirty="0" smtClean="0">
                <a:latin typeface="+mj-lt"/>
                <a:cs typeface="Times New Roman" panose="02020603050405020304" pitchFamily="18" charset="0"/>
              </a:rPr>
              <a:t>Виды заданий на уроках с УУД</a:t>
            </a:r>
            <a:endParaRPr lang="ru-RU" sz="36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 bwMode="auto">
          <a:xfrm>
            <a:off x="585148" y="1732128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регулятивные: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Преднамеренные ошибки</a:t>
            </a:r>
          </a:p>
          <a:p>
            <a:pPr eaLnBrk="1" hangingPunct="1">
              <a:defRPr/>
            </a:pPr>
            <a:r>
              <a:rPr lang="ru-RU" dirty="0" smtClean="0"/>
              <a:t>Поиск информации в предложенных источниках</a:t>
            </a:r>
          </a:p>
          <a:p>
            <a:pPr eaLnBrk="1" hangingPunct="1">
              <a:defRPr/>
            </a:pPr>
            <a:r>
              <a:rPr lang="ru-RU" dirty="0" smtClean="0"/>
              <a:t>Взаимоконтроль </a:t>
            </a:r>
          </a:p>
          <a:p>
            <a:pPr eaLnBrk="1" hangingPunct="1">
              <a:defRPr/>
            </a:pPr>
            <a:r>
              <a:rPr lang="ru-RU" dirty="0" smtClean="0"/>
              <a:t>«Найди  ошибку» 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70" y="907422"/>
            <a:ext cx="76290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3074" name="Diagram 5"/>
          <p:cNvGraphicFramePr>
            <a:graphicFrameLocks/>
          </p:cNvGraphicFramePr>
          <p:nvPr/>
        </p:nvGraphicFramePr>
        <p:xfrm>
          <a:off x="204715" y="382138"/>
          <a:ext cx="8748215" cy="5936776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784</Words>
  <Application>Microsoft Office PowerPoint</Application>
  <PresentationFormat>Экран (4:3)</PresentationFormat>
  <Paragraphs>196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веретенникова</dc:creator>
  <cp:lastModifiedBy>АДМИНИСТРАТОР ПК</cp:lastModifiedBy>
  <cp:revision>49</cp:revision>
  <dcterms:created xsi:type="dcterms:W3CDTF">2013-11-19T05:52:05Z</dcterms:created>
  <dcterms:modified xsi:type="dcterms:W3CDTF">2015-04-13T17:13:27Z</dcterms:modified>
</cp:coreProperties>
</file>