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D323-64F5-41C4-AFCE-1E9E7384AED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A3DD-A06B-493A-8569-875641E34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D323-64F5-41C4-AFCE-1E9E7384AED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A3DD-A06B-493A-8569-875641E34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D323-64F5-41C4-AFCE-1E9E7384AED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A3DD-A06B-493A-8569-875641E34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D323-64F5-41C4-AFCE-1E9E7384AED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A3DD-A06B-493A-8569-875641E34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D323-64F5-41C4-AFCE-1E9E7384AED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A3DD-A06B-493A-8569-875641E34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D323-64F5-41C4-AFCE-1E9E7384AED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A3DD-A06B-493A-8569-875641E34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D323-64F5-41C4-AFCE-1E9E7384AED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A3DD-A06B-493A-8569-875641E34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D323-64F5-41C4-AFCE-1E9E7384AED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A3DD-A06B-493A-8569-875641E34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D323-64F5-41C4-AFCE-1E9E7384AED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A3DD-A06B-493A-8569-875641E34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D323-64F5-41C4-AFCE-1E9E7384AED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A3DD-A06B-493A-8569-875641E34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D323-64F5-41C4-AFCE-1E9E7384AED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A3DD-A06B-493A-8569-875641E34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2D323-64F5-41C4-AFCE-1E9E7384AED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CA3DD-A06B-493A-8569-875641E34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11.nnm.me/3/9/2/2/6/f37eeef2121ed72e62dd73954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0"/>
            <a:ext cx="9629788" cy="928669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Блокадный Город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5429264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В сердцах наших жить будут вечно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Герои минувшей войны.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Нам память о них дорога бесконечно, 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И ею с тобой мы сильны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		Ольга </a:t>
            </a:r>
            <a:r>
              <a:rPr lang="ru-RU" dirty="0" err="1"/>
              <a:t>Бергольц</a:t>
            </a:r>
            <a:r>
              <a:rPr lang="ru-RU" dirty="0"/>
              <a:t> писала: «сто двадцать пять блокадных грамм с огнем и кровью пополам». Город не просто жил, он давал фронту танки и самолеты. Промышленность города за 900 героических дней дала фронту более 2000 танков, 1500 самолетов, 150 тяжелых орудий, 12000 минометов и пулеметов, 10 миллионов снарядов и мин.</a:t>
            </a:r>
          </a:p>
          <a:p>
            <a:pPr>
              <a:buNone/>
            </a:pPr>
            <a:r>
              <a:rPr lang="ru-RU" dirty="0" smtClean="0"/>
              <a:t>		Но </a:t>
            </a:r>
            <a:r>
              <a:rPr lang="ru-RU" dirty="0"/>
              <a:t>рабочие требовались еще больше, так как прежние уходили в народное ополчение.</a:t>
            </a:r>
          </a:p>
          <a:p>
            <a:pPr>
              <a:buNone/>
            </a:pPr>
            <a:r>
              <a:rPr lang="ru-RU" dirty="0" smtClean="0"/>
              <a:t>		На </a:t>
            </a:r>
            <a:r>
              <a:rPr lang="ru-RU" dirty="0"/>
              <a:t>заводы и фабрики пришли мальчишки и девчонки, досрочно выпущенные из ремесленных училищ. Многие из них становились на подставки, чтобы достать рычаги своих станков.</a:t>
            </a:r>
          </a:p>
          <a:p>
            <a:pPr>
              <a:buNone/>
            </a:pPr>
            <a:r>
              <a:rPr lang="ru-RU" dirty="0" smtClean="0"/>
              <a:t>		Подростки-рабочие </a:t>
            </a:r>
            <a:r>
              <a:rPr lang="ru-RU" dirty="0"/>
              <a:t>работали в невыносимых условиях. Голодные, изможденные, они по 12-14 часов не выходили из промерзших цехов и вносили свой вклад в разгром врага.</a:t>
            </a:r>
          </a:p>
          <a:p>
            <a:pPr>
              <a:buNone/>
            </a:pPr>
            <a:r>
              <a:rPr lang="ru-RU" dirty="0" smtClean="0"/>
              <a:t>		Страна </a:t>
            </a:r>
            <a:r>
              <a:rPr lang="ru-RU" dirty="0"/>
              <a:t>помогала Ленинграду в его героической борьбе. С Большой земли в осажденный город с невероятными трудностями доставляли продукты и топливо. Оставалась узкая полоска воды Ладожского озера. Но поздней осенью Ладога замерзла и эта единственная ниточка, связавшая город со страной оборвалась.</a:t>
            </a:r>
          </a:p>
          <a:p>
            <a:pPr>
              <a:buNone/>
            </a:pPr>
            <a:r>
              <a:rPr lang="ru-RU" dirty="0" smtClean="0"/>
              <a:t>		И </a:t>
            </a:r>
            <a:r>
              <a:rPr lang="ru-RU" dirty="0"/>
              <a:t>тогда по Ладожскому озеру проложили автомобильную трассу. От нее зависело спасение жителей города, обеспечение фронта всем необходимым.</a:t>
            </a:r>
          </a:p>
          <a:p>
            <a:pPr>
              <a:buNone/>
            </a:pPr>
            <a:r>
              <a:rPr lang="ru-RU" dirty="0" smtClean="0"/>
              <a:t>		22 </a:t>
            </a:r>
            <a:r>
              <a:rPr lang="ru-RU" dirty="0"/>
              <a:t>ноября 1941 года по еще неокрепшему льду пошли первые грузовики с мукой.</a:t>
            </a:r>
          </a:p>
          <a:p>
            <a:pPr algn="ctr">
              <a:buNone/>
            </a:pPr>
            <a:r>
              <a:rPr lang="ru-RU" b="0" dirty="0" smtClean="0"/>
              <a:t>	«Дорогой жизни» шел к нам хлеб, </a:t>
            </a:r>
            <a:br>
              <a:rPr lang="ru-RU" b="0" dirty="0" smtClean="0"/>
            </a:br>
            <a:r>
              <a:rPr lang="ru-RU" b="0" dirty="0" smtClean="0"/>
              <a:t>Дорогой жизни многих к многим.</a:t>
            </a:r>
            <a:br>
              <a:rPr lang="ru-RU" b="0" dirty="0" smtClean="0"/>
            </a:br>
            <a:r>
              <a:rPr lang="ru-RU" b="0" dirty="0" smtClean="0"/>
              <a:t>Еще не знают на земле </a:t>
            </a:r>
            <a:br>
              <a:rPr lang="ru-RU" b="0" dirty="0" smtClean="0"/>
            </a:br>
            <a:r>
              <a:rPr lang="ru-RU" b="0" dirty="0" smtClean="0"/>
              <a:t>Страшней и радостней дороги. (О. </a:t>
            </a:r>
            <a:r>
              <a:rPr lang="ru-RU" b="0" dirty="0" err="1" smtClean="0"/>
              <a:t>Бергольц</a:t>
            </a:r>
            <a:r>
              <a:rPr lang="ru-RU" b="0" dirty="0" smtClean="0"/>
              <a:t>)</a:t>
            </a:r>
          </a:p>
          <a:p>
            <a:endParaRPr lang="ru-RU" dirty="0"/>
          </a:p>
        </p:txBody>
      </p:sp>
      <p:pic>
        <p:nvPicPr>
          <p:cNvPr id="3076" name="Picture 4" descr="http://topwar.ru/uploads/posts/2010-11/1290592953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5438"/>
            <a:ext cx="4214810" cy="2362562"/>
          </a:xfrm>
          <a:prstGeom prst="rect">
            <a:avLst/>
          </a:prstGeom>
          <a:noFill/>
        </p:spPr>
      </p:pic>
      <p:pic>
        <p:nvPicPr>
          <p:cNvPr id="3078" name="Picture 6" descr="http://stat18.privet.ru/lr/0a124e17b37635e4e151d8194a30ca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499527"/>
            <a:ext cx="4929190" cy="2358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0"/>
            <a:ext cx="3357586" cy="764384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		Вплоть </a:t>
            </a:r>
            <a:r>
              <a:rPr lang="ru-RU" dirty="0"/>
              <a:t>до 23 апреля 1942 года по Ладожскому озеру непрерывно двигались автоколонны с продуктами, а обратно на Большую Землю вывозили детей, раненых, истощенных людей.</a:t>
            </a:r>
          </a:p>
          <a:p>
            <a:pPr>
              <a:buNone/>
            </a:pPr>
            <a:r>
              <a:rPr lang="ru-RU" dirty="0" smtClean="0"/>
              <a:t>		Скольких </a:t>
            </a:r>
            <a:r>
              <a:rPr lang="ru-RU" dirty="0"/>
              <a:t>людей спасла эта дорога!</a:t>
            </a:r>
          </a:p>
          <a:p>
            <a:pPr>
              <a:buNone/>
            </a:pPr>
            <a:r>
              <a:rPr lang="ru-RU" dirty="0" smtClean="0"/>
              <a:t>		Народ </a:t>
            </a:r>
            <a:r>
              <a:rPr lang="ru-RU" dirty="0"/>
              <a:t>очень точно назвал ее «дорогой жизни». Наконец наступила весна 1942 года. но с весной пришли новые заботы. Зимой город не очищался. Людям угрожала эпидемия. Голодные, измученные за зиму, они приводили в порядок дворы, улицы.</a:t>
            </a:r>
          </a:p>
          <a:p>
            <a:pPr>
              <a:buNone/>
            </a:pPr>
            <a:r>
              <a:rPr lang="ru-RU" dirty="0" smtClean="0"/>
              <a:t>		Летом </a:t>
            </a:r>
            <a:r>
              <a:rPr lang="ru-RU" dirty="0"/>
              <a:t>была вскопана и засеяна каждая полоска земли: на пустырях, в парках.</a:t>
            </a:r>
          </a:p>
          <a:p>
            <a:pPr>
              <a:buNone/>
            </a:pPr>
            <a:r>
              <a:rPr lang="ru-RU" dirty="0" smtClean="0"/>
              <a:t>		Учителя</a:t>
            </a:r>
            <a:r>
              <a:rPr lang="ru-RU" dirty="0"/>
              <a:t>, ученики для школ заготавливали дрова, разбирали деревянные дома.</a:t>
            </a:r>
          </a:p>
          <a:p>
            <a:pPr>
              <a:buNone/>
            </a:pPr>
            <a:r>
              <a:rPr lang="ru-RU" dirty="0" smtClean="0"/>
              <a:t>		22 </a:t>
            </a:r>
            <a:r>
              <a:rPr lang="ru-RU" dirty="0"/>
              <a:t>декабря 1942 года была учреждена медаль «За оборону Ленинграда». 1500000 ленинградцев были представлены к награде. Из них 15249 детей.</a:t>
            </a:r>
          </a:p>
          <a:p>
            <a:endParaRPr lang="ru-RU" dirty="0"/>
          </a:p>
        </p:txBody>
      </p:sp>
      <p:pic>
        <p:nvPicPr>
          <p:cNvPr id="2050" name="Picture 2" descr="http://pra-semena.ru/_ph/12/2/3586998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2967249" cy="3286148"/>
          </a:xfrm>
          <a:prstGeom prst="rect">
            <a:avLst/>
          </a:prstGeom>
          <a:noFill/>
        </p:spPr>
      </p:pic>
      <p:pic>
        <p:nvPicPr>
          <p:cNvPr id="2052" name="Picture 4" descr="http://mondvor.narod.ru/MObLen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42984"/>
            <a:ext cx="2257425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49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	Войска </a:t>
            </a:r>
            <a:r>
              <a:rPr lang="ru-RU" dirty="0"/>
              <a:t>Ленинградского и </a:t>
            </a:r>
            <a:r>
              <a:rPr lang="ru-RU" dirty="0" err="1"/>
              <a:t>Волховского</a:t>
            </a:r>
            <a:r>
              <a:rPr lang="ru-RU" dirty="0"/>
              <a:t> фронтов получили приказ - в январе 1943 года прорвать блокаду!</a:t>
            </a:r>
          </a:p>
          <a:p>
            <a:pPr>
              <a:buNone/>
            </a:pPr>
            <a:r>
              <a:rPr lang="ru-RU" dirty="0" smtClean="0"/>
              <a:t>		13 </a:t>
            </a:r>
            <a:r>
              <a:rPr lang="ru-RU" dirty="0"/>
              <a:t>января 1943 года вражеское кольцо было прорвано. Но окончательное освобождение наступило только через год. 13 января 1944 года войска Ленинградского и </a:t>
            </a:r>
            <a:r>
              <a:rPr lang="ru-RU" dirty="0" err="1"/>
              <a:t>Волховского</a:t>
            </a:r>
            <a:r>
              <a:rPr lang="ru-RU" dirty="0"/>
              <a:t> фронтов при активной поддержке Балтийского флота и отрядов партизан начали операцию по ликвидации вражеских группировок. За две недели они разгромили 18 немецкую армию, отбросили оккупантов на 650-1000 километров от Ленинграда, освободили более 800 городов и деревень. Город полностью был освобожден от блокады.</a:t>
            </a:r>
          </a:p>
          <a:p>
            <a:pPr>
              <a:buNone/>
            </a:pPr>
            <a:r>
              <a:rPr lang="ru-RU" dirty="0" smtClean="0"/>
              <a:t>		В </a:t>
            </a:r>
            <a:r>
              <a:rPr lang="ru-RU" dirty="0"/>
              <a:t>честь выигранного сражения 27 января 1944 года над Невой прогремели 24 залпа торжественного салюта.</a:t>
            </a:r>
          </a:p>
          <a:p>
            <a:endParaRPr lang="ru-RU" dirty="0"/>
          </a:p>
        </p:txBody>
      </p:sp>
      <p:pic>
        <p:nvPicPr>
          <p:cNvPr id="1026" name="Picture 2" descr="http://900igr.net/datai/istorija/Blokada-Leningrada.files/0071-087-Blokada-snj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52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/>
              <a:t>		Зловещие </a:t>
            </a:r>
            <a:r>
              <a:rPr lang="ru-RU" sz="2000" dirty="0"/>
              <a:t>языки пламени, рвущие ввысь и испепеляющие все, что встает на их пути. Искаженные ужасом лица женщин, прижимающих к груди насмерть перепуганных детей. Душе раздирающие стоны раненых. Грохот орудий. Свист пуль. И всюду трупы людей, еще недавно думающих о будущем, мечтавших о любви и счастье.</a:t>
            </a:r>
          </a:p>
          <a:p>
            <a:pPr>
              <a:buNone/>
            </a:pPr>
            <a:r>
              <a:rPr lang="ru-RU" sz="2000" dirty="0" smtClean="0"/>
              <a:t>		Все </a:t>
            </a:r>
            <a:r>
              <a:rPr lang="ru-RU" sz="2000" dirty="0"/>
              <a:t>это и есть война - самое страшное событие, которое только может случиться как в жизни отдельного человека, так и в истории всего человечества.</a:t>
            </a:r>
          </a:p>
          <a:p>
            <a:pPr algn="ctr">
              <a:buNone/>
            </a:pPr>
            <a:r>
              <a:rPr lang="ru-RU" b="0" dirty="0" smtClean="0"/>
              <a:t>	</a:t>
            </a:r>
          </a:p>
          <a:p>
            <a:pPr algn="ctr">
              <a:buNone/>
            </a:pPr>
            <a:endParaRPr lang="ru-RU" b="0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b="0" dirty="0" smtClean="0"/>
          </a:p>
          <a:p>
            <a:pPr algn="ctr">
              <a:buNone/>
            </a:pPr>
            <a:endParaRPr lang="ru-RU" b="0" dirty="0" smtClean="0"/>
          </a:p>
          <a:p>
            <a:pPr algn="ctr">
              <a:buNone/>
            </a:pPr>
            <a:r>
              <a:rPr lang="ru-RU" b="0" dirty="0" smtClean="0"/>
              <a:t>Что может быть страшнее, чем война?!</a:t>
            </a:r>
            <a:br>
              <a:rPr lang="ru-RU" b="0" dirty="0" smtClean="0"/>
            </a:br>
            <a:r>
              <a:rPr lang="ru-RU" b="0" dirty="0" smtClean="0"/>
              <a:t>Лишь слезы да страдания несет она.</a:t>
            </a:r>
            <a:br>
              <a:rPr lang="ru-RU" b="0" dirty="0" smtClean="0"/>
            </a:br>
            <a:r>
              <a:rPr lang="ru-RU" b="0" dirty="0" smtClean="0"/>
              <a:t>И счастье разбивает у людей,</a:t>
            </a:r>
            <a:br>
              <a:rPr lang="ru-RU" b="0" dirty="0" smtClean="0"/>
            </a:br>
            <a:r>
              <a:rPr lang="ru-RU" b="0" dirty="0" smtClean="0"/>
              <a:t>Любимых разлучает и друзей.</a:t>
            </a:r>
          </a:p>
          <a:p>
            <a:endParaRPr lang="ru-RU" dirty="0"/>
          </a:p>
        </p:txBody>
      </p:sp>
      <p:pic>
        <p:nvPicPr>
          <p:cNvPr id="11266" name="Picture 2" descr="http://supernew.ej.ru/upimg/m_6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357430"/>
            <a:ext cx="3066376" cy="2428892"/>
          </a:xfrm>
          <a:prstGeom prst="rect">
            <a:avLst/>
          </a:prstGeom>
          <a:noFill/>
        </p:spPr>
      </p:pic>
      <p:pic>
        <p:nvPicPr>
          <p:cNvPr id="11268" name="Picture 4" descr="http://topwar.ru/uploads/posts/2011-09/1315468003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3473815" cy="2428892"/>
          </a:xfrm>
          <a:prstGeom prst="rect">
            <a:avLst/>
          </a:prstGeom>
          <a:noFill/>
        </p:spPr>
      </p:pic>
      <p:pic>
        <p:nvPicPr>
          <p:cNvPr id="5" name="Рисунок 4" descr="0005-004-oborona-leningra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478" y="2357430"/>
            <a:ext cx="3238522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57562"/>
            <a:ext cx="9144000" cy="35004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На </a:t>
            </a:r>
            <a:r>
              <a:rPr lang="ru-RU" dirty="0"/>
              <a:t>нашу страну 22 июня 1941 года напала фашистская Германия, во главе которой стоял Адольф Гитлер. Он намеревался захватить нашу страну за 6 </a:t>
            </a:r>
            <a:r>
              <a:rPr lang="ru-RU" dirty="0" smtClean="0"/>
              <a:t>недель.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Большую </a:t>
            </a:r>
            <a:r>
              <a:rPr lang="ru-RU" dirty="0"/>
              <a:t>часть славянских народов фашисты хотели истребить, а оставшихся загнать в военные поселения, превратив в рабов. Долго учить детей в школах не собирались. (Правила уличного движения, чтобы не мешали двигаться машинам, подписываться, таблицу умножения до 25).</a:t>
            </a:r>
          </a:p>
          <a:p>
            <a:endParaRPr lang="ru-RU" dirty="0"/>
          </a:p>
        </p:txBody>
      </p:sp>
      <p:pic>
        <p:nvPicPr>
          <p:cNvPr id="10242" name="Picture 2" descr="http://ikpik.ru/uploads/posts/2013-01/1357465294_42398418_1239479178_09bace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0"/>
            <a:ext cx="5087215" cy="3357562"/>
          </a:xfrm>
          <a:prstGeom prst="rect">
            <a:avLst/>
          </a:prstGeom>
          <a:noFill/>
        </p:spPr>
      </p:pic>
      <p:pic>
        <p:nvPicPr>
          <p:cNvPr id="10244" name="Picture 4" descr="http://img15.nnm.me/8/3/4/3/6/5e1000cc5b2ea64440cf3c89f9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4143372" cy="3330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такое блокада?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14357"/>
            <a:ext cx="8229600" cy="44291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500" dirty="0" smtClean="0"/>
              <a:t>		Ужасную </a:t>
            </a:r>
            <a:r>
              <a:rPr lang="ru-RU" sz="1500" dirty="0"/>
              <a:t>участь готовил Гитлер Ленинграду. Вот выдержка из секретной директивы немецкого военно-морского штаба «О будущности Ленинграда» от 22 сентября 1941 года.</a:t>
            </a:r>
          </a:p>
          <a:p>
            <a:pPr>
              <a:buNone/>
            </a:pPr>
            <a:r>
              <a:rPr lang="ru-RU" sz="1500" dirty="0" smtClean="0"/>
              <a:t>		«</a:t>
            </a:r>
            <a:r>
              <a:rPr lang="ru-RU" sz="1500" dirty="0"/>
              <a:t>Фюрер решил стереть с лица земли город Ленинград… После поражения Советской России нет никакого интереса для дальнейшего существования этого большого населенного пункта.</a:t>
            </a:r>
          </a:p>
          <a:p>
            <a:pPr>
              <a:buNone/>
            </a:pPr>
            <a:r>
              <a:rPr lang="ru-RU" sz="1500" dirty="0" smtClean="0"/>
              <a:t>		Предложено </a:t>
            </a:r>
            <a:r>
              <a:rPr lang="ru-RU" sz="1500" dirty="0"/>
              <a:t>блокировать город и путем обстрела из артиллерии всех калибров и беспрерывной бомбежки с воздуха сравнять его с землей. С нашей стороны нет заинтересованности в сохранении хотя бы части населения этого большого города».</a:t>
            </a:r>
          </a:p>
          <a:p>
            <a:pPr>
              <a:buNone/>
            </a:pPr>
            <a:r>
              <a:rPr lang="ru-RU" sz="1500" dirty="0" smtClean="0"/>
              <a:t>		Для </a:t>
            </a:r>
            <a:r>
              <a:rPr lang="ru-RU" sz="1500" dirty="0"/>
              <a:t>осуществления этого варварского замысла гитлеровское командование бросило к Ленинграду огромные военные силы - более 40 отборных дивизий, свыше тысячи танков и полторы тысячи самолетов. Немцев поддерживала 200 тысячная финская армия «</a:t>
            </a:r>
            <a:r>
              <a:rPr lang="ru-RU" sz="1500" dirty="0" err="1"/>
              <a:t>Голубая</a:t>
            </a:r>
            <a:r>
              <a:rPr lang="ru-RU" sz="1500" dirty="0"/>
              <a:t> дивизия» Из фашистской Испании, легионеры Нидерландов, Голландии, Бельгии, Норвегии.</a:t>
            </a:r>
          </a:p>
          <a:p>
            <a:pPr>
              <a:buNone/>
            </a:pPr>
            <a:r>
              <a:rPr lang="ru-RU" sz="1500" dirty="0" smtClean="0"/>
              <a:t>		На </a:t>
            </a:r>
            <a:r>
              <a:rPr lang="ru-RU" sz="1500" dirty="0"/>
              <a:t>помощь нашим воинам пришло народное ополчение. Вместе со взрослыми сражались с врагом и ленинградские мальчишки – сыновья полков и юнги.</a:t>
            </a:r>
          </a:p>
          <a:p>
            <a:endParaRPr lang="ru-RU" dirty="0"/>
          </a:p>
        </p:txBody>
      </p:sp>
      <p:pic>
        <p:nvPicPr>
          <p:cNvPr id="9218" name="Picture 2" descr="http://upload.wikimedia.org/wikipedia/commons/f/f5/RIAN_archive_907_Leningradians_queueing_up_for_w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286256"/>
            <a:ext cx="3214670" cy="2335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92893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		На </a:t>
            </a:r>
            <a:r>
              <a:rPr lang="ru-RU" dirty="0"/>
              <a:t>защиту родного города поднялись все ее жители. В короткий срок он был превращен в город- крепость. В нем построили 35 км баррикад, 4170 дотов, 22 тысячи огненных точек. Вместе со взрослыми ребята дежурили на чердаках и крышах при налетах вражеской авиации. Они тушили зажигательные бомбы, возникшие пожары. Их называли часовыми ленинградских крыш.</a:t>
            </a:r>
          </a:p>
          <a:p>
            <a:pPr algn="ctr">
              <a:buNone/>
            </a:pPr>
            <a:r>
              <a:rPr lang="ru-RU" dirty="0" smtClean="0"/>
              <a:t>		Стремясь </a:t>
            </a:r>
            <a:r>
              <a:rPr lang="ru-RU" dirty="0"/>
              <a:t>сравнять город с землей, фашисты обрушили на него за время осады: 150 тысяч тяжелых снарядов, 5 тысяч фугасных, более 100 тысяч зажигательных бомб.</a:t>
            </a:r>
          </a:p>
          <a:p>
            <a:pPr algn="ctr">
              <a:buNone/>
            </a:pPr>
            <a:r>
              <a:rPr lang="ru-RU" dirty="0" smtClean="0"/>
              <a:t>		8 </a:t>
            </a:r>
            <a:r>
              <a:rPr lang="ru-RU" dirty="0"/>
              <a:t>сентября 1941 года, захватив город Шлиссельбург, фашисты прорвали на южный берег Ладожского озера. Ленинград оказался полностью блокирован с суши.</a:t>
            </a:r>
          </a:p>
          <a:p>
            <a:endParaRPr lang="ru-RU" dirty="0"/>
          </a:p>
        </p:txBody>
      </p:sp>
      <p:pic>
        <p:nvPicPr>
          <p:cNvPr id="8194" name="Picture 2" descr="http://www.peacekeeper.ru/media/2013/12/6914467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4318488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0"/>
            <a:ext cx="5072066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	С </a:t>
            </a:r>
            <a:r>
              <a:rPr lang="ru-RU" dirty="0"/>
              <a:t>каждым днем в городе таяли запасы продовольствия. Были сокращены нормы. Рабочие получали в день хлеба по 250 грамм, а служащие и дети по 125 грамм. Муки в этом хлебе почти не было, его выпекали из отраслей, мякоти, целлюлозы. Хлеб был почти единственным питанием ленинградцев.</a:t>
            </a:r>
          </a:p>
          <a:p>
            <a:pPr>
              <a:buNone/>
            </a:pPr>
            <a:r>
              <a:rPr lang="ru-RU" dirty="0" smtClean="0"/>
              <a:t>		Зимой </a:t>
            </a:r>
            <a:r>
              <a:rPr lang="ru-RU" dirty="0"/>
              <a:t>1941-1942 года в городе не было топлива и электроэнергии. Люди, истощенные голодом, измученные непрерывными бомбежками жили в непотопляемых домах.</a:t>
            </a:r>
          </a:p>
          <a:p>
            <a:pPr>
              <a:buNone/>
            </a:pPr>
            <a:r>
              <a:rPr lang="ru-RU" dirty="0" smtClean="0"/>
              <a:t>		Замерзли </a:t>
            </a:r>
            <a:r>
              <a:rPr lang="ru-RU" dirty="0"/>
              <a:t>водопровод и канализация. За водой ходили на набережную Невы, делали прорубь и набирали воду под обстрелами.</a:t>
            </a:r>
          </a:p>
          <a:p>
            <a:pPr>
              <a:buNone/>
            </a:pPr>
            <a:r>
              <a:rPr lang="ru-RU" dirty="0" smtClean="0"/>
              <a:t>		Смерть </a:t>
            </a:r>
            <a:r>
              <a:rPr lang="ru-RU" dirty="0"/>
              <a:t>входила во все дома. Свыше 640 тысяч ленинградцев погибло от голода.</a:t>
            </a:r>
          </a:p>
          <a:p>
            <a:endParaRPr lang="ru-RU" dirty="0"/>
          </a:p>
        </p:txBody>
      </p:sp>
      <p:pic>
        <p:nvPicPr>
          <p:cNvPr id="7172" name="Picture 4" descr="http://actualhistory.ru/app/var/pub/files/346/br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44109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00438"/>
            <a:ext cx="9144000" cy="335756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Многие </a:t>
            </a:r>
            <a:r>
              <a:rPr lang="ru-RU" dirty="0"/>
              <a:t>знают печальную историю 11-летней ленинградской девочки Тани Савичевой. Большая семья Савичевых жила на Васильевском острове. Блокада отняла у девочки родных и сделала ее сиротой. В те жуткие дни Таня сделала в записной книжке девять коротких трагических записей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		При </a:t>
            </a:r>
            <a:r>
              <a:rPr lang="ru-RU" dirty="0"/>
              <a:t>первой же возможности Таню Савичеву вывезли с детским домом в Горьковскую область. Но крайнее истощение, нервное потрясение сломили девочку, и она вскоре умерла. 19 мая 1972 года на могиле Тани был поставлен памятник.</a:t>
            </a:r>
          </a:p>
        </p:txBody>
      </p:sp>
      <p:pic>
        <p:nvPicPr>
          <p:cNvPr id="6146" name="Picture 2" descr="http://www.ria-bashkiria.com/uploads/images/news/24581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5476868" cy="3084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Враги </a:t>
            </a:r>
            <a:r>
              <a:rPr lang="ru-RU" dirty="0"/>
              <a:t>надеялись, что жестокие лишения пробудят в ленинградцах низменные инстинкты, запутают в них все человеческое. Они думают, что голодные, мерзнущие люди перессорятся между собой из-за куска хлеба, из-за полена дров, перестанут защищать город и в конце концов сдадут его. Недаром 30 января 1942 года Гитлер цинично заявил: «Ленинград мы штурмуем сознательно. Ленинград выжрет самого себя».</a:t>
            </a:r>
          </a:p>
          <a:p>
            <a:pPr>
              <a:buNone/>
            </a:pPr>
            <a:r>
              <a:rPr lang="ru-RU" dirty="0" smtClean="0"/>
              <a:t>		Но </a:t>
            </a:r>
            <a:r>
              <a:rPr lang="ru-RU" dirty="0"/>
              <a:t>гитлеровцы просчитались. Люди, пережившие блокаду, до сих пор помнят глубокую человечность безмерно страдающих ленинградцев, их доверие и уважение друг к другу.</a:t>
            </a:r>
          </a:p>
          <a:p>
            <a:endParaRPr lang="ru-RU" dirty="0"/>
          </a:p>
        </p:txBody>
      </p:sp>
      <p:pic>
        <p:nvPicPr>
          <p:cNvPr id="5122" name="Picture 2" descr="http://partizzan1941.ucoz.ru/18/5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429132"/>
            <a:ext cx="2857500" cy="220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229600" cy="1143000"/>
          </a:xfrm>
        </p:spPr>
        <p:txBody>
          <a:bodyPr/>
          <a:lstStyle/>
          <a:p>
            <a:r>
              <a:rPr lang="ru-RU" dirty="0" smtClean="0"/>
              <a:t>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		</a:t>
            </a:r>
            <a:r>
              <a:rPr lang="ru-RU" b="1" dirty="0"/>
              <a:t> </a:t>
            </a:r>
            <a:r>
              <a:rPr lang="ru-RU" dirty="0"/>
              <a:t>В осажденном городе работали 30 школ. Местом учебы стали и некоторые бомбоубежища жилых зданий. Даже в таких жутких условиях дети учились. Это был подвиг. Опасен и тяжел путь в школу. На улицах часто рвались снаряды.</a:t>
            </a:r>
          </a:p>
          <a:p>
            <a:pPr>
              <a:buNone/>
            </a:pPr>
            <a:r>
              <a:rPr lang="ru-RU" dirty="0" smtClean="0"/>
              <a:t>		В </a:t>
            </a:r>
            <a:r>
              <a:rPr lang="ru-RU" dirty="0"/>
              <a:t>школах и бомбоубежищах, где проводились занятия, стоял такой мороз, что замерзали чернила. Ученики сидели в пальто, шапках, рукавицах. Руки коченели, а мел выскальзывал из пальцев.</a:t>
            </a:r>
          </a:p>
          <a:p>
            <a:pPr>
              <a:buNone/>
            </a:pPr>
            <a:r>
              <a:rPr lang="ru-RU" dirty="0" smtClean="0"/>
              <a:t>		Ученики </a:t>
            </a:r>
            <a:r>
              <a:rPr lang="ru-RU" dirty="0"/>
              <a:t>шатались от голода. У всех была общая болезнь - дистрофия. А к ней еще прибавилась и цинга. Кровоточили десны. Качались зубы. Ученики умирали не только дома, на улице, по дороге в школу, но, случалось и прямо в классе.</a:t>
            </a:r>
          </a:p>
          <a:p>
            <a:pPr algn="r">
              <a:buNone/>
            </a:pPr>
            <a:r>
              <a:rPr lang="ru-RU" b="0" dirty="0" smtClean="0"/>
              <a:t>	Девочка руки протянула</a:t>
            </a:r>
            <a:br>
              <a:rPr lang="ru-RU" b="0" dirty="0" smtClean="0"/>
            </a:br>
            <a:r>
              <a:rPr lang="ru-RU" b="0" dirty="0" smtClean="0"/>
              <a:t>Уснула,</a:t>
            </a:r>
            <a:br>
              <a:rPr lang="ru-RU" b="0" dirty="0" smtClean="0"/>
            </a:br>
            <a:r>
              <a:rPr lang="ru-RU" b="0" dirty="0" smtClean="0"/>
              <a:t>А оказалось - умерла..</a:t>
            </a:r>
            <a:br>
              <a:rPr lang="ru-RU" b="0" dirty="0" smtClean="0"/>
            </a:br>
            <a:r>
              <a:rPr lang="ru-RU" b="0" dirty="0" smtClean="0"/>
              <a:t>Никто не обронил ни слова,</a:t>
            </a:r>
            <a:br>
              <a:rPr lang="ru-RU" b="0" dirty="0" smtClean="0"/>
            </a:br>
            <a:r>
              <a:rPr lang="ru-RU" b="0" dirty="0" smtClean="0"/>
              <a:t>Лишь хрипло, сквозь метельный стон,</a:t>
            </a:r>
            <a:br>
              <a:rPr lang="ru-RU" b="0" dirty="0" smtClean="0"/>
            </a:br>
            <a:r>
              <a:rPr lang="ru-RU" b="0" dirty="0" smtClean="0"/>
              <a:t>Учитель выдавил, что снова </a:t>
            </a:r>
            <a:br>
              <a:rPr lang="ru-RU" b="0" dirty="0" smtClean="0"/>
            </a:br>
            <a:r>
              <a:rPr lang="ru-RU" b="0" dirty="0" smtClean="0"/>
              <a:t>Уроки после похорон</a:t>
            </a:r>
          </a:p>
          <a:p>
            <a:pPr algn="r">
              <a:buNone/>
            </a:pPr>
            <a:r>
              <a:rPr lang="ru-RU" b="0" dirty="0" smtClean="0"/>
              <a:t> (Ю. Воронов)</a:t>
            </a:r>
          </a:p>
          <a:p>
            <a:endParaRPr lang="ru-RU" dirty="0"/>
          </a:p>
        </p:txBody>
      </p:sp>
      <p:pic>
        <p:nvPicPr>
          <p:cNvPr id="4098" name="Picture 2" descr="http://echo.msk.ru/att/element-773702-misc-war-blocade-03-520x3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3429000"/>
            <a:ext cx="4070987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13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Блокадный Город</vt:lpstr>
      <vt:lpstr>Слайд 2</vt:lpstr>
      <vt:lpstr>Слайд 3</vt:lpstr>
      <vt:lpstr>Что такое блокада? </vt:lpstr>
      <vt:lpstr>Слайд 5</vt:lpstr>
      <vt:lpstr>Слайд 6</vt:lpstr>
      <vt:lpstr>Слайд 7</vt:lpstr>
      <vt:lpstr>Слайд 8</vt:lpstr>
      <vt:lpstr>Школы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Блокадный Город</dc:title>
  <dc:creator>Олег</dc:creator>
  <cp:lastModifiedBy>Олег</cp:lastModifiedBy>
  <cp:revision>32</cp:revision>
  <dcterms:created xsi:type="dcterms:W3CDTF">2014-01-22T16:08:47Z</dcterms:created>
  <dcterms:modified xsi:type="dcterms:W3CDTF">2014-01-23T17:04:03Z</dcterms:modified>
</cp:coreProperties>
</file>