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5"/>
  </p:notesMasterIdLst>
  <p:sldIdLst>
    <p:sldId id="256" r:id="rId2"/>
    <p:sldId id="276" r:id="rId3"/>
    <p:sldId id="277" r:id="rId4"/>
    <p:sldId id="278" r:id="rId5"/>
    <p:sldId id="279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287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69" r:id="rId45"/>
    <p:sldId id="370" r:id="rId46"/>
    <p:sldId id="371" r:id="rId47"/>
    <p:sldId id="372" r:id="rId48"/>
    <p:sldId id="373" r:id="rId49"/>
    <p:sldId id="374" r:id="rId50"/>
    <p:sldId id="375" r:id="rId51"/>
    <p:sldId id="376" r:id="rId52"/>
    <p:sldId id="377" r:id="rId53"/>
    <p:sldId id="378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818"/>
    <a:srgbClr val="00CC00"/>
    <a:srgbClr val="CE4242"/>
    <a:srgbClr val="D45A5A"/>
    <a:srgbClr val="DF8585"/>
    <a:srgbClr val="A81818"/>
    <a:srgbClr val="FF8585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4503" autoAdjust="0"/>
    <p:restoredTop sz="94629" autoAdjust="0"/>
  </p:normalViewPr>
  <p:slideViewPr>
    <p:cSldViewPr>
      <p:cViewPr varScale="1">
        <p:scale>
          <a:sx n="71" d="100"/>
          <a:sy n="71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9D87B-C838-40DC-9982-F982C749E684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F1A0B-0403-448B-AA1B-A96AECDC10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631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F1A0B-0403-448B-AA1B-A96AECDC10A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227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B98677-93DE-44D6-8967-DF2DB6FA1F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311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slide" Target="slide49.xml"/><Relationship Id="rId18" Type="http://schemas.openxmlformats.org/officeDocument/2006/relationships/slide" Target="slide37.xml"/><Relationship Id="rId26" Type="http://schemas.openxmlformats.org/officeDocument/2006/relationships/slide" Target="slide46.xml"/><Relationship Id="rId39" Type="http://schemas.openxmlformats.org/officeDocument/2006/relationships/slide" Target="slide13.xml"/><Relationship Id="rId3" Type="http://schemas.openxmlformats.org/officeDocument/2006/relationships/slide" Target="slide20.xml"/><Relationship Id="rId21" Type="http://schemas.openxmlformats.org/officeDocument/2006/relationships/slide" Target="slide21.xml"/><Relationship Id="rId34" Type="http://schemas.openxmlformats.org/officeDocument/2006/relationships/slide" Target="slide18.xml"/><Relationship Id="rId42" Type="http://schemas.openxmlformats.org/officeDocument/2006/relationships/slide" Target="slide26.xml"/><Relationship Id="rId47" Type="http://schemas.openxmlformats.org/officeDocument/2006/relationships/slide" Target="slide52.xml"/><Relationship Id="rId50" Type="http://schemas.openxmlformats.org/officeDocument/2006/relationships/slide" Target="slide40.xml"/><Relationship Id="rId7" Type="http://schemas.openxmlformats.org/officeDocument/2006/relationships/slide" Target="slide6.xml"/><Relationship Id="rId12" Type="http://schemas.openxmlformats.org/officeDocument/2006/relationships/slide" Target="slide47.xml"/><Relationship Id="rId17" Type="http://schemas.openxmlformats.org/officeDocument/2006/relationships/slide" Target="slide35.xml"/><Relationship Id="rId25" Type="http://schemas.openxmlformats.org/officeDocument/2006/relationships/slide" Target="slide44.xml"/><Relationship Id="rId33" Type="http://schemas.openxmlformats.org/officeDocument/2006/relationships/slide" Target="slide11.xml"/><Relationship Id="rId38" Type="http://schemas.openxmlformats.org/officeDocument/2006/relationships/slide" Target="slide2.xml"/><Relationship Id="rId46" Type="http://schemas.openxmlformats.org/officeDocument/2006/relationships/slide" Target="slide39.xml"/><Relationship Id="rId2" Type="http://schemas.openxmlformats.org/officeDocument/2006/relationships/slide" Target="slide4.xml"/><Relationship Id="rId16" Type="http://schemas.openxmlformats.org/officeDocument/2006/relationships/slide" Target="slide33.xml"/><Relationship Id="rId20" Type="http://schemas.openxmlformats.org/officeDocument/2006/relationships/slide" Target="slide19.xml"/><Relationship Id="rId29" Type="http://schemas.openxmlformats.org/officeDocument/2006/relationships/slide" Target="slide7.xml"/><Relationship Id="rId41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11" Type="http://schemas.openxmlformats.org/officeDocument/2006/relationships/slide" Target="slide45.xml"/><Relationship Id="rId24" Type="http://schemas.openxmlformats.org/officeDocument/2006/relationships/slide" Target="slide42.xml"/><Relationship Id="rId32" Type="http://schemas.openxmlformats.org/officeDocument/2006/relationships/slide" Target="slide32.xml"/><Relationship Id="rId37" Type="http://schemas.openxmlformats.org/officeDocument/2006/relationships/image" Target="../media/image2.jpeg"/><Relationship Id="rId40" Type="http://schemas.openxmlformats.org/officeDocument/2006/relationships/slide" Target="slide50.xml"/><Relationship Id="rId45" Type="http://schemas.openxmlformats.org/officeDocument/2006/relationships/slide" Target="slide27.xml"/><Relationship Id="rId53" Type="http://schemas.openxmlformats.org/officeDocument/2006/relationships/slide" Target="slide41.xml"/><Relationship Id="rId5" Type="http://schemas.openxmlformats.org/officeDocument/2006/relationships/slide" Target="slide22.xml"/><Relationship Id="rId15" Type="http://schemas.openxmlformats.org/officeDocument/2006/relationships/slide" Target="slide31.xml"/><Relationship Id="rId23" Type="http://schemas.openxmlformats.org/officeDocument/2006/relationships/slide" Target="slide25.xml"/><Relationship Id="rId28" Type="http://schemas.openxmlformats.org/officeDocument/2006/relationships/slide" Target="slide5.xml"/><Relationship Id="rId36" Type="http://schemas.openxmlformats.org/officeDocument/2006/relationships/slide" Target="slide36.xml"/><Relationship Id="rId49" Type="http://schemas.openxmlformats.org/officeDocument/2006/relationships/slide" Target="slide28.xml"/><Relationship Id="rId10" Type="http://schemas.openxmlformats.org/officeDocument/2006/relationships/slide" Target="slide12.xml"/><Relationship Id="rId19" Type="http://schemas.openxmlformats.org/officeDocument/2006/relationships/slide" Target="slide17.xml"/><Relationship Id="rId31" Type="http://schemas.openxmlformats.org/officeDocument/2006/relationships/slide" Target="slide30.xml"/><Relationship Id="rId44" Type="http://schemas.openxmlformats.org/officeDocument/2006/relationships/slide" Target="slide14.xml"/><Relationship Id="rId52" Type="http://schemas.openxmlformats.org/officeDocument/2006/relationships/slide" Target="slide16.xml"/><Relationship Id="rId4" Type="http://schemas.openxmlformats.org/officeDocument/2006/relationships/slide" Target="slide43.xml"/><Relationship Id="rId9" Type="http://schemas.openxmlformats.org/officeDocument/2006/relationships/slide" Target="slide10.xml"/><Relationship Id="rId14" Type="http://schemas.openxmlformats.org/officeDocument/2006/relationships/slide" Target="slide29.xml"/><Relationship Id="rId22" Type="http://schemas.openxmlformats.org/officeDocument/2006/relationships/slide" Target="slide23.xml"/><Relationship Id="rId27" Type="http://schemas.openxmlformats.org/officeDocument/2006/relationships/slide" Target="slide48.xml"/><Relationship Id="rId30" Type="http://schemas.openxmlformats.org/officeDocument/2006/relationships/slide" Target="slide9.xml"/><Relationship Id="rId35" Type="http://schemas.openxmlformats.org/officeDocument/2006/relationships/slide" Target="slide34.xml"/><Relationship Id="rId43" Type="http://schemas.openxmlformats.org/officeDocument/2006/relationships/slide" Target="slide51.xml"/><Relationship Id="rId48" Type="http://schemas.openxmlformats.org/officeDocument/2006/relationships/slide" Target="slide15.xml"/><Relationship Id="rId8" Type="http://schemas.openxmlformats.org/officeDocument/2006/relationships/slide" Target="slide8.xml"/><Relationship Id="rId51" Type="http://schemas.openxmlformats.org/officeDocument/2006/relationships/slide" Target="slide5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505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Географическая игра 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82721" y="1114329"/>
            <a:ext cx="51507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«АНТАРКТИДА»  </a:t>
            </a:r>
            <a:endParaRPr lang="ru-RU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2591" y="1957501"/>
            <a:ext cx="6531741" cy="43599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4521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любые три научные станции нашей страны в Антарктиде?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1" y="765175"/>
            <a:ext cx="43170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25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43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«Мирный», «Восток», «Пионерская» и др.</a:t>
            </a:r>
            <a:endParaRPr lang="ru-RU" sz="20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327009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Какому государству принадлежит Антарктида?</a:t>
            </a:r>
            <a:endParaRPr lang="ru-RU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1" y="765175"/>
            <a:ext cx="43170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29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43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Ни одному</a:t>
            </a:r>
            <a:endParaRPr lang="ru-RU" sz="20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89842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Представители какой страны первыми покорили Антарктиду?</a:t>
            </a:r>
            <a:endParaRPr lang="ru-RU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1" y="765175"/>
            <a:ext cx="43170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33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43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Норвегии</a:t>
            </a:r>
            <a:endParaRPr lang="ru-RU" sz="20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24727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процентов пресных вод Земли содержится в ледяном покрове Антарктиды?</a:t>
            </a:r>
            <a:endParaRPr lang="ru-RU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1" y="765175"/>
            <a:ext cx="43170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37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43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80%</a:t>
            </a:r>
            <a:endParaRPr lang="ru-RU" sz="20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283242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называют огромные ледяные плавающие горы – обломки материкового льда, сползшего в океан?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1" y="765175"/>
            <a:ext cx="43170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41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43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Айсберги</a:t>
            </a:r>
            <a:endParaRPr lang="ru-RU" sz="20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314809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направлении движется материковый лёд в Антарктиде?</a:t>
            </a:r>
            <a:endParaRPr lang="ru-RU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1" y="765175"/>
            <a:ext cx="43170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45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43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От центра к </a:t>
            </a:r>
            <a:r>
              <a:rPr lang="ru-RU" sz="2000" b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переферии</a:t>
            </a:r>
            <a:endParaRPr lang="ru-RU" sz="20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23585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>
              <a:buFontTx/>
              <a:buNone/>
            </a:pP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крупный остров в Северном полушарии покрыт мощной ледяной шапкой, напоминающей ледяной щит Антарктиды?</a:t>
            </a:r>
            <a:endParaRPr lang="ru-RU" sz="2100" dirty="0">
              <a:solidFill>
                <a:srgbClr val="FFFF00"/>
              </a:solidFill>
              <a:effectLst>
                <a:glow rad="63500">
                  <a:schemeClr val="bg2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1" y="765175"/>
            <a:ext cx="43170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49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43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Гренландия</a:t>
            </a:r>
            <a:endParaRPr lang="ru-RU" sz="20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310971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anchor="ctr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 smtClean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Какова площадь Антарктиды?</a:t>
            </a:r>
            <a:endParaRPr lang="ru-RU" sz="2100" b="1" dirty="0">
              <a:ln w="1905">
                <a:solidFill>
                  <a:schemeClr val="bg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35831" y="765173"/>
            <a:ext cx="287337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</a:t>
            </a: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14 млн. км²</a:t>
            </a:r>
            <a:endParaRPr lang="ru-RU" sz="28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9C1818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293085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anchor="ctr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Какой материк расположен ближе всего к Антарктиде?</a:t>
            </a: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35831" y="765173"/>
            <a:ext cx="287337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7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Южная Америка</a:t>
            </a:r>
            <a:endParaRPr lang="ru-RU" sz="28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9C1818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284484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Кем был впервые покорён Южный полис?</a:t>
            </a: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360" y="765173"/>
            <a:ext cx="50428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11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Рауль </a:t>
            </a:r>
            <a:r>
              <a:rPr lang="ru-RU" sz="2000" b="1" i="1" dirty="0" err="1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Анундсен</a:t>
            </a:r>
            <a:endParaRPr lang="ru-RU" sz="28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9C1818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3898030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20" grpId="0"/>
      <p:bldP spid="20" grpId="1"/>
      <p:bldP spid="37900" grpId="0" animBg="1"/>
      <p:bldP spid="37901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416541" y="3829599"/>
            <a:ext cx="2808288" cy="6477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Rectangle 17">
            <a:hlinkClick r:id="rId2" action="ppaction://hlinksldjump" tooltip="Щёлкни мышкой по кнопке и начнёшь игру &quot;АТЫ -БАТЫ&quot;"/>
          </p:cNvPr>
          <p:cNvSpPr>
            <a:spLocks noChangeArrowheads="1"/>
          </p:cNvSpPr>
          <p:nvPr/>
        </p:nvSpPr>
        <p:spPr bwMode="auto">
          <a:xfrm>
            <a:off x="6173911" y="6381750"/>
            <a:ext cx="1420813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Начать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491880" y="1808190"/>
            <a:ext cx="5406578" cy="45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40000"/>
              </a:lnSpc>
            </a:pPr>
            <a:r>
              <a:rPr lang="ru-RU" sz="2800" b="1" i="1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1.</a:t>
            </a:r>
            <a:r>
              <a:rPr lang="ru-RU" sz="2800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Выбери ячейку с номером и щёлкни по ней мышкой.</a:t>
            </a:r>
          </a:p>
          <a:p>
            <a:pPr algn="l">
              <a:lnSpc>
                <a:spcPct val="140000"/>
              </a:lnSpc>
            </a:pPr>
            <a:r>
              <a:rPr lang="ru-RU" sz="2800" b="1" i="1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2.</a:t>
            </a:r>
            <a:r>
              <a:rPr lang="ru-RU" sz="2800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Прочитай вопрос.</a:t>
            </a:r>
          </a:p>
          <a:p>
            <a:pPr algn="l">
              <a:lnSpc>
                <a:spcPct val="140000"/>
              </a:lnSpc>
            </a:pPr>
            <a:r>
              <a:rPr lang="ru-RU" sz="2800" b="1" i="1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3.</a:t>
            </a:r>
            <a:r>
              <a:rPr lang="ru-RU" sz="2800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Чтобы узнать правильный ответ, щёлкни мышкой по экрану. </a:t>
            </a:r>
          </a:p>
          <a:p>
            <a:pPr algn="l">
              <a:lnSpc>
                <a:spcPct val="140000"/>
              </a:lnSpc>
            </a:pPr>
            <a:r>
              <a:rPr lang="ru-RU" sz="2800" b="1" i="1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4.</a:t>
            </a:r>
            <a:r>
              <a:rPr lang="ru-RU" sz="2800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Чтобы продолжить игру, щёлкни мышкой </a:t>
            </a:r>
          </a:p>
          <a:p>
            <a:pPr algn="l">
              <a:lnSpc>
                <a:spcPct val="140000"/>
              </a:lnSpc>
            </a:pP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 кнопке «Продолжить игру</a:t>
            </a:r>
            <a:r>
              <a:rPr lang="ru-RU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».</a:t>
            </a:r>
          </a:p>
        </p:txBody>
      </p:sp>
      <p:sp>
        <p:nvSpPr>
          <p:cNvPr id="2075" name="Rectangle 27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832272" y="6381750"/>
            <a:ext cx="900112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Выход</a:t>
            </a:r>
          </a:p>
        </p:txBody>
      </p:sp>
      <p:sp>
        <p:nvSpPr>
          <p:cNvPr id="208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77005" y="2019901"/>
            <a:ext cx="1343495" cy="136815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391878" y="3907227"/>
            <a:ext cx="286464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300" b="1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Равнина с высотой над уровнем океана более 500 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1307" y="121126"/>
            <a:ext cx="62504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 игры</a:t>
            </a:r>
            <a:endParaRPr lang="ru-RU" sz="6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5850" y="1147391"/>
            <a:ext cx="5339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«АНТАРКТИДА»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433880" y="5207043"/>
            <a:ext cx="2780641" cy="649701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1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09573" y="1916832"/>
            <a:ext cx="5025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ru-RU" sz="7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2434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5" grpId="0" animBg="1"/>
      <p:bldP spid="2065" grpId="0" animBg="1"/>
      <p:bldP spid="2067" grpId="0"/>
      <p:bldP spid="2075" grpId="0" animBg="1"/>
      <p:bldP spid="2083" grpId="0" animBg="1"/>
      <p:bldP spid="2084" grpId="0"/>
      <p:bldP spid="2" grpId="0"/>
      <p:bldP spid="3" grpId="0"/>
      <p:bldP spid="14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Какие горы протягиваются от моря Уэдделла до Росса?</a:t>
            </a: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360" y="765173"/>
            <a:ext cx="50428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15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Трансатлантические</a:t>
            </a:r>
            <a:endParaRPr lang="ru-RU" sz="28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9C1818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3886823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20" grpId="0"/>
      <p:bldP spid="20" grpId="1"/>
      <p:bldP spid="37900" grpId="0" animBg="1"/>
      <p:bldP spid="37901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8840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Какой вулкан есть в Антарктиде на о.Росса ?</a:t>
            </a: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360" y="765173"/>
            <a:ext cx="50428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19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Эребус</a:t>
            </a:r>
            <a:endParaRPr lang="ru-RU" sz="28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9C1818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275459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Какую научную станцию называют полюсом холода Земли?</a:t>
            </a: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360" y="765173"/>
            <a:ext cx="50428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23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«Восток»</a:t>
            </a:r>
            <a:endParaRPr lang="ru-RU" sz="28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9C1818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140381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Самые крупное животное нашей планеты, обитающее в водах Антарктики?</a:t>
            </a: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360" y="765173"/>
            <a:ext cx="50428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27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Синий кит</a:t>
            </a: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352716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Какова средняя толщина ледяного покрова Антарктики?</a:t>
            </a: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360" y="765173"/>
            <a:ext cx="50428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31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2000 м.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9C1818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200346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Какое атмосферное давление возникает во внутренних областях Антарктиды?</a:t>
            </a: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360" y="765173"/>
            <a:ext cx="50428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35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Высокое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9C1818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46965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Какая самая низкая температура на Земле, которая была зафиксирована в Антарктиде?</a:t>
            </a: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360" y="765173"/>
            <a:ext cx="50428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39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- 89,2 ˚С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9C1818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290928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 smtClean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В каком климатическом поясе находятся </a:t>
            </a:r>
            <a:r>
              <a:rPr lang="ru-RU" sz="2100" b="1" dirty="0" err="1" smtClean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пилегающие</a:t>
            </a:r>
            <a:r>
              <a:rPr lang="ru-RU" sz="2100" b="1" dirty="0" smtClean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к Антарктиде южные части трёх океанов?</a:t>
            </a:r>
            <a:endParaRPr lang="ru-RU" sz="2100" b="1" dirty="0">
              <a:ln w="1905">
                <a:solidFill>
                  <a:schemeClr val="bg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360" y="765173"/>
            <a:ext cx="50428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43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САП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9C1818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278064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100" b="1" dirty="0" smtClean="0">
                <a:ln w="1905"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Что обозначает слово «Антарктика» в переводе с греческого языка?</a:t>
            </a:r>
            <a:endParaRPr lang="ru-RU" sz="2100" b="1" dirty="0">
              <a:ln w="1905">
                <a:solidFill>
                  <a:schemeClr val="bg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360" y="765173"/>
            <a:ext cx="50428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47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9C1818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«Анти» - против, «арктикос» - северный.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9C1818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105367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Когда впервые был покорён Южный полюс?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14 декабря 1911 г.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05303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8734" y="476675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1375" y="1559117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AutoShape 1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65206" y="485458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47" name="AutoShape 4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39618" y="2579158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48" name="AutoShape 4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8114" y="3634713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49" name="AutoShape 4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70420" y="485458"/>
            <a:ext cx="792385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50" name="AutoShape 5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90365" y="1559117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51" name="AutoShape 5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1376" y="2584604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52" name="AutoShape 5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39618" y="3634710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53" name="AutoShape 53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8328" y="1559117"/>
            <a:ext cx="792385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54" name="AutoShape 5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08344" y="2584601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55" name="AutoShape 55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64865" y="3634713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56" name="AutoShape 56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64867" y="476674"/>
            <a:ext cx="792385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57" name="AutoShape 57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5336" y="484835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58" name="AutoShape 58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70292" y="1559117"/>
            <a:ext cx="792385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59" name="AutoShape 59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8328" y="2584604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0" name="AutoShape 60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5847" y="3631695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1" name="AutoShape 61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37126" y="476675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2" name="AutoShape 62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8115" y="1546481"/>
            <a:ext cx="792385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3" name="AutoShape 63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70419" y="1559117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4" name="AutoShape 64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90366" y="2585415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5" name="AutoShape 65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1376" y="3634708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6" name="AutoShape 66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08344" y="476672"/>
            <a:ext cx="792385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7" name="AutoShape 67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67768" y="1546480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8" name="AutoShape 68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4940" y="1559117"/>
            <a:ext cx="792385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9" name="AutoShape 69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70290" y="2579157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70" name="AutoShape 70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1375" y="477294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72" name="AutoShape 72">
            <a:hlinkClick r:id="rId2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39618" y="1546479"/>
            <a:ext cx="792385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75" name="AutoShape 75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8114" y="2584603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76" name="AutoShape 76">
            <a:hlinkClick r:id="rId3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8328" y="476672"/>
            <a:ext cx="792385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77" name="AutoShape 77">
            <a:hlinkClick r:id="rId3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08344" y="1546479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78" name="AutoShape 78">
            <a:hlinkClick r:id="rId3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70418" y="2579156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79" name="AutoShape 79">
            <a:hlinkClick r:id="rId3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5080" y="477294"/>
            <a:ext cx="792386" cy="7923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80" name="AutoShape 80">
            <a:hlinkClick r:id="rId3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64865" y="2584604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81" name="AutoShape 81">
            <a:hlinkClick r:id="rId3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5337" y="2585413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85" name="WordArt 85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224170" y="662750"/>
            <a:ext cx="218298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</a:t>
            </a:r>
          </a:p>
        </p:txBody>
      </p:sp>
      <p:sp>
        <p:nvSpPr>
          <p:cNvPr id="25686" name="WordArt 86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9557" y="672154"/>
            <a:ext cx="218298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8</a:t>
            </a:r>
          </a:p>
        </p:txBody>
      </p:sp>
      <p:sp>
        <p:nvSpPr>
          <p:cNvPr id="25690" name="WordArt 90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5777409" y="653963"/>
            <a:ext cx="218298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7</a:t>
            </a:r>
          </a:p>
        </p:txBody>
      </p:sp>
      <p:sp>
        <p:nvSpPr>
          <p:cNvPr id="25691" name="WordArt 91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875369" y="653962"/>
            <a:ext cx="218299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6</a:t>
            </a:r>
          </a:p>
        </p:txBody>
      </p:sp>
      <p:sp>
        <p:nvSpPr>
          <p:cNvPr id="25692" name="WordArt 92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988419" y="692575"/>
            <a:ext cx="218298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5</a:t>
            </a:r>
          </a:p>
        </p:txBody>
      </p:sp>
      <p:sp>
        <p:nvSpPr>
          <p:cNvPr id="25693" name="WordArt 93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090970" y="654585"/>
            <a:ext cx="218299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</a:t>
            </a:r>
          </a:p>
        </p:txBody>
      </p:sp>
      <p:sp>
        <p:nvSpPr>
          <p:cNvPr id="25694" name="WordArt 94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55778" y="653966"/>
            <a:ext cx="218298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</a:t>
            </a:r>
            <a:endParaRPr lang="ru-RU" sz="2400" b="1" kern="10" dirty="0">
              <a:ln w="25400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37"/>
                <a:srcRect/>
                <a:tile tx="0" ty="0" sx="100000" sy="100000" flip="none" algn="tl"/>
              </a:blipFill>
              <a:latin typeface="Book Antiqua"/>
            </a:endParaRPr>
          </a:p>
        </p:txBody>
      </p:sp>
      <p:sp>
        <p:nvSpPr>
          <p:cNvPr id="25695" name="WordArt 95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1351909" y="653965"/>
            <a:ext cx="218299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</a:t>
            </a:r>
            <a:endParaRPr lang="ru-RU" sz="2400" b="1" kern="10" dirty="0">
              <a:ln w="25400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37"/>
                <a:srcRect/>
                <a:tile tx="0" ty="0" sx="100000" sy="100000" flip="none" algn="tl"/>
              </a:blipFill>
              <a:latin typeface="Book Antiqua"/>
            </a:endParaRPr>
          </a:p>
        </p:txBody>
      </p:sp>
      <p:sp>
        <p:nvSpPr>
          <p:cNvPr id="25696" name="WordArt 96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8319352" y="672153"/>
            <a:ext cx="437803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10</a:t>
            </a:r>
          </a:p>
        </p:txBody>
      </p:sp>
      <p:sp>
        <p:nvSpPr>
          <p:cNvPr id="25697" name="WordArt 97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6026" y="1723772"/>
            <a:ext cx="437802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11</a:t>
            </a:r>
          </a:p>
        </p:txBody>
      </p:sp>
      <p:sp>
        <p:nvSpPr>
          <p:cNvPr id="25698" name="WordArt 98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558452" y="673508"/>
            <a:ext cx="218299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9</a:t>
            </a:r>
          </a:p>
        </p:txBody>
      </p:sp>
      <p:sp>
        <p:nvSpPr>
          <p:cNvPr id="25720" name="WordArt 120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1262457" y="1723771"/>
            <a:ext cx="437803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12</a:t>
            </a:r>
          </a:p>
        </p:txBody>
      </p:sp>
      <p:sp>
        <p:nvSpPr>
          <p:cNvPr id="25721" name="WordArt 121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5662371" y="1736409"/>
            <a:ext cx="437803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17</a:t>
            </a:r>
          </a:p>
        </p:txBody>
      </p:sp>
      <p:sp>
        <p:nvSpPr>
          <p:cNvPr id="25722" name="WordArt 122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116909" y="1736409"/>
            <a:ext cx="437802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13</a:t>
            </a:r>
          </a:p>
        </p:txBody>
      </p:sp>
      <p:sp>
        <p:nvSpPr>
          <p:cNvPr id="25723" name="WordArt 123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765619" y="1714796"/>
            <a:ext cx="437802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16</a:t>
            </a:r>
          </a:p>
        </p:txBody>
      </p:sp>
      <p:sp>
        <p:nvSpPr>
          <p:cNvPr id="25724" name="WordArt 124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878666" y="1723769"/>
            <a:ext cx="437803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15</a:t>
            </a:r>
          </a:p>
        </p:txBody>
      </p:sp>
      <p:sp>
        <p:nvSpPr>
          <p:cNvPr id="25725" name="WordArt 125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981218" y="1723770"/>
            <a:ext cx="437802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14</a:t>
            </a:r>
          </a:p>
        </p:txBody>
      </p:sp>
      <p:sp>
        <p:nvSpPr>
          <p:cNvPr id="25726" name="WordArt 126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542498" y="1736409"/>
            <a:ext cx="437802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18</a:t>
            </a:r>
          </a:p>
        </p:txBody>
      </p:sp>
      <p:sp>
        <p:nvSpPr>
          <p:cNvPr id="25727" name="WordArt 127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8319352" y="1736408"/>
            <a:ext cx="437802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20</a:t>
            </a:r>
          </a:p>
        </p:txBody>
      </p:sp>
      <p:sp>
        <p:nvSpPr>
          <p:cNvPr id="25728" name="WordArt 128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47710" y="1714795"/>
            <a:ext cx="437803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19</a:t>
            </a:r>
          </a:p>
        </p:txBody>
      </p:sp>
      <p:sp>
        <p:nvSpPr>
          <p:cNvPr id="25729" name="WordArt 129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114418" y="2737553"/>
            <a:ext cx="437802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23</a:t>
            </a:r>
          </a:p>
        </p:txBody>
      </p:sp>
      <p:sp>
        <p:nvSpPr>
          <p:cNvPr id="25730" name="WordArt 130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1245059" y="2761894"/>
            <a:ext cx="437803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22</a:t>
            </a:r>
          </a:p>
        </p:txBody>
      </p:sp>
      <p:sp>
        <p:nvSpPr>
          <p:cNvPr id="25731" name="WordArt 131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5406" y="2761894"/>
            <a:ext cx="437802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21</a:t>
            </a:r>
          </a:p>
        </p:txBody>
      </p:sp>
      <p:sp>
        <p:nvSpPr>
          <p:cNvPr id="25732" name="WordArt 132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8319352" y="2762706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30</a:t>
            </a:r>
          </a:p>
        </p:txBody>
      </p:sp>
      <p:sp>
        <p:nvSpPr>
          <p:cNvPr id="25733" name="WordArt 133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47710" y="2762706"/>
            <a:ext cx="437802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29</a:t>
            </a:r>
          </a:p>
        </p:txBody>
      </p:sp>
      <p:sp>
        <p:nvSpPr>
          <p:cNvPr id="25734" name="WordArt 134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547582" y="2737551"/>
            <a:ext cx="437802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28</a:t>
            </a:r>
          </a:p>
        </p:txBody>
      </p:sp>
      <p:sp>
        <p:nvSpPr>
          <p:cNvPr id="25735" name="WordArt 135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5667657" y="2737553"/>
            <a:ext cx="437802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27</a:t>
            </a:r>
          </a:p>
        </p:txBody>
      </p:sp>
      <p:sp>
        <p:nvSpPr>
          <p:cNvPr id="25736" name="WordArt 136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765618" y="2737552"/>
            <a:ext cx="437803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26</a:t>
            </a:r>
          </a:p>
        </p:txBody>
      </p:sp>
      <p:sp>
        <p:nvSpPr>
          <p:cNvPr id="25737" name="WordArt 137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878666" y="2761894"/>
            <a:ext cx="437802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25</a:t>
            </a:r>
          </a:p>
        </p:txBody>
      </p:sp>
      <p:sp>
        <p:nvSpPr>
          <p:cNvPr id="25738" name="WordArt 138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985637" y="2761894"/>
            <a:ext cx="437803" cy="4378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24</a:t>
            </a:r>
          </a:p>
        </p:txBody>
      </p:sp>
      <p:sp>
        <p:nvSpPr>
          <p:cNvPr id="25739" name="WordArt 139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878666" y="3811646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35</a:t>
            </a:r>
          </a:p>
        </p:txBody>
      </p:sp>
      <p:sp>
        <p:nvSpPr>
          <p:cNvPr id="25740" name="WordArt 140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003138" y="3817532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34</a:t>
            </a:r>
          </a:p>
        </p:txBody>
      </p:sp>
      <p:sp>
        <p:nvSpPr>
          <p:cNvPr id="25741" name="WordArt 141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116910" y="3812001"/>
            <a:ext cx="437802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33</a:t>
            </a:r>
          </a:p>
        </p:txBody>
      </p:sp>
      <p:sp>
        <p:nvSpPr>
          <p:cNvPr id="25742" name="WordArt 142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5406" y="3812004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31</a:t>
            </a:r>
          </a:p>
        </p:txBody>
      </p:sp>
      <p:sp>
        <p:nvSpPr>
          <p:cNvPr id="25743" name="WordArt 143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1242156" y="3812003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32</a:t>
            </a:r>
          </a:p>
        </p:txBody>
      </p:sp>
      <p:sp>
        <p:nvSpPr>
          <p:cNvPr id="25749" name="Rectangle 149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5751" name="Rectangle 151">
            <a:hlinkClick r:id="rId38" action="ppaction://hlinksldjump"/>
          </p:cNvPr>
          <p:cNvSpPr>
            <a:spLocks noChangeArrowheads="1"/>
          </p:cNvSpPr>
          <p:nvPr/>
        </p:nvSpPr>
        <p:spPr bwMode="auto">
          <a:xfrm>
            <a:off x="6104619" y="6388781"/>
            <a:ext cx="1746250" cy="287338"/>
          </a:xfrm>
          <a:prstGeom prst="rect">
            <a:avLst/>
          </a:pr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 игры</a:t>
            </a:r>
          </a:p>
        </p:txBody>
      </p:sp>
      <p:sp>
        <p:nvSpPr>
          <p:cNvPr id="25754" name="Rectangle 15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27988" y="6381749"/>
            <a:ext cx="917575" cy="294369"/>
          </a:xfrm>
          <a:prstGeom prst="rect">
            <a:avLst/>
          </a:pr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Выход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850" y="6205767"/>
            <a:ext cx="383791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АНТАРКТИДА</a:t>
            </a:r>
          </a:p>
        </p:txBody>
      </p:sp>
      <p:sp>
        <p:nvSpPr>
          <p:cNvPr id="87" name="AutoShape 52">
            <a:hlinkClick r:id="rId3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7765" y="3631692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" name="AutoShape 55">
            <a:hlinkClick r:id="rId4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8520" y="3631695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" name="AutoShape 60">
            <a:hlinkClick r:id="rId4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65830" y="3637223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0" name="AutoShape 65">
            <a:hlinkClick r:id="rId4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70122" y="3631690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" name="WordArt 139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26813" y="3808628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39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92" name="WordArt 140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543121" y="3814514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38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93" name="WordArt 141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5665057" y="3808983"/>
            <a:ext cx="437802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37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94" name="WordArt 143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765811" y="3808985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36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95" name="AutoShape 55">
            <a:hlinkClick r:id="rId4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5337" y="3636482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6" name="WordArt 143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8352628" y="3822318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40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98" name="AutoShape 48">
            <a:hlinkClick r:id="rId4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8113" y="4714833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9" name="AutoShape 52">
            <a:hlinkClick r:id="rId4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44908" y="4714830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0" name="AutoShape 55">
            <a:hlinkClick r:id="rId4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64864" y="4714833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" name="AutoShape 60">
            <a:hlinkClick r:id="rId4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5846" y="4714833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" name="AutoShape 65">
            <a:hlinkClick r:id="rId4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1375" y="4714828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" name="WordArt 139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878665" y="4891766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45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104" name="WordArt 140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003137" y="4897652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44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105" name="WordArt 141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116909" y="4892121"/>
            <a:ext cx="437802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43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106" name="WordArt 142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5405" y="4892124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41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107" name="WordArt 143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1242155" y="4892123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42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108" name="AutoShape 52">
            <a:hlinkClick r:id="rId4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7764" y="4720358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" name="AutoShape 55">
            <a:hlinkClick r:id="rId5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8519" y="4720361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" name="AutoShape 60">
            <a:hlinkClick r:id="rId5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65829" y="4717343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1" name="AutoShape 65">
            <a:hlinkClick r:id="rId5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70122" y="4720356"/>
            <a:ext cx="792386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" name="WordArt 139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47712" y="4888747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49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113" name="WordArt 140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543120" y="4894634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48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114" name="WordArt 141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5665056" y="4889103"/>
            <a:ext cx="437802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47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115" name="WordArt 143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765810" y="4889105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46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116" name="AutoShape 55">
            <a:hlinkClick r:id="rId5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5336" y="4725148"/>
            <a:ext cx="792385" cy="79238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7" name="WordArt 143" descr="Орех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8352627" y="4902438"/>
            <a:ext cx="437801" cy="4378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50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75382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5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5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5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5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5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25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25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25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2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25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25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25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25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25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25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2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25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25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25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25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25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25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13" grpId="0" animBg="1"/>
      <p:bldP spid="25616" grpId="0" animBg="1"/>
      <p:bldP spid="25647" grpId="0" animBg="1"/>
      <p:bldP spid="25648" grpId="0" animBg="1"/>
      <p:bldP spid="25649" grpId="0" animBg="1"/>
      <p:bldP spid="25650" grpId="0" animBg="1"/>
      <p:bldP spid="25651" grpId="0" animBg="1"/>
      <p:bldP spid="25652" grpId="0" animBg="1"/>
      <p:bldP spid="25653" grpId="0" animBg="1"/>
      <p:bldP spid="25654" grpId="0" animBg="1"/>
      <p:bldP spid="25655" grpId="0" animBg="1"/>
      <p:bldP spid="25656" grpId="0" animBg="1"/>
      <p:bldP spid="25657" grpId="0" animBg="1"/>
      <p:bldP spid="25658" grpId="0" animBg="1"/>
      <p:bldP spid="25659" grpId="0" animBg="1"/>
      <p:bldP spid="25660" grpId="0" animBg="1"/>
      <p:bldP spid="25661" grpId="0" animBg="1"/>
      <p:bldP spid="25662" grpId="0" animBg="1"/>
      <p:bldP spid="25663" grpId="0" animBg="1"/>
      <p:bldP spid="25664" grpId="0" animBg="1"/>
      <p:bldP spid="25665" grpId="0" animBg="1"/>
      <p:bldP spid="25666" grpId="0" animBg="1"/>
      <p:bldP spid="25667" grpId="0" animBg="1"/>
      <p:bldP spid="25668" grpId="0" animBg="1"/>
      <p:bldP spid="25669" grpId="0" animBg="1"/>
      <p:bldP spid="25670" grpId="0" animBg="1"/>
      <p:bldP spid="25672" grpId="0" animBg="1"/>
      <p:bldP spid="25675" grpId="0" animBg="1"/>
      <p:bldP spid="25676" grpId="0" animBg="1"/>
      <p:bldP spid="25677" grpId="0" animBg="1"/>
      <p:bldP spid="25678" grpId="0" animBg="1"/>
      <p:bldP spid="25679" grpId="0" animBg="1"/>
      <p:bldP spid="25680" grpId="0" animBg="1"/>
      <p:bldP spid="25681" grpId="0" animBg="1"/>
      <p:bldP spid="25685" grpId="0"/>
      <p:bldP spid="25686" grpId="0"/>
      <p:bldP spid="25690" grpId="0"/>
      <p:bldP spid="25691" grpId="0"/>
      <p:bldP spid="25692" grpId="0"/>
      <p:bldP spid="25693" grpId="0"/>
      <p:bldP spid="25694" grpId="0"/>
      <p:bldP spid="25695" grpId="0"/>
      <p:bldP spid="25696" grpId="0"/>
      <p:bldP spid="25697" grpId="0"/>
      <p:bldP spid="25698" grpId="0"/>
      <p:bldP spid="25720" grpId="0"/>
      <p:bldP spid="25721" grpId="0"/>
      <p:bldP spid="25722" grpId="0"/>
      <p:bldP spid="25723" grpId="0"/>
      <p:bldP spid="25724" grpId="0"/>
      <p:bldP spid="25725" grpId="0"/>
      <p:bldP spid="25726" grpId="0"/>
      <p:bldP spid="25727" grpId="0"/>
      <p:bldP spid="25728" grpId="0"/>
      <p:bldP spid="25729" grpId="0"/>
      <p:bldP spid="25730" grpId="0"/>
      <p:bldP spid="25731" grpId="0"/>
      <p:bldP spid="25732" grpId="0"/>
      <p:bldP spid="25733" grpId="0"/>
      <p:bldP spid="25734" grpId="0"/>
      <p:bldP spid="25735" grpId="0"/>
      <p:bldP spid="25736" grpId="0"/>
      <p:bldP spid="25737" grpId="0"/>
      <p:bldP spid="25738" grpId="0"/>
      <p:bldP spid="25739" grpId="0"/>
      <p:bldP spid="25740" grpId="0"/>
      <p:bldP spid="25741" grpId="0"/>
      <p:bldP spid="25742" grpId="0"/>
      <p:bldP spid="25743" grpId="0"/>
      <p:bldP spid="87" grpId="0" animBg="1"/>
      <p:bldP spid="88" grpId="0" animBg="1"/>
      <p:bldP spid="89" grpId="0" animBg="1"/>
      <p:bldP spid="90" grpId="0" animBg="1"/>
      <p:bldP spid="91" grpId="0"/>
      <p:bldP spid="92" grpId="0"/>
      <p:bldP spid="93" grpId="0"/>
      <p:bldP spid="94" grpId="0"/>
      <p:bldP spid="95" grpId="0" animBg="1"/>
      <p:bldP spid="96" grpId="0"/>
      <p:bldP spid="98" grpId="0" animBg="1"/>
      <p:bldP spid="99" grpId="0" animBg="1"/>
      <p:bldP spid="100" grpId="0" animBg="1"/>
      <p:bldP spid="101" grpId="0" animBg="1"/>
      <p:bldP spid="102" grpId="0" animBg="1"/>
      <p:bldP spid="103" grpId="0"/>
      <p:bldP spid="104" grpId="0"/>
      <p:bldP spid="105" grpId="0"/>
      <p:bldP spid="106" grpId="0"/>
      <p:bldP spid="107" grpId="0"/>
      <p:bldP spid="108" grpId="0" animBg="1"/>
      <p:bldP spid="109" grpId="0" animBg="1"/>
      <p:bldP spid="110" grpId="0" animBg="1"/>
      <p:bldP spid="111" grpId="0" animBg="1"/>
      <p:bldP spid="112" grpId="0"/>
      <p:bldP spid="113" grpId="0"/>
      <p:bldP spid="114" grpId="0"/>
      <p:bldP spid="115" grpId="0"/>
      <p:bldP spid="116" grpId="0" animBg="1"/>
      <p:bldP spid="1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Когда экспедиция Роберта Скотта достигла Южного полюса?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18 января 1912 г.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6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34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Какова максимальная толщина ледникового покрова Антарктиды?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4744 м.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923" y="765175"/>
            <a:ext cx="575718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10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809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Какова причина появления подледниковых озёр Антарктиды?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Гипотеза: таянье ледника снизу 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923" y="765175"/>
            <a:ext cx="575718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14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47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 называются ледники, которые расположены в пределах материковых отмелей морей?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Шельфовые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923" y="765175"/>
            <a:ext cx="575718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18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37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Какова средняя высота материка с учётом материкового покрова?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2040 м.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923" y="765175"/>
            <a:ext cx="575718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22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68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Какова высота самого высокого горного массива материка?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Массив </a:t>
            </a:r>
            <a:r>
              <a:rPr lang="ru-RU" sz="2000" b="1" i="1" dirty="0" err="1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Винсон</a:t>
            </a: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 – 5140м.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923" y="765175"/>
            <a:ext cx="575718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26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74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В состав какого древнего материка входила Антарктида?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Гондвана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923" y="765175"/>
            <a:ext cx="575718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30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3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Какая часть Антарктиды лежит ниже уровня океана?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1</a:t>
            </a:r>
            <a:r>
              <a:rPr lang="en-US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/3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923" y="765175"/>
            <a:ext cx="575718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34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57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Почему в прибрежной полосе постоянно дуют ветры с материка?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Разница в давлении</a:t>
            </a:r>
          </a:p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(объяснить)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923" y="765175"/>
            <a:ext cx="575718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38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188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Почему Антарктиду называют «Страной жестокого солнца»?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Полярный день – лето. Большое количество солнечного тепла (больше чем в Африке)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923" y="765175"/>
            <a:ext cx="575718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42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70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68062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>
              <a:buFontTx/>
              <a:buNone/>
            </a:pPr>
            <a:r>
              <a:rPr lang="ru-RU" sz="2100" dirty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называется  южная полярная область, включающая  Антарктиду с прилегающими к ней островами и южные части океанов, </a:t>
            </a:r>
            <a:r>
              <a:rPr lang="ru-RU" sz="2100" dirty="0" err="1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премерно</a:t>
            </a: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50˚- 60˚ ю. ш.?</a:t>
            </a:r>
            <a:endParaRPr lang="ru-RU" sz="2100" dirty="0">
              <a:solidFill>
                <a:srgbClr val="FFFF00"/>
              </a:solidFill>
              <a:effectLst>
                <a:glow rad="63500">
                  <a:schemeClr val="bg2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9" name="Picture 5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WordArt 7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</a:t>
            </a:r>
          </a:p>
        </p:txBody>
      </p:sp>
      <p:sp>
        <p:nvSpPr>
          <p:cNvPr id="266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6639" name="Rectangle 15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6640" name="AutoShape 16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Антарктика</a:t>
            </a:r>
            <a:endParaRPr lang="ru-RU" sz="32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64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664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55896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6" grpId="1"/>
      <p:bldP spid="26627" grpId="0" build="p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9" grpId="0" animBg="1"/>
      <p:bldP spid="2664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Какая воздушная масса господствует зимой в океанической области Антарктики?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Антарктическая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923" y="765175"/>
            <a:ext cx="575718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46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56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Какой вид пингвинов имеют массу до 50 кг. и высоту более метра?</a:t>
            </a:r>
            <a:endParaRPr lang="ru-RU" sz="2100" b="1" dirty="0">
              <a:ln w="1905">
                <a:solidFill>
                  <a:schemeClr val="tx2">
                    <a:lumMod val="90000"/>
                  </a:schemeClr>
                </a:solidFill>
              </a:ln>
              <a:solidFill>
                <a:srgbClr val="00B05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CC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Императорские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CC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923" y="765175"/>
            <a:ext cx="575718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50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32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Где находится земля </a:t>
            </a:r>
            <a:r>
              <a:rPr lang="ru-RU" sz="2100" b="1" dirty="0" err="1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Грейама</a:t>
            </a: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, называвшаяся так до 1961 года?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Находится на </a:t>
            </a: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территории Антарктического полуострова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63601" y="765175"/>
            <a:ext cx="36036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 называется </a:t>
            </a:r>
            <a:r>
              <a:rPr lang="ru-RU" sz="2100" b="1" dirty="0" err="1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окрайнее</a:t>
            </a: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море Тихого океана у берегов Западной Антарктиды 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Море Амундсена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63601" y="765175"/>
            <a:ext cx="36036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8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18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В Антарктиде 13 февраля 1956 года была открыта научная обсерватория «Мирный». В чью честь она получила это название?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В честь шлюпа «Мирный», который совершил первую экспедицию к берегам Антарктиды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2" y="765175"/>
            <a:ext cx="43170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12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60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 звали советского исследователя, одного из участников создания «Атласа Антарктики» в 2 томах?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Алексей Фёдорович </a:t>
            </a:r>
            <a:r>
              <a:rPr lang="ru-RU" sz="2000" b="1" i="1" dirty="0" err="1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Тешников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2" y="765175"/>
            <a:ext cx="43170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16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96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Кто из русских первыми вступили на материк Антарктида?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Антон Амельченко и Дмитрий </a:t>
            </a:r>
            <a:r>
              <a:rPr lang="ru-RU" sz="2000" b="1" i="1" dirty="0" err="1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Геров</a:t>
            </a: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 проводив Р.Ф. Скотта до ледника Росса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2" y="765175"/>
            <a:ext cx="43170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20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09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Кто поднялся на вулкан Эребус в Антарктиде в 1908 году?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Спутники Эрнста Генри </a:t>
            </a:r>
            <a:r>
              <a:rPr lang="ru-RU" sz="2000" b="1" i="1" dirty="0" err="1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Шеклтона</a:t>
            </a: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 (1874-1922 гг.)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2" y="765175"/>
            <a:ext cx="43170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24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41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Назовите американского лётчика, который первым перелетел через Северный и Южный полюсы, и осуществил 4 антарктические экспедиции?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Ричард </a:t>
            </a:r>
            <a:r>
              <a:rPr lang="ru-RU" sz="2000" b="1" i="1" dirty="0" err="1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Эвелис</a:t>
            </a: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 Берд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2" y="765175"/>
            <a:ext cx="43170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28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12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Чьим именем названы оазис в Антарктиде, вулкан на Камчатке, ледник на Урале и Алтае, пик в горах Тянь-Шаня?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Так увековечено имя В.А. Обручёва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2" y="765175"/>
            <a:ext cx="43170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32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10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ru-RU" sz="2100" dirty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материки имеют площадь, меньше площади Антарктиды </a:t>
            </a: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5</a:t>
            </a: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39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Австралия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279295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 называется один из самых крупных на Земле ледников, который находится в Антарктиде 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Ледник Бирдморо, его длина около 200 км., ширина 40 км.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2" y="765175"/>
            <a:ext cx="43170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36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76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Чем удивительны озёра Антарктиды 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4788023" y="4797425"/>
            <a:ext cx="4032447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Одно из озёр незамерзающее, а в двух других, температура глубиной воды +8˚ и +22˚ хотя оба, круглый год покрыты льдом.</a:t>
            </a:r>
            <a:endParaRPr lang="ru-RU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2" y="765175"/>
            <a:ext cx="43170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40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9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 называется самый крупный шельфовый ледник Антарктиды?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45618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Ледник Росса, его площадь 500 км²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2" y="765175"/>
            <a:ext cx="43170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44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68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989138"/>
            <a:ext cx="6780212" cy="1368425"/>
          </a:xfrm>
          <a:prstGeom prst="rect">
            <a:avLst/>
          </a:prstGeom>
          <a:ln w="57150" cmpd="thickThin">
            <a:solidFill>
              <a:srgbClr val="0070C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buFontTx/>
              <a:buNone/>
            </a:pPr>
            <a:r>
              <a:rPr lang="ru-RU" sz="2100" b="1" dirty="0" smtClean="0">
                <a:ln w="1905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chemeClr val="tx1">
                      <a:alpha val="7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Какой горный хребет был открыт в 1841 годы в Антарктиде английской экспедицией Джеймса Росса?</a:t>
            </a:r>
            <a:endParaRPr lang="ru-RU" sz="2100" b="1" dirty="0">
              <a:ln w="1905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chemeClr val="tx1">
                    <a:alpha val="7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1" y="4797425"/>
            <a:ext cx="3528194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Хребет </a:t>
            </a:r>
            <a:r>
              <a:rPr lang="ru-RU" sz="2000" b="1" i="1" dirty="0" err="1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Адмиралти</a:t>
            </a:r>
            <a:r>
              <a:rPr lang="ru-RU" sz="2000" b="1" i="1" dirty="0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 (высота более 4000 </a:t>
            </a:r>
            <a:r>
              <a:rPr lang="ru-RU" sz="2000" b="1" i="1" smtClean="0">
                <a:ln>
                  <a:solidFill>
                    <a:schemeClr val="accent1">
                      <a:lumMod val="90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м.)</a:t>
            </a:r>
            <a:endParaRPr lang="ru-RU" sz="2000" b="1" i="1" dirty="0">
              <a:ln>
                <a:solidFill>
                  <a:schemeClr val="accent1">
                    <a:lumMod val="90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2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  <p:pic>
        <p:nvPicPr>
          <p:cNvPr id="16" name="Picture 4" descr="J01892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2" y="765175"/>
            <a:ext cx="43170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48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20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900" grpId="0" animBg="1"/>
      <p:bldP spid="37901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ru-RU" sz="2100" dirty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</a:t>
            </a: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океаны омывают Антарктиду ?</a:t>
            </a:r>
            <a:endParaRPr lang="ru-RU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9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39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24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Тихий, Атлантический, Индийский</a:t>
            </a:r>
            <a:endParaRPr lang="ru-RU" sz="24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24692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открыл Антарктиду ?</a:t>
            </a:r>
            <a:endParaRPr lang="ru-RU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1" y="765175"/>
            <a:ext cx="43170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13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39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Ф.Ф. Беллинсгаузен, М.П. Лазарев</a:t>
            </a:r>
            <a:endParaRPr lang="ru-RU" sz="20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346910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была открыта Антарктида ?</a:t>
            </a:r>
            <a:endParaRPr lang="ru-RU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1" y="765175"/>
            <a:ext cx="43170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17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39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1820 г.</a:t>
            </a:r>
            <a:endParaRPr lang="ru-RU" sz="20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312740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noFill/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ru-RU" sz="2100" dirty="0" smtClean="0">
                <a:solidFill>
                  <a:srgbClr val="FFFF0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путешественник достиг Южного полюса вторым?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827931" y="765175"/>
            <a:ext cx="431702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</a:rPr>
              <a:t>21</a:t>
            </a:r>
            <a:endParaRPr lang="ru-RU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</a:endParaRPr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53436" y="4830543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/>
            <a:r>
              <a:rPr lang="ru-RU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Роберт Скотт</a:t>
            </a:r>
            <a:endParaRPr lang="ru-RU" sz="20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608" y="274638"/>
            <a:ext cx="5040783" cy="1498600"/>
          </a:xfrm>
        </p:spPr>
        <p:txBody>
          <a:bodyPr>
            <a:noAutofit/>
          </a:bodyPr>
          <a:lstStyle/>
          <a:p>
            <a:r>
              <a:rPr lang="ru-RU" sz="4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ВНИМАНИЕ !  ВОПРОС</a:t>
            </a:r>
          </a:p>
        </p:txBody>
      </p:sp>
      <p:sp>
        <p:nvSpPr>
          <p:cNvPr id="3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563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27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6350" y="5948705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6465662"/>
            <a:ext cx="1655762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</a:t>
            </a:r>
            <a:r>
              <a:rPr lang="ru-RU" sz="1400" dirty="0"/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игры</a:t>
            </a:r>
          </a:p>
        </p:txBody>
      </p:sp>
      <p:sp>
        <p:nvSpPr>
          <p:cNvPr id="3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6256" y="6465662"/>
            <a:ext cx="1944216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Продолжить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игру</a:t>
            </a:r>
          </a:p>
        </p:txBody>
      </p:sp>
    </p:spTree>
    <p:extLst>
      <p:ext uri="{BB962C8B-B14F-4D97-AF65-F5344CB8AC3E}">
        <p14:creationId xmlns:p14="http://schemas.microsoft.com/office/powerpoint/2010/main" xmlns="" val="354355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8" grpId="0" animBg="1"/>
      <p:bldP spid="29709" grpId="0" animBg="1"/>
      <p:bldP spid="23" grpId="0"/>
      <p:bldP spid="23" grpId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Tradeshow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1384</Words>
  <Application>Microsoft Office PowerPoint</Application>
  <PresentationFormat>Экран (4:3)</PresentationFormat>
  <Paragraphs>419</Paragraphs>
  <Slides>53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Tradeshow</vt:lpstr>
      <vt:lpstr>Слайд 1</vt:lpstr>
      <vt:lpstr>Слайд 2</vt:lpstr>
      <vt:lpstr>Слайд 3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Malina</dc:creator>
  <cp:lastModifiedBy>User</cp:lastModifiedBy>
  <cp:revision>99</cp:revision>
  <dcterms:created xsi:type="dcterms:W3CDTF">2012-02-26T13:21:34Z</dcterms:created>
  <dcterms:modified xsi:type="dcterms:W3CDTF">2012-02-28T07:40:02Z</dcterms:modified>
</cp:coreProperties>
</file>