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3" r:id="rId4"/>
    <p:sldId id="264" r:id="rId5"/>
    <p:sldId id="267" r:id="rId6"/>
    <p:sldId id="268" r:id="rId7"/>
    <p:sldId id="265" r:id="rId8"/>
    <p:sldId id="261" r:id="rId9"/>
    <p:sldId id="262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32" r:id="rId34"/>
    <p:sldId id="327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23" r:id="rId63"/>
    <p:sldId id="329" r:id="rId64"/>
    <p:sldId id="330" r:id="rId65"/>
    <p:sldId id="333" r:id="rId66"/>
    <p:sldId id="328" r:id="rId67"/>
    <p:sldId id="324" r:id="rId68"/>
    <p:sldId id="325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70" r:id="rId77"/>
    <p:sldId id="345" r:id="rId78"/>
    <p:sldId id="342" r:id="rId79"/>
    <p:sldId id="343" r:id="rId80"/>
    <p:sldId id="344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5" r:id="rId89"/>
    <p:sldId id="356" r:id="rId90"/>
    <p:sldId id="353" r:id="rId91"/>
    <p:sldId id="354" r:id="rId92"/>
    <p:sldId id="357" r:id="rId93"/>
    <p:sldId id="358" r:id="rId94"/>
    <p:sldId id="359" r:id="rId95"/>
    <p:sldId id="360" r:id="rId96"/>
    <p:sldId id="364" r:id="rId97"/>
    <p:sldId id="365" r:id="rId98"/>
    <p:sldId id="361" r:id="rId99"/>
    <p:sldId id="362" r:id="rId100"/>
    <p:sldId id="363" r:id="rId101"/>
    <p:sldId id="341" r:id="rId102"/>
    <p:sldId id="366" r:id="rId103"/>
    <p:sldId id="371" r:id="rId104"/>
    <p:sldId id="369" r:id="rId105"/>
    <p:sldId id="367" r:id="rId106"/>
    <p:sldId id="368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2" r:id="rId117"/>
    <p:sldId id="383" r:id="rId118"/>
    <p:sldId id="384" r:id="rId119"/>
    <p:sldId id="386" r:id="rId120"/>
    <p:sldId id="387" r:id="rId121"/>
    <p:sldId id="388" r:id="rId122"/>
    <p:sldId id="389" r:id="rId123"/>
    <p:sldId id="390" r:id="rId124"/>
    <p:sldId id="385" r:id="rId125"/>
    <p:sldId id="381" r:id="rId126"/>
    <p:sldId id="391" r:id="rId127"/>
    <p:sldId id="392" r:id="rId128"/>
    <p:sldId id="393" r:id="rId129"/>
    <p:sldId id="394" r:id="rId130"/>
    <p:sldId id="395" r:id="rId1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2846-DF01-428B-BC99-21D3029C983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02F8-2334-4023-A8D8-4C9ABA43E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Своя Игра</a:t>
            </a:r>
            <a:endParaRPr lang="ru-RU" sz="8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Вменяемость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857496"/>
            <a:ext cx="4300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«Царевна-лягушка» </a:t>
            </a:r>
            <a:endParaRPr lang="ru-RU" sz="3600" b="1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85860"/>
            <a:ext cx="6643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этой сказке добрая птица уступила свою собственность двум лицам, пожелавшим разделить её на части, но </a:t>
            </a:r>
            <a:r>
              <a:rPr lang="ru-RU" sz="3200" b="1" dirty="0" err="1" smtClean="0"/>
              <a:t>несумевшим</a:t>
            </a:r>
            <a:r>
              <a:rPr lang="ru-RU" sz="3200" b="1" dirty="0" smtClean="0"/>
              <a:t> это сделать. В итоге - богатство было случайно уничтожено мелкой серой личностью.</a:t>
            </a:r>
            <a:endParaRPr lang="ru-RU" sz="3200" b="1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786058"/>
            <a:ext cx="3368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«Курочка Ряба»</a:t>
            </a:r>
            <a:endParaRPr lang="ru-RU" sz="3600" b="1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Подведем итоги 4 раунда </a:t>
            </a:r>
            <a:endParaRPr lang="ru-RU" sz="8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5984" y="1714488"/>
            <a:ext cx="4714876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РАУНД</a:t>
            </a:r>
            <a:endParaRPr kumimoji="0" lang="ru-RU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714620"/>
            <a:ext cx="7204601" cy="7386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Выберите правильный ответ.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2285992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Кому принадлежат слова о том, что счастье всего мира не стоит одной слезы невинного ребенка? </a:t>
            </a: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00166" y="2357430"/>
            <a:ext cx="60338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а) Ф.М. Достоевскому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А.П. Чехову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А.М. Горькому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786058"/>
            <a:ext cx="5078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Ф.М. Достоевскому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2357430"/>
            <a:ext cx="69732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году Генеральная Ассамблея ООН провозгласила Декларацию прав ребенка?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642974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000" b="1" dirty="0" smtClean="0">
                <a:solidFill>
                  <a:schemeClr val="tx1"/>
                </a:solidFill>
              </a:rPr>
              <a:t>Мера государственного принуждения, назначаемая по приговору суда.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28926" y="2214554"/>
            <a:ext cx="3286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1948 г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1959 г 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1966 г .</a:t>
            </a:r>
            <a:endParaRPr kumimoji="0" lang="ru-RU" sz="6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714620"/>
            <a:ext cx="30011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1959 г .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7290" y="2285992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году Генеральная Ассамблея ООН приняла Конвенцию о правах ребенка?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43174" y="2428868"/>
            <a:ext cx="44291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1968 г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1982 г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1989 г . 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496"/>
            <a:ext cx="27446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1989 г .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1285852" y="2001369"/>
            <a:ext cx="69294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различия (расовая, национальная принадлежность, пол, состояние здоровья и т.д.) могут влиять на неодинаковое использование детьми своих прав?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1643042" y="2285992"/>
            <a:ext cx="67866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таких различий нет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национальная принадлежность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состояние здоровья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496"/>
            <a:ext cx="4615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таких различий нет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214414" y="2428868"/>
            <a:ext cx="6858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несет основную ответственность за воспитание ребенка?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1500166" y="1857364"/>
            <a:ext cx="66437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педагоги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родители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члены правительства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Уголовное наказание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500306"/>
            <a:ext cx="2787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родители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 rot="10800000" flipV="1">
            <a:off x="1071538" y="2285992"/>
            <a:ext cx="71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кого Конвенция о правах ребенка возлагает обеспечение ухода за детьми без родителей?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142976" y="2285992"/>
            <a:ext cx="64294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на благотворительные организации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на иностранных спонсоров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на государство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496"/>
            <a:ext cx="3955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государство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 rot="10800000" flipV="1">
            <a:off x="1071538" y="2428868"/>
            <a:ext cx="72866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Государство должно защищать ребенка от экономической эксплуатации и работы, которая: 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1714488"/>
            <a:ext cx="66437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не указана в официальных справочниках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может мешать образованию и вредить здоровью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не соответствует интересам и склонностям ребенка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35743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может мешать образованию и вредить здоровью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1071538" y="2285992"/>
            <a:ext cx="7072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Обращение с детьми, причастными к нарушениям уголовного законодательства, должно способствовать развитию у них: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1071538" y="2000240"/>
            <a:ext cx="70723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чувства страха перед наказанием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осторожности в реализации своих желаний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чувства достоинства и значимости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71462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осторожности в реализации своих желаний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8215338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Изоляция осужденного от общества путем направления его в колонию – поселение, исправительную колонию общего, строгого или особого режима</a:t>
            </a:r>
            <a:r>
              <a:rPr lang="ru-RU" sz="1600" dirty="0" smtClean="0"/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50030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Подведем итоги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Лишение свободы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50009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100" b="1" dirty="0" smtClean="0">
                <a:solidFill>
                  <a:schemeClr val="tx1"/>
                </a:solidFill>
              </a:rPr>
              <a:t>Альтернатива смертной казни за совершение особо тяжких преступлений. </a:t>
            </a:r>
            <a:endParaRPr lang="ru-RU" sz="3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Пожизненное заключение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42866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800" b="1" dirty="0" smtClean="0">
                <a:solidFill>
                  <a:schemeClr val="tx1"/>
                </a:solidFill>
              </a:rPr>
              <a:t>Что такое право? 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071678"/>
            <a:ext cx="67151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Право</a:t>
            </a:r>
            <a:r>
              <a:rPr lang="ru-RU" sz="3600" b="1" dirty="0" smtClean="0"/>
              <a:t> — совокупность установленных государством прав,  регулирующих общественные отношения между людьми.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50009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400" b="1" dirty="0" smtClean="0">
                <a:solidFill>
                  <a:schemeClr val="tx1"/>
                </a:solidFill>
              </a:rPr>
              <a:t>Назовите основной закон государства.</a:t>
            </a:r>
            <a:endParaRPr lang="ru-RU" sz="3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5984" y="1714488"/>
            <a:ext cx="4714876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РАУНД</a:t>
            </a:r>
            <a:endParaRPr kumimoji="0" lang="ru-RU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714488"/>
            <a:ext cx="6643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Конституция закрепляет основы общественного и государственного строя, основные правила и обязанности граждан, гарантии их прав, систему органов государства, принципы их организации и деятельности.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50009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000" b="1" dirty="0" smtClean="0">
                <a:solidFill>
                  <a:schemeClr val="tx1"/>
                </a:solidFill>
              </a:rPr>
              <a:t>Что такое Декларация?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57174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Правовой документ, имеющий силу рекомендации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642974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2400" dirty="0" smtClean="0"/>
              <a:t>. </a:t>
            </a:r>
            <a:r>
              <a:rPr lang="ru-RU" sz="4400" b="1" dirty="0" smtClean="0">
                <a:solidFill>
                  <a:schemeClr val="tx1"/>
                </a:solidFill>
              </a:rPr>
              <a:t>Что такое Конвенция?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1071538" y="0"/>
            <a:ext cx="7072362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Международное соглашение по какому-то специальному во­просу, имеющее обязательную силу для тех государств, которые к нему при­соединились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357222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000" b="1" dirty="0" smtClean="0">
                <a:solidFill>
                  <a:schemeClr val="tx1"/>
                </a:solidFill>
              </a:rPr>
              <a:t>Что такое преступление?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571472" y="0"/>
            <a:ext cx="750099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600" b="1" dirty="0" smtClean="0">
                <a:solidFill>
                  <a:schemeClr val="tx1"/>
                </a:solidFill>
              </a:rPr>
              <a:t>Общественно опасное, противоправное и наказуемое деяние</a:t>
            </a:r>
            <a:r>
              <a:rPr lang="ru-RU" dirty="0" smtClean="0"/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786058"/>
            <a:ext cx="4814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Что такое алиби</a:t>
            </a:r>
            <a:r>
              <a:rPr lang="ru-RU" sz="4400" b="1" dirty="0" smtClean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8215338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200" b="1" dirty="0" smtClean="0">
                <a:solidFill>
                  <a:schemeClr val="tx1"/>
                </a:solidFill>
              </a:rPr>
              <a:t>В уголовном процессе — обстоятельство, оправдывающее обвиняемого, если он в момент преступления находился в другом месте.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35743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Что такое превышение пределов необходимой обороны?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571472" y="-285776"/>
            <a:ext cx="71438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200" b="1" dirty="0" smtClean="0">
                <a:solidFill>
                  <a:schemeClr val="tx1"/>
                </a:solidFill>
              </a:rPr>
              <a:t>Противоправное, виновное действие или бездействие, посягающее на государственный или общественный порядок, собственность, права и свободы граждан.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928802"/>
            <a:ext cx="6929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Превышение имеет место в том случае, если обороняю­щейся прибегает к такому средству защиты, которое явно не вызывалось ни характером нападения, ни реальной обстановкой, и кончается, как правило, либо убийством нападающего, либо тяжелым ранением его.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Что такое Устав? 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8286776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200" b="1" dirty="0" smtClean="0">
                <a:solidFill>
                  <a:schemeClr val="tx1"/>
                </a:solidFill>
              </a:rPr>
              <a:t>Установленный организацией, предприятием или государством свод правил, регулирующих деятельность этих организаций и предприятий, определенных сфер управления.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Подведем итоги 1 раунда </a:t>
            </a:r>
            <a:endParaRPr lang="ru-RU" sz="8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5984" y="1714488"/>
            <a:ext cx="4714876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РАУНД</a:t>
            </a:r>
            <a:endParaRPr kumimoji="0" lang="ru-RU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 какого возраста граждане привлекаются к уголовной ответственности? 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8215338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200" b="1" dirty="0" smtClean="0">
                <a:solidFill>
                  <a:schemeClr val="tx1"/>
                </a:solidFill>
              </a:rPr>
              <a:t>Уголовной ответственности подлежат все граждане, которым до совершения преступления -исполнилось 16 лет. По ряду преступлений закон преду­сматривает уголовную ответственность с 14 лет.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-21434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.   </a:t>
            </a:r>
            <a:r>
              <a:rPr lang="ru-RU" sz="4400" b="1" dirty="0" smtClean="0">
                <a:solidFill>
                  <a:schemeClr val="tx1"/>
                </a:solidFill>
              </a:rPr>
              <a:t>Кто является главой РФ? 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21434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5400" b="1" dirty="0" smtClean="0">
                <a:solidFill>
                  <a:schemeClr val="tx1"/>
                </a:solidFill>
              </a:rPr>
              <a:t>президент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857224" y="0"/>
            <a:ext cx="750099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Кто в соответствии с Конвенцией о правах ребенка считается ребенком? 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>Административное правонарушение</a:t>
            </a:r>
            <a:endParaRPr lang="ru-RU" sz="3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643182"/>
            <a:ext cx="55495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человек до 18 лет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857224" y="0"/>
            <a:ext cx="750099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Когда отмечается день Прав человека? 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357222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5400" b="1" dirty="0" smtClean="0">
                <a:solidFill>
                  <a:schemeClr val="tx1"/>
                </a:solidFill>
              </a:rPr>
              <a:t>10 декабря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Что такое презумпция невиновности?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8072462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600" b="1" dirty="0" smtClean="0">
                <a:solidFill>
                  <a:schemeClr val="tx1"/>
                </a:solidFill>
              </a:rPr>
              <a:t>обвиняемый считается невинным до тех пор, пока его вина не будет установлена судом и в соответствии с законом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285992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Чем по национально-государственному устройству является Россия?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50009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5400" b="1" dirty="0" smtClean="0">
                <a:solidFill>
                  <a:schemeClr val="tx1"/>
                </a:solidFill>
              </a:rPr>
              <a:t>Федерацией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857224" y="152400"/>
            <a:ext cx="7429552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 каком году была принята «Декларация о правах ребенка»? 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86116" y="2643182"/>
            <a:ext cx="27181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1959 г.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8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1071538" y="0"/>
            <a:ext cx="7000924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 каком году была принята «Конвенция о правах ребенка»? 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57153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3200" b="1" dirty="0" smtClean="0">
                <a:solidFill>
                  <a:schemeClr val="tx1"/>
                </a:solidFill>
              </a:rPr>
              <a:t>Предусмотренное уголовным законом общественно опасное деяние (действие или бездействие).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00430" y="2500306"/>
            <a:ext cx="26019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1989 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8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Кем была принята «Конвенция о правах ребенка»? 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642974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000" b="1" dirty="0" smtClean="0">
                <a:solidFill>
                  <a:schemeClr val="tx1"/>
                </a:solidFill>
              </a:rPr>
              <a:t>Генеральной Ассамблеей ООН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071678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Когда наша страна ратифицировала «Конвенцию о правах ребенка»?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86116" y="2571744"/>
            <a:ext cx="237090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1990 г.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571744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Сколько статей включает в себя «Конвенция о правах ребенка»?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714412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6600" b="1" dirty="0" smtClean="0">
                <a:solidFill>
                  <a:schemeClr val="tx1"/>
                </a:solidFill>
              </a:rPr>
              <a:t>54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1000100" y="0"/>
            <a:ext cx="7215238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 какого момента, согласно Конвенции, ребенок имеет право на имя и на приобретение гражданства? 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57153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400" b="1" dirty="0" smtClean="0">
                <a:solidFill>
                  <a:schemeClr val="tx1"/>
                </a:solidFill>
              </a:rPr>
              <a:t>С момента рождения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857224" y="0"/>
            <a:ext cx="7358114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На кого распространяются права, предусмотренные Конвенцией о правах ребенка? 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Уголовное преступление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-57153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000" b="1" dirty="0" smtClean="0">
                <a:solidFill>
                  <a:schemeClr val="tx1"/>
                </a:solidFill>
              </a:rPr>
              <a:t>На всех детей без исключения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Кто несет ответственность за образование ребенка? 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714620"/>
            <a:ext cx="3358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Родители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214554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каких случаях может быть ограничено право ребенка на свободу выра­жения мнения? </a:t>
            </a:r>
            <a:endParaRPr lang="ru-RU" sz="40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357298"/>
            <a:ext cx="7000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Могут быть только те ограничения, которые  предусмотрены законом и которые необходимы: а) для уважения прав и репутации других лиц; б) для охраны государст­венной безопасности или общественного порядка, или здоровья и нравственности населения.</a:t>
            </a:r>
            <a:endParaRPr lang="ru-RU" sz="32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Подведем итоги 2 раунда </a:t>
            </a:r>
            <a:endParaRPr lang="ru-RU" sz="8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5984" y="1714488"/>
            <a:ext cx="4714876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РАУНД</a:t>
            </a:r>
            <a:endParaRPr kumimoji="0" lang="ru-RU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000100" y="2428868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48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какого законодательного акта положение?</a:t>
            </a:r>
            <a:endParaRPr kumimoji="0" lang="ru-RU" sz="6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071538" y="1500174"/>
            <a:ext cx="7072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1.«Все люди рождаются свободными и равными в своем достоинстве и правах. Они поделены разумом и совестью, и должны поступать в отношении друг друга в духе братства»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571744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Всеобщая декларация прав человека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571744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Свод законов о наиболее опасных деяниях.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00240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 «Ни один ребёнок не может быть объектом произвольного или незаконного вмешательства в осуществление его права на личную, семейную жизнь, неприкосновенного посягательства на его честь и репутацию»</a:t>
            </a:r>
            <a:endParaRPr lang="ru-RU" sz="2800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643182"/>
            <a:ext cx="6653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Конвенция о правах ребенка</a:t>
            </a:r>
            <a:endParaRPr lang="ru-RU" sz="4000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28802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3.«Государственная защита прав и свобод человека и гражданина РФ гарантируются. Каждый вправе защищать свои права и свободы всеми способами, не запрещенными законом»</a:t>
            </a:r>
            <a:endParaRPr lang="ru-RU" sz="36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496"/>
            <a:ext cx="4110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Конституция РФ</a:t>
            </a:r>
            <a:endParaRPr lang="ru-RU" sz="4400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928802"/>
            <a:ext cx="6643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4.«Брак заключается в органах записи актов гражданского состояния. Права и обязанности супругов возникают со дня государственной регистрации заключения брака в органах записи актов гражданского состояния» </a:t>
            </a:r>
            <a:endParaRPr lang="ru-RU" sz="3200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000372"/>
            <a:ext cx="494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Семейный кодекс РФ</a:t>
            </a:r>
            <a:endParaRPr lang="ru-RU" sz="40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Подведем итоги 3 раунда </a:t>
            </a:r>
            <a:endParaRPr lang="ru-RU" sz="8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5984" y="1714488"/>
            <a:ext cx="4714876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9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РАУНД</a:t>
            </a:r>
            <a:endParaRPr kumimoji="0" lang="ru-RU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1785926"/>
            <a:ext cx="585791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А сейчас вы услышите шуточные загадки правового характера: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214554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1. Лягушка из сказки В. Гаршина «Лягушка-путешественница», отправившись в путешествие, воспользовалась своим правом на….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5225" algn="ctr" defTabSz="944563">
              <a:tabLst>
                <a:tab pos="7359650" algn="l"/>
              </a:tabLst>
            </a:pPr>
            <a:r>
              <a:rPr lang="ru-RU" sz="4000" b="1" dirty="0" smtClean="0">
                <a:solidFill>
                  <a:schemeClr val="tx1"/>
                </a:solidFill>
              </a:rPr>
              <a:t>Уголовный кодекс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643182"/>
            <a:ext cx="6623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свободное передвижение</a:t>
            </a:r>
            <a:endParaRPr lang="ru-RU" sz="4400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3116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2. Буратино, схватив крысу </a:t>
            </a:r>
            <a:r>
              <a:rPr lang="ru-RU" sz="4000" b="1" dirty="0" err="1" smtClean="0"/>
              <a:t>Шушару</a:t>
            </a:r>
            <a:r>
              <a:rPr lang="ru-RU" sz="4000" b="1" dirty="0" smtClean="0"/>
              <a:t> за хвост, нарушил её право на…. </a:t>
            </a:r>
            <a:endParaRPr lang="ru-RU" sz="4000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928934"/>
            <a:ext cx="6696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личную неприкосновенность</a:t>
            </a:r>
            <a:endParaRPr lang="ru-RU" sz="4000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214554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Полицейские из сказки А. Толстого «Золотой ключик», силой ворвавшись в коморку папы Карло, нарушили его право на …. </a:t>
            </a:r>
            <a:endParaRPr lang="ru-RU" sz="3600" b="1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928934"/>
            <a:ext cx="6186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неприкосновенность жилища</a:t>
            </a:r>
            <a:endParaRPr lang="ru-RU" sz="3600" b="1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3116"/>
            <a:ext cx="6643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Балда</a:t>
            </a:r>
            <a:r>
              <a:rPr lang="ru-RU" sz="3600" b="1" dirty="0" smtClean="0"/>
              <a:t> из сказки А. Пушкина «Сказка о попе и его работнике </a:t>
            </a:r>
            <a:r>
              <a:rPr lang="ru-RU" sz="3600" b="1" dirty="0" err="1" smtClean="0"/>
              <a:t>Балде</a:t>
            </a:r>
            <a:r>
              <a:rPr lang="ru-RU" sz="3600" b="1" dirty="0" smtClean="0"/>
              <a:t>», нанявшись на работу к попу, воспользовался своим правом на ….</a:t>
            </a:r>
            <a:endParaRPr lang="ru-RU" sz="36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714620"/>
            <a:ext cx="15233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труд</a:t>
            </a:r>
            <a:endParaRPr lang="ru-RU" sz="5400" b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857364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Царевич Иван из сказки «Иван-царевич и серый волк», украв Жар-птицу у царя Берендея, нарушил его право на …. </a:t>
            </a:r>
            <a:endParaRPr lang="ru-RU" sz="3600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071810"/>
            <a:ext cx="5308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владение имуществом</a:t>
            </a:r>
            <a:endParaRPr lang="ru-RU" sz="40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57430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сказке «Иван-царевич и серый волк» братья убили Ивана, нарушив его право на …. </a:t>
            </a:r>
            <a:endParaRPr lang="ru-RU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714348" y="0"/>
            <a:ext cx="7572428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Способность по своему психическому состоянию нести ответственность по закону.</a:t>
            </a:r>
            <a:endParaRPr lang="ru-RU" sz="40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071810"/>
            <a:ext cx="695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жизнь и личную неприкосновенность</a:t>
            </a:r>
            <a:endParaRPr lang="ru-RU" sz="3200" b="1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643050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какой сказке личность во всех отношениях серая осу­ществляет план убийства двух лиц и лишь благодаря свое­временному вмешательству общественности всё кончается благополучно?</a:t>
            </a:r>
            <a:endParaRPr lang="ru-RU" sz="3600" b="1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000372"/>
            <a:ext cx="4306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«Красная Шапочка»</a:t>
            </a:r>
            <a:endParaRPr lang="ru-RU" b="1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357298"/>
            <a:ext cx="72152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этой сказке Пушкина должностное лицо грубо нарушило принцип «от каждого по способности, каждому - по тру­ду» и присвоило зарплату труженика. Труженик учинил самосуд, причинив должностному лицу тяжкие телесные повреждения, приведшие к смерти.</a:t>
            </a:r>
            <a:endParaRPr lang="ru-RU" sz="1600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000372"/>
            <a:ext cx="70743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«Сказка о попе и о работнике его </a:t>
            </a:r>
            <a:r>
              <a:rPr lang="ru-RU" sz="3000" b="1" dirty="0" err="1" smtClean="0"/>
              <a:t>Балде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643050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Назовите сказку, в которой лицо с дурной репутацией под вывеской милой и обаятельной личности совершило поку­шение на семь несовершеннолетних душ, но было разобла­чено и жестоко наказано. </a:t>
            </a:r>
            <a:endParaRPr lang="ru-RU" sz="3200" b="1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928934"/>
            <a:ext cx="5011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«Волк и семеро козлят»</a:t>
            </a:r>
            <a:endParaRPr lang="ru-RU" sz="3600" b="1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285860"/>
            <a:ext cx="68580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этой сказке речь идёт о неком спортсмене, который без хорошей физической подготовки отправился на соревно­вания с препятствиями. Хитрость и выдержка позволили ему подойти к самому финишу. Финал трагичен: герой, нарушив правила техники безопасности, погибает.</a:t>
            </a:r>
            <a:endParaRPr lang="ru-RU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857496"/>
            <a:ext cx="26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«Колобок»</a:t>
            </a:r>
            <a:endParaRPr lang="ru-RU" sz="4000" b="1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928802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Назовите сказку, где две невестки царя посягают на имущество третьей, крадут одеяние невесты младшего сына царя и сжигают его. 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1277</Words>
  <Application>Microsoft Office PowerPoint</Application>
  <PresentationFormat>Экран (4:3)</PresentationFormat>
  <Paragraphs>153</Paragraphs>
  <Slides>130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130</vt:i4>
      </vt:variant>
    </vt:vector>
  </HeadingPairs>
  <TitlesOfParts>
    <vt:vector size="131" baseType="lpstr">
      <vt:lpstr>Тема Office</vt:lpstr>
      <vt:lpstr>Своя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Подведем итоги 1 раунда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Подведем итоги 2 раунда 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Подведем итоги 3 раунда 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Подведем итоги 4 раунда 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Эрудит</dc:title>
  <dc:creator>Виталик</dc:creator>
  <cp:lastModifiedBy>Коробцова</cp:lastModifiedBy>
  <cp:revision>51</cp:revision>
  <dcterms:created xsi:type="dcterms:W3CDTF">2012-10-15T13:47:51Z</dcterms:created>
  <dcterms:modified xsi:type="dcterms:W3CDTF">2014-04-07T06:32:56Z</dcterms:modified>
</cp:coreProperties>
</file>