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73" r:id="rId3"/>
    <p:sldId id="272" r:id="rId4"/>
    <p:sldId id="274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58" r:id="rId16"/>
    <p:sldId id="257" r:id="rId17"/>
    <p:sldId id="287" r:id="rId18"/>
    <p:sldId id="288" r:id="rId19"/>
    <p:sldId id="289" r:id="rId20"/>
    <p:sldId id="290" r:id="rId21"/>
    <p:sldId id="291" r:id="rId22"/>
    <p:sldId id="292" r:id="rId23"/>
    <p:sldId id="275" r:id="rId24"/>
    <p:sldId id="276" r:id="rId25"/>
    <p:sldId id="293" r:id="rId26"/>
    <p:sldId id="294" r:id="rId27"/>
    <p:sldId id="260" r:id="rId28"/>
    <p:sldId id="261" r:id="rId29"/>
    <p:sldId id="263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CC00"/>
    </p:penClr>
  </p:showPr>
  <p:clrMru>
    <a:srgbClr val="FFFF00"/>
    <a:srgbClr val="ECD238"/>
    <a:srgbClr val="F74B15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26463-6353-4628-BF79-626972C746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A9581-98B5-47C3-9E3D-FB8186E5AA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88627-8C2E-4E6A-BDBA-E8E810A7CD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0FB83-37BB-4A6D-A019-984CBE7655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C26F6-125F-4D14-9FB0-D5F63B1011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60F39-1B6C-474E-B269-4416F341EF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136F6-9E60-4B40-A100-A7F527B9A6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F4DBD-E9A7-4EA3-A591-BB84FAF971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D1CD8-4EB1-433D-A57F-6A7E10D93A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4ABC9-1358-4AC4-A5E8-453B6B59F1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6387A-B420-40B2-A108-F923FFA71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11E9C-3199-400E-B4A5-9FADA57C8B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917507F6-C46D-4CD1-99AB-003D6EEE02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6" r:id="rId2"/>
    <p:sldLayoutId id="2147483735" r:id="rId3"/>
    <p:sldLayoutId id="2147483734" r:id="rId4"/>
    <p:sldLayoutId id="2147483733" r:id="rId5"/>
    <p:sldLayoutId id="2147483732" r:id="rId6"/>
    <p:sldLayoutId id="2147483731" r:id="rId7"/>
    <p:sldLayoutId id="2147483730" r:id="rId8"/>
    <p:sldLayoutId id="2147483729" r:id="rId9"/>
    <p:sldLayoutId id="2147483728" r:id="rId10"/>
    <p:sldLayoutId id="2147483727" r:id="rId11"/>
    <p:sldLayoutId id="214748372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62200" y="2514600"/>
            <a:ext cx="4343400" cy="1828800"/>
          </a:xfrm>
        </p:spPr>
        <p:txBody>
          <a:bodyPr/>
          <a:lstStyle/>
          <a:p>
            <a:pPr eaLnBrk="1" hangingPunct="1"/>
            <a:r>
              <a:rPr lang="ru-RU" sz="4200" b="1" smtClean="0">
                <a:solidFill>
                  <a:srgbClr val="FFFF00"/>
                </a:solidFill>
                <a:latin typeface="Arial" charset="0"/>
              </a:rPr>
              <a:t>Удивительное путешествие в мир квиллинга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 descr="0_3173a_6a65e264_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3810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5" descr="0_3173b_531531f7_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304800"/>
            <a:ext cx="3733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6" descr="0_3173d_76dd09fb_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505200"/>
            <a:ext cx="37338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7" descr="0_3173c_d85d4893_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3505200"/>
            <a:ext cx="36576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5" descr="0_31a61_49a6add2_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143000"/>
            <a:ext cx="5715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 descr="0_285a9_5e0a8307_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609600"/>
            <a:ext cx="533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 descr="0_31a63_be9f514a_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762000"/>
            <a:ext cx="5486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" descr="0_31a62_790aa361_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914400"/>
            <a:ext cx="635317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7" descr="DSC_002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90600" y="838200"/>
            <a:ext cx="3509963" cy="5257800"/>
          </a:xfrm>
        </p:spPr>
      </p:pic>
      <p:pic>
        <p:nvPicPr>
          <p:cNvPr id="28674" name="Picture 8" descr="DSC_002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29200" y="838200"/>
            <a:ext cx="3429000" cy="52578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6" descr="DSC_002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38200" y="1066800"/>
            <a:ext cx="2974975" cy="4754563"/>
          </a:xfrm>
        </p:spPr>
      </p:pic>
      <p:pic>
        <p:nvPicPr>
          <p:cNvPr id="29698" name="Picture 7" descr="DSC_002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53000" y="990600"/>
            <a:ext cx="3011488" cy="47244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4" descr="0_31741_c5acc140_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066800"/>
            <a:ext cx="6248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4" descr="Квиллинг: Клоу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295400"/>
            <a:ext cx="3429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5" descr="Квиллинг: Собач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295400"/>
            <a:ext cx="3429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4" descr="Квиллинг: Черный ко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066800"/>
            <a:ext cx="3429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5" descr="Квиллинг: Лиса Патрикеевн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066800"/>
            <a:ext cx="3429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7"/>
          <p:cNvSpPr txBox="1">
            <a:spLocks noChangeArrowheads="1"/>
          </p:cNvSpPr>
          <p:nvPr/>
        </p:nvSpPr>
        <p:spPr bwMode="auto">
          <a:xfrm>
            <a:off x="304800" y="457200"/>
            <a:ext cx="8610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F74B15"/>
                </a:solidFill>
              </a:rPr>
              <a:t>Квиллинг, бумагокручение, бумажная филигрань</a:t>
            </a:r>
            <a:r>
              <a:rPr lang="ru-RU"/>
              <a:t> – </a:t>
            </a:r>
            <a:r>
              <a:rPr lang="ru-RU" sz="2000">
                <a:latin typeface="Arial" charset="0"/>
              </a:rPr>
              <a:t>искусство скручивать длинные и узкие полоски бумаги в спиральки, видоизменять их форму и составлять из полученных деталей объемные или плоскостные композиции.</a:t>
            </a:r>
          </a:p>
        </p:txBody>
      </p:sp>
      <p:pic>
        <p:nvPicPr>
          <p:cNvPr id="15362" name="Picture 10" descr="0_31a65_984c8d83_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286000"/>
            <a:ext cx="5943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4" descr="Квиллинг: Лягушоно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447800"/>
            <a:ext cx="3429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5" descr="Квиллинг: Лё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447800"/>
            <a:ext cx="3429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foto_big_nick" descr="2640147zy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838200"/>
            <a:ext cx="7162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4" descr="Квиллинг: Сувенирчи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3886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5" descr="Квиллинг: Объемный квиллинг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514600"/>
            <a:ext cx="4114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chemeClr val="hlink"/>
                </a:solidFill>
                <a:latin typeface="Arial" charset="0"/>
              </a:rPr>
              <a:t>Основные элементы квиллинга</a:t>
            </a:r>
            <a:endParaRPr lang="ru-RU" sz="3200" smtClean="0">
              <a:solidFill>
                <a:schemeClr val="hlink"/>
              </a:solidFill>
              <a:latin typeface="Arial" charset="0"/>
            </a:endParaRPr>
          </a:p>
        </p:txBody>
      </p:sp>
      <p:pic>
        <p:nvPicPr>
          <p:cNvPr id="36866" name="foto_big_nick" descr="2640163zkh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14400" y="3810000"/>
            <a:ext cx="3048000" cy="2514600"/>
          </a:xfrm>
        </p:spPr>
      </p:pic>
      <p:pic>
        <p:nvPicPr>
          <p:cNvPr id="36867" name="foto_big_nick" descr="2640164oaf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334000" y="3733800"/>
            <a:ext cx="3048000" cy="2541588"/>
          </a:xfrm>
        </p:spPr>
      </p:pic>
      <p:sp>
        <p:nvSpPr>
          <p:cNvPr id="36868" name="Text Box 55"/>
          <p:cNvSpPr txBox="1">
            <a:spLocks noChangeArrowheads="1"/>
          </p:cNvSpPr>
          <p:nvPr/>
        </p:nvSpPr>
        <p:spPr bwMode="auto">
          <a:xfrm>
            <a:off x="669925" y="1295400"/>
            <a:ext cx="794067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Arial" charset="0"/>
              </a:rPr>
              <a:t>Все секреты и приемы для получения самых разнообразных форм, используемых в квиллинге почти всегда начинаются с простых круговых форм.Вот этот плотный кружочек скрученный из полоски бумаги называется ролом, а уже из ролов делаются основные формы элементов квиллинга.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foto_big_nick" descr="2640165mea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838200" y="1066800"/>
            <a:ext cx="2797175" cy="2185988"/>
          </a:xfrm>
        </p:spPr>
      </p:pic>
      <p:sp>
        <p:nvSpPr>
          <p:cNvPr id="37890" name="Text Box 13"/>
          <p:cNvSpPr txBox="1">
            <a:spLocks noChangeArrowheads="1"/>
          </p:cNvSpPr>
          <p:nvPr/>
        </p:nvSpPr>
        <p:spPr bwMode="auto">
          <a:xfrm>
            <a:off x="990600" y="457200"/>
            <a:ext cx="274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hlink"/>
                </a:solidFill>
                <a:latin typeface="Arial" charset="0"/>
              </a:rPr>
              <a:t>Свободная спираль</a:t>
            </a:r>
          </a:p>
        </p:txBody>
      </p:sp>
      <p:sp>
        <p:nvSpPr>
          <p:cNvPr id="37891" name="Text Box 14"/>
          <p:cNvSpPr txBox="1">
            <a:spLocks noChangeArrowheads="1"/>
          </p:cNvSpPr>
          <p:nvPr/>
        </p:nvSpPr>
        <p:spPr bwMode="auto">
          <a:xfrm>
            <a:off x="4343400" y="1371600"/>
            <a:ext cx="3429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Arial" charset="0"/>
              </a:rPr>
              <a:t>Скрутите ленту, снимите спираль с иглы и, прежде чем приклеить конец, дайте ей раскрутиться.</a:t>
            </a:r>
          </a:p>
        </p:txBody>
      </p:sp>
      <p:sp>
        <p:nvSpPr>
          <p:cNvPr id="37892" name="Text Box 15"/>
          <p:cNvSpPr txBox="1">
            <a:spLocks noChangeArrowheads="1"/>
          </p:cNvSpPr>
          <p:nvPr/>
        </p:nvSpPr>
        <p:spPr bwMode="auto">
          <a:xfrm>
            <a:off x="4572000" y="4572000"/>
            <a:ext cx="2895600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 typeface="Symbol" pitchFamily="18" charset="2"/>
              <a:buChar char=""/>
            </a:pPr>
            <a:r>
              <a:rPr lang="ru-RU">
                <a:latin typeface="Arial" charset="0"/>
              </a:rPr>
              <a:t>Сделайте свободную спираль и сожмите её с одной стороны, чтобы она приобрела форму капли; </a:t>
            </a:r>
          </a:p>
          <a:p>
            <a:pPr>
              <a:spcBef>
                <a:spcPct val="50000"/>
              </a:spcBef>
            </a:pPr>
            <a:endParaRPr lang="ru-RU">
              <a:latin typeface="Arial" charset="0"/>
            </a:endParaRPr>
          </a:p>
        </p:txBody>
      </p:sp>
      <p:pic>
        <p:nvPicPr>
          <p:cNvPr id="37893" name="foto_big_nick" descr="2640166xg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4114800"/>
            <a:ext cx="2743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4" name="Text Box 17"/>
          <p:cNvSpPr txBox="1">
            <a:spLocks noChangeArrowheads="1"/>
          </p:cNvSpPr>
          <p:nvPr/>
        </p:nvSpPr>
        <p:spPr bwMode="auto">
          <a:xfrm>
            <a:off x="1600200" y="3581400"/>
            <a:ext cx="167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solidFill>
                  <a:schemeClr val="hlink"/>
                </a:solidFill>
                <a:latin typeface="Arial" charset="0"/>
              </a:rPr>
              <a:t>Капля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foto_big_nick" descr="2640167ij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810000"/>
            <a:ext cx="655320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Text Box 5"/>
          <p:cNvSpPr txBox="1">
            <a:spLocks noChangeArrowheads="1"/>
          </p:cNvSpPr>
          <p:nvPr/>
        </p:nvSpPr>
        <p:spPr bwMode="auto">
          <a:xfrm>
            <a:off x="1143000" y="152400"/>
            <a:ext cx="6781800" cy="375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hlink"/>
                </a:solidFill>
                <a:latin typeface="Arial" charset="0"/>
              </a:rPr>
              <a:t>Глаз</a:t>
            </a:r>
            <a:r>
              <a:rPr lang="ru-RU" sz="1600">
                <a:solidFill>
                  <a:schemeClr val="hlink"/>
                </a:solidFill>
                <a:latin typeface="Arial" charset="0"/>
              </a:rPr>
              <a:t> </a:t>
            </a:r>
            <a:r>
              <a:rPr lang="ru-RU" sz="1600">
                <a:latin typeface="Arial" charset="0"/>
              </a:rPr>
              <a:t>- сделайте свободную спираль и сожмите противоположные стороны, придав ей форму глаза: </a:t>
            </a:r>
          </a:p>
          <a:p>
            <a:r>
              <a:rPr lang="ru-RU" sz="2000">
                <a:solidFill>
                  <a:schemeClr val="hlink"/>
                </a:solidFill>
                <a:latin typeface="Arial" charset="0"/>
              </a:rPr>
              <a:t>Квадрат</a:t>
            </a:r>
            <a:r>
              <a:rPr lang="ru-RU">
                <a:latin typeface="Arial" charset="0"/>
              </a:rPr>
              <a:t> </a:t>
            </a:r>
            <a:r>
              <a:rPr lang="ru-RU" sz="1600">
                <a:latin typeface="Arial" charset="0"/>
              </a:rPr>
              <a:t>- сделайте глаз и сожмите 2 уголка так, чтобы получился квадрат; </a:t>
            </a:r>
          </a:p>
          <a:p>
            <a:r>
              <a:rPr lang="ru-RU" sz="2000">
                <a:solidFill>
                  <a:schemeClr val="hlink"/>
                </a:solidFill>
                <a:latin typeface="Arial" charset="0"/>
              </a:rPr>
              <a:t>Ромб</a:t>
            </a:r>
            <a:r>
              <a:rPr lang="ru-RU">
                <a:solidFill>
                  <a:schemeClr val="hlink"/>
                </a:solidFill>
                <a:latin typeface="Arial" charset="0"/>
              </a:rPr>
              <a:t> </a:t>
            </a:r>
            <a:r>
              <a:rPr lang="ru-RU" sz="1600">
                <a:latin typeface="Arial" charset="0"/>
              </a:rPr>
              <a:t>– сделайте глаз и сожмите оба уголка, чтобы придать заготовке форму ромба; </a:t>
            </a:r>
          </a:p>
          <a:p>
            <a:r>
              <a:rPr lang="ru-RU" sz="2000">
                <a:solidFill>
                  <a:schemeClr val="hlink"/>
                </a:solidFill>
                <a:latin typeface="Arial" charset="0"/>
              </a:rPr>
              <a:t>Треугольник </a:t>
            </a:r>
            <a:r>
              <a:rPr lang="ru-RU" sz="1600">
                <a:latin typeface="Arial" charset="0"/>
              </a:rPr>
              <a:t>- сделайте свободную спираль и сожмите её в трёх местах, чтобы получился треугольник.</a:t>
            </a:r>
          </a:p>
          <a:p>
            <a:r>
              <a:rPr lang="ru-RU" sz="2000">
                <a:solidFill>
                  <a:schemeClr val="hlink"/>
                </a:solidFill>
                <a:latin typeface="Arial" charset="0"/>
              </a:rPr>
              <a:t>Стрелка</a:t>
            </a:r>
            <a:r>
              <a:rPr lang="ru-RU" sz="1600">
                <a:latin typeface="Arial" charset="0"/>
              </a:rPr>
              <a:t> - сделайте свободную спираль, сожмите ее в виде треугольника. Два угла прижмите друг к другу. </a:t>
            </a:r>
          </a:p>
          <a:p>
            <a:r>
              <a:rPr lang="ru-RU" sz="2000">
                <a:solidFill>
                  <a:schemeClr val="hlink"/>
                </a:solidFill>
                <a:latin typeface="Arial" charset="0"/>
              </a:rPr>
              <a:t>Полумесяц</a:t>
            </a:r>
            <a:r>
              <a:rPr lang="ru-RU" sz="1600">
                <a:latin typeface="Arial" charset="0"/>
              </a:rPr>
              <a:t> - сделайте свободную спираль сожмите два угла и загните заготовку в виде полумесяца.</a:t>
            </a:r>
          </a:p>
          <a:p>
            <a:pPr>
              <a:spcBef>
                <a:spcPct val="50000"/>
              </a:spcBef>
            </a:pPr>
            <a:endParaRPr lang="ru-RU" sz="1600">
              <a:latin typeface="Arial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foto_big_nick" descr="2640168y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295400"/>
            <a:ext cx="7010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39" name="Group 47"/>
          <p:cNvGraphicFramePr>
            <a:graphicFrameLocks noGrp="1"/>
          </p:cNvGraphicFramePr>
          <p:nvPr>
            <p:ph/>
          </p:nvPr>
        </p:nvGraphicFramePr>
        <p:xfrm>
          <a:off x="838200" y="1654175"/>
          <a:ext cx="7467600" cy="5207000"/>
        </p:xfrm>
        <a:graphic>
          <a:graphicData uri="http://schemas.openxmlformats.org/drawingml/2006/table">
            <a:tbl>
              <a:tblPr/>
              <a:tblGrid>
                <a:gridCol w="693738"/>
                <a:gridCol w="2085975"/>
                <a:gridCol w="2170112"/>
                <a:gridCol w="2517775"/>
              </a:tblGrid>
              <a:tr h="912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№ п/п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Последовательность выполнения операций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Иллюстрация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Инструменты и материалы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9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Сложить вдвое лист двустороннего цветного картона.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Карты, линейка, ножницы.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7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Наметить контуры рисунка на титульном листе открытки.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Карандаш, карты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6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Выполнить элементы квиллинга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Зубочитска, цветная бумага, клей, ножницы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25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Наклеить бумажные завитки по контуру рисунка на титульный лист открытки.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См. п.2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Клей, заготовка открытки, кисть для клея, пинцет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30" name="Rectangle 38"/>
          <p:cNvSpPr>
            <a:spLocks noChangeArrowheads="1"/>
          </p:cNvSpPr>
          <p:nvPr/>
        </p:nvSpPr>
        <p:spPr bwMode="auto">
          <a:xfrm>
            <a:off x="381000" y="228600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Технологическая карта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«Изготовление открытки в технике квиллинг»</a:t>
            </a:r>
          </a:p>
        </p:txBody>
      </p:sp>
      <p:pic>
        <p:nvPicPr>
          <p:cNvPr id="40994" name="Picture 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2667000"/>
            <a:ext cx="10287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5" name="Picture 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3733800"/>
            <a:ext cx="121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6" name="Picture 4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4876800"/>
            <a:ext cx="16129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000" b="1" smtClean="0"/>
              <a:t>ТЕХНОЛОГИЧЕСКАЯ КАРТА. </a:t>
            </a:r>
            <a:br>
              <a:rPr lang="ru-RU" sz="2000" b="1" smtClean="0"/>
            </a:br>
            <a:r>
              <a:rPr lang="ru-RU" sz="2000" b="1" smtClean="0"/>
              <a:t>Изготовление рамки для фотографий в технике квиллинг</a:t>
            </a:r>
            <a:r>
              <a:rPr lang="ru-RU" sz="4000" smtClean="0"/>
              <a:t> </a:t>
            </a:r>
          </a:p>
        </p:txBody>
      </p:sp>
      <p:graphicFrame>
        <p:nvGraphicFramePr>
          <p:cNvPr id="9312" name="Group 96"/>
          <p:cNvGraphicFramePr>
            <a:graphicFrameLocks noGrp="1"/>
          </p:cNvGraphicFramePr>
          <p:nvPr/>
        </p:nvGraphicFramePr>
        <p:xfrm>
          <a:off x="1295400" y="1295400"/>
          <a:ext cx="6324600" cy="5680075"/>
        </p:xfrm>
        <a:graphic>
          <a:graphicData uri="http://schemas.openxmlformats.org/drawingml/2006/table">
            <a:tbl>
              <a:tblPr/>
              <a:tblGrid>
                <a:gridCol w="609600"/>
                <a:gridCol w="2552700"/>
                <a:gridCol w="1581150"/>
                <a:gridCol w="158115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№ п\п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Последовательность выполнения работ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Эскиз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Последовательность выполнения работ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2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Подготовить рамку -опору из картона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Картон,ножницы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Склеить верхнюю и нижнюю детали рамки   по внешнему контуру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Детали рамки, клей, кисть для клея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Приклеить опору рамки к нижней части рамки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Рамка опора, клей, кисть для клея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8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Выполнить элементы бумажной филиграни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Зубочистка, цветная бумага, клей ПВА, кисть, ножницы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На верхней детали рамки выложить рисунок  из элементов бумажной филиграни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Рамка,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Элементы бумажной филиграни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9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В соответствии с рисунком мозаики наклеить элементы квиллинга, аккуратно смазав клеем нижнюю сторону деталей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Рамка, элементы квиллинга, клей, кисть для клея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2028" name="Picture 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2209800"/>
            <a:ext cx="152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29" name="Picture 6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2819400"/>
            <a:ext cx="152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30" name="Picture 8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5105400"/>
            <a:ext cx="129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31" name="Picture 9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6096000"/>
            <a:ext cx="1447800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143000"/>
            <a:ext cx="8229600" cy="57150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u="sng" smtClean="0"/>
              <a:t>Операция склеивания требует соблюдения следующих правил.</a:t>
            </a:r>
            <a:endParaRPr lang="ru-RU" sz="1800" smtClean="0"/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smtClean="0"/>
              <a:t>Клеем следует намазывать более тонкий материал.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smtClean="0"/>
              <a:t>Намазывание клеем и приглаживание материала следует начинать с середины. 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smtClean="0"/>
              <a:t>Направление  волокон  бумаги  при  склеивании  должно  быть  параллельно длинной стороне детали.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smtClean="0"/>
              <a:t>Склеиваемые детали при необходимости помещают под пресс. </a:t>
            </a:r>
            <a:endParaRPr lang="ru-RU" sz="1800" b="1" u="sng" smtClean="0"/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u="sng" smtClean="0"/>
              <a:t>Инструктаж по правилам безопасной работы с клеями.</a:t>
            </a:r>
            <a:endParaRPr lang="ru-RU" sz="1800" smtClean="0"/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smtClean="0"/>
              <a:t>1</a:t>
            </a:r>
            <a:r>
              <a:rPr lang="ru-RU" sz="1800" b="1" smtClean="0"/>
              <a:t> </a:t>
            </a:r>
            <a:r>
              <a:rPr lang="ru-RU" sz="1800" smtClean="0"/>
              <a:t>.Избегать попадания клея на кожу.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smtClean="0"/>
              <a:t>2.Нельзя работать с клеями типа БФ, «Момент» вблизи источников тепла.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smtClean="0"/>
              <a:t>3.При склеивании необходимо накрыть рабочую поверхность клеенкой.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smtClean="0"/>
              <a:t>4.Нельзя подносить банки с клеем близко к лицу. Нельзя вдыхать пары клея. Это может отразиться на состоянии здоровья.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smtClean="0"/>
              <a:t>5.После выполнения по склеиванию тщательно вымыть руки с мылом, а также  промыть инструменты, которыми пользовались для нанесения клея.</a:t>
            </a:r>
            <a:endParaRPr lang="ru-RU" sz="1800" b="1" smtClean="0"/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smtClean="0"/>
              <a:t/>
            </a:r>
            <a:br>
              <a:rPr lang="ru-RU" sz="1800" b="1" smtClean="0"/>
            </a:br>
            <a:endParaRPr lang="ru-RU" sz="1800" b="1" smtClean="0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685800" y="228600"/>
            <a:ext cx="80279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Правила работы с клеевыми материалами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74B15"/>
                </a:solidFill>
                <a:latin typeface="Arial" charset="0"/>
              </a:rPr>
              <a:t>История квиллинга</a:t>
            </a:r>
          </a:p>
        </p:txBody>
      </p:sp>
      <p:sp>
        <p:nvSpPr>
          <p:cNvPr id="16386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800" smtClean="0">
                <a:latin typeface="Arial" charset="0"/>
              </a:rPr>
              <a:t>    </a:t>
            </a:r>
            <a:r>
              <a:rPr lang="ru-RU" sz="2000" smtClean="0">
                <a:latin typeface="Arial" charset="0"/>
              </a:rPr>
              <a:t>Искусство украшения витиеватыми бумажными кружками и завитками предметов интерьера и одежды известно приблизительно пятьсот лет.  Первоначально бумажная филигрань украшала предметы религиозного характера.В средневековой Европе монахини создавали изящные медальоны, закручивая на кончике птичьего пера бумагу с позолоченными краями. При близком рассмотрении эти миниатюрные бумажные шедевры создавали полную иллюзию того, что они изготовлены из тонких золотых полосок. Повсеместное распространение бумаги и ее удешевление в конце </a:t>
            </a:r>
            <a:r>
              <a:rPr lang="en-US" sz="2000" smtClean="0">
                <a:latin typeface="Arial" charset="0"/>
              </a:rPr>
              <a:t>XVIII</a:t>
            </a:r>
            <a:r>
              <a:rPr lang="ru-RU" sz="2000" smtClean="0">
                <a:latin typeface="Arial" charset="0"/>
              </a:rPr>
              <a:t>- начало </a:t>
            </a:r>
            <a:r>
              <a:rPr lang="en-US" sz="2000" smtClean="0">
                <a:latin typeface="Arial" charset="0"/>
              </a:rPr>
              <a:t>XIX</a:t>
            </a:r>
            <a:r>
              <a:rPr lang="ru-RU" sz="2000" smtClean="0">
                <a:latin typeface="Arial" charset="0"/>
              </a:rPr>
              <a:t> вв. сделало квиллинг  популярным видом рукоделия среди женщин, особенно в Англии. Ценительницами этого искусства считаются такие коронованные особы, как дочь Георга Элизабет, которая, говорят подарила своему врачу ширму, выполненную в технике квиллинга, королева Мария и царица Александра.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</a:rPr>
              <a:t>   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smtClean="0">
                <a:latin typeface="Arial" charset="0"/>
              </a:rPr>
              <a:t>Бумажными завитками украшали шкатулки, сумочки для рукоделия и даже мебель.</a:t>
            </a:r>
          </a:p>
        </p:txBody>
      </p:sp>
      <p:pic>
        <p:nvPicPr>
          <p:cNvPr id="17410" name="Picture 6" descr="DSC_000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44513" y="1600200"/>
            <a:ext cx="3862387" cy="4525963"/>
          </a:xfrm>
        </p:spPr>
      </p:pic>
      <p:pic>
        <p:nvPicPr>
          <p:cNvPr id="17411" name="Picture 7" descr="DоSоC_0007 (1)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56163" y="1600200"/>
            <a:ext cx="3621087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4"/>
          <p:cNvSpPr txBox="1">
            <a:spLocks noChangeArrowheads="1"/>
          </p:cNvSpPr>
          <p:nvPr/>
        </p:nvSpPr>
        <p:spPr bwMode="auto">
          <a:xfrm>
            <a:off x="533400" y="228600"/>
            <a:ext cx="78486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latin typeface="Arial" charset="0"/>
              </a:rPr>
              <a:t>С бумагой у нас связано представление о непрочности и недолговечности. Но квиллинг опровергает это утверждение – на филигранную объёмную подставку можно поставить, к примеру, чашку или положить тяжелую книгу, и ни один завиток бумажного кружева при этом не пострадает. Можно собрать из бумажных элементов вазу для конфет и спокойно использовать её по назначению — не развалится и не сломается. В общем, квиллинг — это возможность увидеть необычные возможности обычной бумаги. </a:t>
            </a:r>
          </a:p>
        </p:txBody>
      </p:sp>
      <p:pic>
        <p:nvPicPr>
          <p:cNvPr id="18434" name="Picture 5" descr="0_285a7_5af39dcb_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3200400"/>
            <a:ext cx="47625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4"/>
          <p:cNvSpPr txBox="1">
            <a:spLocks noChangeArrowheads="1"/>
          </p:cNvSpPr>
          <p:nvPr/>
        </p:nvSpPr>
        <p:spPr bwMode="auto">
          <a:xfrm>
            <a:off x="1295400" y="298450"/>
            <a:ext cx="7010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chemeClr val="hlink"/>
                </a:solidFill>
                <a:latin typeface="Arial" charset="0"/>
              </a:rPr>
              <a:t>Образцы изделий в технике квиллинг</a:t>
            </a:r>
          </a:p>
        </p:txBody>
      </p:sp>
      <p:pic>
        <p:nvPicPr>
          <p:cNvPr id="19458" name="Picture 5" descr="0_31684_8079acdd_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447800"/>
            <a:ext cx="6353175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 descr="0_31680_9621efc9_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990600"/>
            <a:ext cx="6934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 descr="0_31a67_80884ae2_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838200"/>
            <a:ext cx="6019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 descr="0_31685_eb847319_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066800"/>
            <a:ext cx="5791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</TotalTime>
  <Words>636</Words>
  <Application>Microsoft PowerPoint</Application>
  <PresentationFormat>Экран (4:3)</PresentationFormat>
  <Paragraphs>70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Verdana</vt:lpstr>
      <vt:lpstr>Arial</vt:lpstr>
      <vt:lpstr>Calibri</vt:lpstr>
      <vt:lpstr>Symbol</vt:lpstr>
      <vt:lpstr>Wingdings</vt:lpstr>
      <vt:lpstr>Тема Office</vt:lpstr>
      <vt:lpstr>Удивительное путешествие в мир квиллинга</vt:lpstr>
      <vt:lpstr>Слайд 2</vt:lpstr>
      <vt:lpstr>История квиллинга</vt:lpstr>
      <vt:lpstr>Бумажными завитками украшали шкатулки, сумочки для рукоделия и даже мебель.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Основные элементы квиллинга</vt:lpstr>
      <vt:lpstr>Слайд 24</vt:lpstr>
      <vt:lpstr>Слайд 25</vt:lpstr>
      <vt:lpstr>Слайд 26</vt:lpstr>
      <vt:lpstr>Слайд 27</vt:lpstr>
      <vt:lpstr>ТЕХНОЛОГИЧЕСКАЯ КАРТА.  Изготовление рамки для фотографий в технике квиллинг </vt:lpstr>
      <vt:lpstr>Слайд 29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Натик</cp:lastModifiedBy>
  <cp:revision>11</cp:revision>
  <cp:lastPrinted>1601-01-01T00:00:00Z</cp:lastPrinted>
  <dcterms:created xsi:type="dcterms:W3CDTF">1601-01-01T00:00:00Z</dcterms:created>
  <dcterms:modified xsi:type="dcterms:W3CDTF">2015-04-18T06:11:33Z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