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66"/>
    <a:srgbClr val="9999FF"/>
    <a:srgbClr val="FFFF66"/>
    <a:srgbClr val="00FFFF"/>
    <a:srgbClr val="9966FF"/>
    <a:srgbClr val="CC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AE937E-B095-4D54-9918-85CA1BB2F161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9698CB-81D6-416F-82F3-F2EFF3A07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6D8C1-198B-4D0C-ABA2-8859D454CFA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F521-52B6-46CD-951B-9B7507984352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3429-8CBA-4E00-B757-90753FB43E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ED9D-F808-41AC-A44F-9CA57F62676C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A4ED-49B0-4FC5-82F4-BBBB36973E8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D55E-0E08-436A-8DBF-FDD1BA3CB5EC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79647-507A-4AE8-AFFF-F362C752EB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CC1F-AB7B-4DDE-B960-8C2219018EC0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E756-9457-4D5F-95E2-4306177D39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FBFE-36D8-43FB-B6F9-7664CF04ADEA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C568F-5254-456A-88BD-5862378D33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4DFC6-4ABA-4343-A2DC-04188470CE1E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E2F0-E578-4404-B09C-8727B15C60A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548E-C861-4BD5-83A7-4E9E1F5A9C02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94CA-A9A5-4CAB-8CBB-423D64BC4F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DA957-7B65-4175-8032-0C963CE8879C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99DF-6324-4352-92D7-5EE50B5B85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B488-1F6E-45ED-BE12-21B2A0F7D6D6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A5594-6783-4584-ACE4-43C267B829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6884E-3798-41C7-999A-4ECB8560D8F0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75811-AB6B-4B46-A865-E059753C49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75B58-6A25-4D56-B55F-1605C2E48360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1B38-924C-45F8-80B4-BCAF1B2B34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8BEE2967-DFB2-4CFA-8E3A-11E5C62D78E4}" type="datetimeFigureOut">
              <a:rPr lang="ru-RU"/>
              <a:pPr>
                <a:defRPr/>
              </a:pPr>
              <a:t>26.11.2013</a:t>
            </a:fld>
            <a:endParaRPr lang="ru-RU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BAA7D5F-4EBB-459E-8AC3-1AC1E4CC7E8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0013" y="3946525"/>
            <a:ext cx="6403975" cy="1711325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endParaRPr lang="ru-RU" sz="3200" smtClean="0">
              <a:solidFill>
                <a:srgbClr val="898989"/>
              </a:solidFill>
            </a:endParaRPr>
          </a:p>
        </p:txBody>
      </p:sp>
      <p:pic>
        <p:nvPicPr>
          <p:cNvPr id="14338" name="Picture 4" descr="jaecheol_park_art"/>
          <p:cNvPicPr>
            <a:picLocks noChangeAspect="1" noChangeArrowheads="1"/>
          </p:cNvPicPr>
          <p:nvPr/>
        </p:nvPicPr>
        <p:blipFill>
          <a:blip r:embed="rId3">
            <a:lum bright="12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50825" y="188913"/>
            <a:ext cx="847725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Дополнительная образовательная программа</a:t>
            </a:r>
            <a:b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«В гостях у сказки»</a:t>
            </a:r>
            <a:b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itchFamily="18" charset="0"/>
              </a:rPr>
              <a:t>Образовательная область  «Чтение художественной литературы»</a:t>
            </a:r>
          </a:p>
          <a:p>
            <a:pPr algn="ctr"/>
            <a:endParaRPr lang="ru-RU" sz="3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Возраст детей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: 5-6 лет</a:t>
            </a:r>
          </a:p>
          <a:p>
            <a:pPr algn="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Срок реализации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: 1 год</a:t>
            </a:r>
          </a:p>
          <a:p>
            <a:pPr algn="r"/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Выполнили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: МОРОЗОВА. А.В.</a:t>
            </a:r>
          </a:p>
          <a:p>
            <a:pPr algn="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г.Ясный 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</a:rPr>
              <a:t>Оренбургская область.  </a:t>
            </a:r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66"/>
            </a:gs>
            <a:gs pos="50000">
              <a:schemeClr val="bg1"/>
            </a:gs>
            <a:gs pos="100000">
              <a:srgbClr val="FF99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91512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b="1" smtClean="0">
                <a:latin typeface="Times New Roman" pitchFamily="18" charset="0"/>
              </a:rPr>
              <a:t>6</a:t>
            </a:r>
            <a:r>
              <a:rPr lang="ru-RU" b="1" smtClean="0"/>
              <a:t> </a:t>
            </a:r>
            <a:r>
              <a:rPr lang="ru-RU" sz="2600" b="1" smtClean="0">
                <a:latin typeface="Times New Roman" pitchFamily="18" charset="0"/>
              </a:rPr>
              <a:t>-Создание «Книжкиной больницы», оформление выставки поделок и рисунков, сделанных по мотивам прочитанных произведений, создание книжек-самоделок, оформление макетов по мотивам любимых сказок,  создание семейных библиотек, посещение детской библиотеки.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0" y="1889125"/>
            <a:ext cx="4572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b="1" u="sng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4580" name="Picture 5" descr="1321088219_kak-vybrat-knigu-dlya-rebenka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500438"/>
            <a:ext cx="43307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0" smtClean="0">
                <a:latin typeface="Times New Roman" pitchFamily="18" charset="0"/>
              </a:rPr>
              <a:t>Отличительные особенности программы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30725"/>
          </a:xfrm>
        </p:spPr>
        <p:txBody>
          <a:bodyPr/>
          <a:lstStyle/>
          <a:p>
            <a:pPr marL="0" indent="444500" eaLnBrk="1" hangingPunct="1"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Программа предполагает обязательный анализ текста  совместно с воспитателем. Такой принцип работы, во-первых, имеет исторические корни, во-вторых, обуславливается особенностями художественной литературы как вида искусства, в-третьих, диктуется психологией восприятия художественного произведения  дошкольниками. </a:t>
            </a:r>
          </a:p>
          <a:p>
            <a:pPr marL="0" indent="444500" eaLnBrk="1" hangingPunct="1"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В основе этой программы легла методика развития творческих способностей, предложенным автором Э.П. Торренсом.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5812"/>
          </a:xfrm>
        </p:spPr>
        <p:txBody>
          <a:bodyPr/>
          <a:lstStyle/>
          <a:p>
            <a:pPr eaLnBrk="1" hangingPunct="1"/>
            <a:r>
              <a:rPr lang="ru-RU" b="0" i="1" smtClean="0">
                <a:latin typeface="Times New Roman" pitchFamily="18" charset="0"/>
              </a:rPr>
              <a:t>Ожидаемый результат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5689600" cy="55451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Дополнительная программа способствует развитию ребенка как творческой личности, способного самостоятельно действовать в различных видах деятельности. Эмоционально сопереживает персонажам сказок, формирует его эстетический вкус, развивает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коммуникативные качества, воспитывает волю, развивает</a:t>
            </a:r>
            <a:endParaRPr lang="ru-RU" sz="2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 память, воображение, фантазию, </a:t>
            </a:r>
            <a:endParaRPr lang="ru-RU" sz="2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речь, раскрывает духовный и творческий потенциал ребенка.</a:t>
            </a:r>
          </a:p>
        </p:txBody>
      </p:sp>
      <p:pic>
        <p:nvPicPr>
          <p:cNvPr id="26628" name="Picture 4" descr="Persian-Star"/>
          <p:cNvPicPr>
            <a:picLocks noChangeAspect="1" noChangeArrowheads="1"/>
          </p:cNvPicPr>
          <p:nvPr/>
        </p:nvPicPr>
        <p:blipFill>
          <a:blip r:embed="rId2">
            <a:lum bright="16000" contrast="2000"/>
          </a:blip>
          <a:srcRect/>
          <a:stretch>
            <a:fillRect/>
          </a:stretch>
        </p:blipFill>
        <p:spPr bwMode="auto">
          <a:xfrm>
            <a:off x="5435600" y="1125538"/>
            <a:ext cx="37084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7543800" cy="1295400"/>
          </a:xfrm>
        </p:spPr>
        <p:txBody>
          <a:bodyPr anchor="ctr"/>
          <a:lstStyle/>
          <a:p>
            <a:pPr eaLnBrk="1" hangingPunct="1"/>
            <a:r>
              <a:rPr lang="ru-RU" b="0" smtClean="0">
                <a:solidFill>
                  <a:srgbClr val="0000FF"/>
                </a:solidFill>
              </a:rPr>
              <a:t>Актуальность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1916113"/>
            <a:ext cx="83518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утрата предназначения сказки,  как ценности традиционной культуры Оренбуржья.</a:t>
            </a:r>
          </a:p>
        </p:txBody>
      </p:sp>
      <p:pic>
        <p:nvPicPr>
          <p:cNvPr id="2" name="Picture 7" descr="20101031_biez_imieni_1-680x559"/>
          <p:cNvPicPr>
            <a:picLocks noChangeAspect="1" noChangeArrowheads="1"/>
          </p:cNvPicPr>
          <p:nvPr/>
        </p:nvPicPr>
        <p:blipFill>
          <a:blip r:embed="rId2"/>
          <a:srcRect l="6114" t="15396"/>
          <a:stretch>
            <a:fillRect/>
          </a:stretch>
        </p:blipFill>
        <p:spPr bwMode="auto">
          <a:xfrm>
            <a:off x="5292725" y="4005263"/>
            <a:ext cx="38512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50000">
              <a:schemeClr val="bg1"/>
            </a:gs>
            <a:gs pos="100000">
              <a:srgbClr val="FF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7813"/>
            <a:ext cx="8362950" cy="6175375"/>
          </a:xfrm>
        </p:spPr>
        <p:txBody>
          <a:bodyPr anchor="ctr"/>
          <a:lstStyle/>
          <a:p>
            <a:pPr eaLnBrk="1" hangingPunct="1"/>
            <a:r>
              <a:rPr lang="ru-RU" sz="3500" b="0" i="1" u="sng" smtClean="0">
                <a:solidFill>
                  <a:srgbClr val="990033"/>
                </a:solidFill>
                <a:latin typeface="Times New Roman" pitchFamily="18" charset="0"/>
              </a:rPr>
              <a:t>Новизна</a:t>
            </a:r>
            <a:br>
              <a:rPr lang="ru-RU" sz="3500" b="0" i="1" u="sng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3100" b="0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3100" b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3100" smtClean="0">
                <a:solidFill>
                  <a:srgbClr val="990033"/>
                </a:solidFill>
                <a:latin typeface="Times New Roman" pitchFamily="18" charset="0"/>
              </a:rPr>
              <a:t>В ходе освоения программы  ребенок через сказки народов России знакомится с культурой, традициями, обычаями народов, проживающих на территории Оренбуржья;</a:t>
            </a:r>
            <a:br>
              <a:rPr lang="ru-RU" sz="310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3100" smtClean="0">
                <a:solidFill>
                  <a:srgbClr val="990033"/>
                </a:solidFill>
                <a:latin typeface="Times New Roman" pitchFamily="18" charset="0"/>
              </a:rPr>
              <a:t>Педагогическая модель образования программы построена в соответствии с требованиями ФГТ.</a:t>
            </a:r>
            <a:br>
              <a:rPr lang="ru-RU" sz="3100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3100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pic>
        <p:nvPicPr>
          <p:cNvPr id="17411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941888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40200" y="188913"/>
            <a:ext cx="4762500" cy="6246812"/>
          </a:xfrm>
        </p:spPr>
        <p:txBody>
          <a:bodyPr anchor="ctr"/>
          <a:lstStyle/>
          <a:p>
            <a:pPr eaLnBrk="1" hangingPunct="1"/>
            <a:r>
              <a:rPr lang="ru-RU" b="0" i="1" u="sng" smtClean="0">
                <a:solidFill>
                  <a:srgbClr val="006600"/>
                </a:solidFill>
                <a:latin typeface="Times New Roman" pitchFamily="18" charset="0"/>
              </a:rPr>
              <a:t>Проблема:</a:t>
            </a:r>
            <a:br>
              <a:rPr lang="ru-RU" b="0" i="1" u="sng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b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br>
              <a:rPr lang="ru-RU" b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b="0" smtClean="0">
                <a:solidFill>
                  <a:srgbClr val="006600"/>
                </a:solidFill>
                <a:latin typeface="Times New Roman" pitchFamily="18" charset="0"/>
              </a:rPr>
              <a:t>Н</a:t>
            </a:r>
            <a:r>
              <a:rPr lang="ru-RU" sz="3000" smtClean="0">
                <a:solidFill>
                  <a:srgbClr val="006600"/>
                </a:solidFill>
                <a:latin typeface="Times New Roman" pitchFamily="18" charset="0"/>
              </a:rPr>
              <a:t>е в каждой программе освещается задача ознакомления старших дошкольников с литературой с целью их эстетического воспитания ( в частности со сказкой народов, проживающих на территории Оренбуржья)</a:t>
            </a:r>
          </a:p>
        </p:txBody>
      </p:sp>
      <p:pic>
        <p:nvPicPr>
          <p:cNvPr id="18435" name="Picture 4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3609975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pic>
        <p:nvPicPr>
          <p:cNvPr id="19458" name="Picture 6" descr="5a36f8a52181ff78ac048b9560824999"/>
          <p:cNvPicPr>
            <a:picLocks noChangeAspect="1" noChangeArrowheads="1"/>
          </p:cNvPicPr>
          <p:nvPr/>
        </p:nvPicPr>
        <p:blipFill>
          <a:blip r:embed="rId2">
            <a:lum bright="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3850" y="333375"/>
            <a:ext cx="85693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Цель программы</a:t>
            </a:r>
          </a:p>
          <a:p>
            <a:pPr>
              <a:defRPr/>
            </a:pPr>
            <a:endParaRPr lang="ru-RU" sz="3600" i="1" u="sng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80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Развитие творческих способностей ребёнка         посредством чтения художественных произведений, сказок.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chemeClr val="bg1"/>
            </a:gs>
            <a:gs pos="100000">
              <a:srgbClr val="00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630238"/>
          </a:xfrm>
        </p:spPr>
        <p:txBody>
          <a:bodyPr anchor="ctr"/>
          <a:lstStyle/>
          <a:p>
            <a:pPr algn="ctr" eaLnBrk="1" hangingPunct="1"/>
            <a:r>
              <a:rPr lang="ru-RU" sz="3400" smtClean="0">
                <a:solidFill>
                  <a:srgbClr val="FF0000"/>
                </a:solidFill>
                <a:latin typeface="Times New Roman" pitchFamily="18" charset="0"/>
              </a:rPr>
              <a:t>Задачи</a:t>
            </a:r>
          </a:p>
        </p:txBody>
      </p:sp>
      <p:graphicFrame>
        <p:nvGraphicFramePr>
          <p:cNvPr id="20541" name="Group 61"/>
          <p:cNvGraphicFramePr>
            <a:graphicFrameLocks noGrp="1"/>
          </p:cNvGraphicFramePr>
          <p:nvPr/>
        </p:nvGraphicFramePr>
        <p:xfrm>
          <a:off x="0" y="908050"/>
          <a:ext cx="9144000" cy="5727573"/>
        </p:xfrm>
        <a:graphic>
          <a:graphicData uri="http://schemas.openxmlformats.org/drawingml/2006/table">
            <a:tbl>
              <a:tblPr/>
              <a:tblGrid>
                <a:gridCol w="2005013"/>
                <a:gridCol w="7138987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Обучающие: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формировать умения элементарно анализировать содержание и форму произведения (особенности композиционного строения, средства языковой выразительности и их значение);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обогащать представления детей об особенностях литературы: о родах (фольклор и авторская литература), о многообразии жанров и их некоторых специфических признаках.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Развивающие: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развивать читательский опыт детей за счет произведений более сложных по содержанию и форме;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развивать способность творчески воспринимать реальную действительность и особенности ее от­ражения в художественном произведении,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приобщать к социально-нравственным ценностям,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развивать литературную речь.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Воспитывающие: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воспитывать ценностное отношение к художественной литературе как виду искусства, родному языку, обычаям и традиции других народов,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 воспитывать бережное отношение к книге, стремление самостоятельно и повторно рассматривать иллюстрации.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500" smtClean="0">
                <a:latin typeface="Times New Roman" pitchFamily="18" charset="0"/>
              </a:rPr>
              <a:t>Формы работы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1581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600" b="1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u="sng" smtClean="0">
                <a:latin typeface="Times New Roman" pitchFamily="18" charset="0"/>
              </a:rPr>
              <a:t>1. Непосредственно-образовательная деятельность :</a:t>
            </a:r>
            <a:endParaRPr lang="ru-RU" sz="26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 - «Чтение художественной литературы» интегрирует с другими областями («Коммуникация», «Социализация», «Познание», «Художественное творчество», «Здоровье», «Безопасность») в соответствии с поставленными целями, задачами чтения и анализа произведения, формулирование выводов и применение их в реальной жизни дошкольника.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smtClean="0">
                <a:latin typeface="Times New Roman" pitchFamily="18" charset="0"/>
              </a:rPr>
              <a:t>- «Эмоциональная вставка» на занятиях физкультурой и других разделах  программы (познавательное развитие, музыкальная деятельность и др.)</a:t>
            </a:r>
            <a:endParaRPr lang="ru-RU" sz="2600" b="1" u="sng" smtClean="0">
              <a:latin typeface="Times New Roman" pitchFamily="18" charset="0"/>
            </a:endParaRPr>
          </a:p>
        </p:txBody>
      </p:sp>
      <p:pic>
        <p:nvPicPr>
          <p:cNvPr id="21508" name="Picture 4" descr="det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0"/>
            <a:ext cx="27003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bU-A2B_t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892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260350"/>
            <a:ext cx="4486275" cy="5467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100" b="1" u="sng" smtClean="0">
                <a:latin typeface="Times New Roman" pitchFamily="18" charset="0"/>
              </a:rPr>
              <a:t>2. Ежедневное чтение:</a:t>
            </a:r>
            <a:endParaRPr lang="ru-RU" sz="21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>
                <a:latin typeface="Times New Roman" pitchFamily="18" charset="0"/>
              </a:rPr>
              <a:t>- В свободное от непосредственно-образовательной деятельности время (небольшими группами или по желанию детей);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>
                <a:latin typeface="Times New Roman" pitchFamily="18" charset="0"/>
              </a:rPr>
              <a:t>-Чтение перед сном больших произведений в течении нескольких дней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>
                <a:latin typeface="Times New Roman" pitchFamily="18" charset="0"/>
              </a:rPr>
              <a:t>-Чтение отрывка текста для организации интересной познавательско-исследовательской и продуктивной деятельности;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>
                <a:latin typeface="Times New Roman" pitchFamily="18" charset="0"/>
              </a:rPr>
              <a:t> - Использование произведения для организации режимного момента (например, при приеме детей или во время приема пищи);</a:t>
            </a:r>
            <a:endParaRPr lang="ru-RU" sz="2100" b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100" smtClean="0">
              <a:latin typeface="Times New Roman" pitchFamily="18" charset="0"/>
            </a:endParaRPr>
          </a:p>
        </p:txBody>
      </p:sp>
      <p:pic>
        <p:nvPicPr>
          <p:cNvPr id="22531" name="Picture 6" descr="childrendayvectorwall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103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uchi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068638"/>
            <a:ext cx="4056062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18487" cy="5870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3 - Досуги, развлечения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4 - Игры-драматизации, театрализованные игры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5 - Спектакли, постановки.</a:t>
            </a:r>
          </a:p>
        </p:txBody>
      </p:sp>
      <p:pic>
        <p:nvPicPr>
          <p:cNvPr id="23555" name="Picture 5" descr="DSCN3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781300"/>
            <a:ext cx="4259262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teatr-dlya-det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81300"/>
            <a:ext cx="42084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183</TotalTime>
  <Words>456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Сеть</vt:lpstr>
      <vt:lpstr>Слайд 1</vt:lpstr>
      <vt:lpstr>Актуальность</vt:lpstr>
      <vt:lpstr>Новизна  В ходе освоения программы  ребенок через сказки народов России знакомится с культурой, традициями, обычаями народов, проживающих на территории Оренбуржья; Педагогическая модель образования программы построена в соответствии с требованиями ФГТ. </vt:lpstr>
      <vt:lpstr>Проблема:   Не в каждой программе освещается задача ознакомления старших дошкольников с литературой с целью их эстетического воспитания ( в частности со сказкой народов, проживающих на территории Оренбуржья)</vt:lpstr>
      <vt:lpstr>Слайд 5</vt:lpstr>
      <vt:lpstr>Задачи</vt:lpstr>
      <vt:lpstr>Формы работы</vt:lpstr>
      <vt:lpstr>Слайд 8</vt:lpstr>
      <vt:lpstr>Слайд 9</vt:lpstr>
      <vt:lpstr>Слайд 10</vt:lpstr>
      <vt:lpstr>Отличительные особенности программы</vt:lpstr>
      <vt:lpstr>Ожидаемый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программа «В гостях у сказки» Образовательная область  «Чтение художественной литературы» </dc:title>
  <dc:creator>Ольга</dc:creator>
  <cp:lastModifiedBy>Мегабайт</cp:lastModifiedBy>
  <cp:revision>11</cp:revision>
  <dcterms:created xsi:type="dcterms:W3CDTF">2012-11-11T13:31:20Z</dcterms:created>
  <dcterms:modified xsi:type="dcterms:W3CDTF">2013-11-26T13:24:13Z</dcterms:modified>
</cp:coreProperties>
</file>