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4" r:id="rId6"/>
    <p:sldId id="261" r:id="rId7"/>
    <p:sldId id="264" r:id="rId8"/>
    <p:sldId id="266" r:id="rId9"/>
    <p:sldId id="267" r:id="rId10"/>
    <p:sldId id="280" r:id="rId11"/>
    <p:sldId id="289" r:id="rId12"/>
    <p:sldId id="262" r:id="rId13"/>
    <p:sldId id="263" r:id="rId14"/>
    <p:sldId id="278" r:id="rId15"/>
    <p:sldId id="279" r:id="rId16"/>
    <p:sldId id="270" r:id="rId17"/>
    <p:sldId id="271" r:id="rId18"/>
    <p:sldId id="276" r:id="rId19"/>
    <p:sldId id="277" r:id="rId20"/>
    <p:sldId id="265" r:id="rId21"/>
    <p:sldId id="268" r:id="rId22"/>
    <p:sldId id="269" r:id="rId23"/>
    <p:sldId id="274" r:id="rId24"/>
    <p:sldId id="275" r:id="rId25"/>
    <p:sldId id="288" r:id="rId26"/>
    <p:sldId id="283" r:id="rId27"/>
    <p:sldId id="285" r:id="rId28"/>
    <p:sldId id="286" r:id="rId29"/>
    <p:sldId id="282" r:id="rId30"/>
    <p:sldId id="290" r:id="rId31"/>
    <p:sldId id="272" r:id="rId32"/>
    <p:sldId id="273" r:id="rId33"/>
    <p:sldId id="291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9585-6960-475B-8EDB-8A41527F02F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EA3E-F10B-4AA3-92C5-B1A21E6B7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9585-6960-475B-8EDB-8A41527F02F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EA3E-F10B-4AA3-92C5-B1A21E6B7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9585-6960-475B-8EDB-8A41527F02F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EA3E-F10B-4AA3-92C5-B1A21E6B7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9585-6960-475B-8EDB-8A41527F02F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EA3E-F10B-4AA3-92C5-B1A21E6B7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9585-6960-475B-8EDB-8A41527F02F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EA3E-F10B-4AA3-92C5-B1A21E6B7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9585-6960-475B-8EDB-8A41527F02F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EA3E-F10B-4AA3-92C5-B1A21E6B7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9585-6960-475B-8EDB-8A41527F02F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EA3E-F10B-4AA3-92C5-B1A21E6B7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9585-6960-475B-8EDB-8A41527F02F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EA3E-F10B-4AA3-92C5-B1A21E6B7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9585-6960-475B-8EDB-8A41527F02F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EA3E-F10B-4AA3-92C5-B1A21E6B7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9585-6960-475B-8EDB-8A41527F02F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EA3E-F10B-4AA3-92C5-B1A21E6B7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9585-6960-475B-8EDB-8A41527F02F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EA3E-F10B-4AA3-92C5-B1A21E6B7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79585-6960-475B-8EDB-8A41527F02F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EA3E-F10B-4AA3-92C5-B1A21E6B7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201622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 для малышей</a:t>
            </a:r>
            <a:endParaRPr lang="ru-RU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3248"/>
            <a:ext cx="6400800" cy="18573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Савина О.Е.,</a:t>
            </a:r>
          </a:p>
          <a:p>
            <a:r>
              <a:rPr lang="ru-RU" sz="2800" dirty="0" smtClean="0"/>
              <a:t>воспитатель МДОУ «Благоевский детский сад», Республика Коми </a:t>
            </a:r>
            <a:endParaRPr lang="ru-RU" sz="2800" dirty="0"/>
          </a:p>
        </p:txBody>
      </p:sp>
      <p:pic>
        <p:nvPicPr>
          <p:cNvPr id="1026" name="Picture 2" descr="C:\Documents and Settings\Admin\Local Settings\Temporary Internet Files\Content.IE5\ANQ5YLG7\MC900357307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509120"/>
            <a:ext cx="1828800" cy="18288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Local Settings\Temporary Internet Files\Content.IE5\DNWH8FKT\MC900343329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04664"/>
            <a:ext cx="1817827" cy="165618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Local Settings\Temporary Internet Files\Content.IE5\DNWH8FKT\MC900433654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4725144"/>
            <a:ext cx="1030529" cy="182788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Local Settings\Temporary Internet Files\Content.IE5\21S1UB09\MC900295945[1].wm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4509120"/>
            <a:ext cx="1837853" cy="1944216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Local Settings\Temporary Internet Files\Content.IE5\6F8BUJKB\MC900282442[1].wm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20272" y="332656"/>
            <a:ext cx="1876804" cy="1656184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Local Settings\Temporary Internet Files\Content.IE5\ANQ5YLG7\MC900216512[1].wm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2420888"/>
            <a:ext cx="1813255" cy="1634033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Local Settings\Temporary Internet Files\Content.IE5\21S1UB09\MC900355243[1].wm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20272" y="2204864"/>
            <a:ext cx="1828800" cy="18297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\Рабочий стол\DSCN10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3933056"/>
            <a:ext cx="3168352" cy="2376264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DSCN11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933056"/>
            <a:ext cx="3168353" cy="237626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foooooootos\DSCN14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548680"/>
            <a:ext cx="3168352" cy="237626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foooooootos\DSCN14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548680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сказка\DSCN17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428604"/>
            <a:ext cx="3309961" cy="2482471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сказка\DSCN17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3" y="3750470"/>
            <a:ext cx="3286148" cy="2464611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Desktop\сказка\DSCN17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1" y="3696892"/>
            <a:ext cx="3262335" cy="2518190"/>
          </a:xfrm>
          <a:prstGeom prst="rect">
            <a:avLst/>
          </a:prstGeom>
          <a:noFill/>
        </p:spPr>
      </p:pic>
      <p:pic>
        <p:nvPicPr>
          <p:cNvPr id="6146" name="Picture 2" descr="C:\Users\Администратор\Desktop\сказка\DSCN159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357167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Настольный театр «</a:t>
            </a:r>
            <a:r>
              <a:rPr lang="ru-RU" dirty="0" err="1" smtClean="0"/>
              <a:t>Топотушки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Помогает </a:t>
            </a:r>
            <a:r>
              <a:rPr lang="ru-RU" dirty="0"/>
              <a:t>расширять словарный запас, подключая слуховое и тактильное восприятие; </a:t>
            </a:r>
            <a:r>
              <a:rPr lang="ru-RU" dirty="0" smtClean="0"/>
              <a:t>знакомит </a:t>
            </a:r>
            <a:r>
              <a:rPr lang="ru-RU" dirty="0"/>
              <a:t>с народным творчеством; </a:t>
            </a:r>
            <a:r>
              <a:rPr lang="ru-RU" dirty="0" smtClean="0"/>
              <a:t>обучает </a:t>
            </a:r>
            <a:r>
              <a:rPr lang="ru-RU" dirty="0"/>
              <a:t>навыкам общения, игры, счета.</a:t>
            </a:r>
          </a:p>
        </p:txBody>
      </p:sp>
      <p:pic>
        <p:nvPicPr>
          <p:cNvPr id="5" name="Содержимое 4" descr="DSCN162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86314" y="185736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167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620688"/>
            <a:ext cx="3384376" cy="2538282"/>
          </a:xfrm>
        </p:spPr>
      </p:pic>
      <p:pic>
        <p:nvPicPr>
          <p:cNvPr id="6" name="Содержимое 5" descr="DSCN168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04048" y="548680"/>
            <a:ext cx="3384376" cy="2610290"/>
          </a:xfrm>
        </p:spPr>
      </p:pic>
      <p:pic>
        <p:nvPicPr>
          <p:cNvPr id="1026" name="Picture 2" descr="C:\Users\Администратор\Desktop\сказка\DSCN168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717032"/>
            <a:ext cx="3384376" cy="2448272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сказка\DSCN167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3717033"/>
            <a:ext cx="345638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масок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Активизация мыслительного процесса и познавательного интереса </a:t>
            </a:r>
            <a:r>
              <a:rPr lang="ru-RU" dirty="0" smtClean="0"/>
              <a:t>овладение </a:t>
            </a:r>
            <a:r>
              <a:rPr lang="ru-RU" dirty="0"/>
              <a:t>навыками общения и коллективного творчества.</a:t>
            </a:r>
          </a:p>
        </p:txBody>
      </p:sp>
      <p:pic>
        <p:nvPicPr>
          <p:cNvPr id="5" name="Содержимое 4" descr="DSCN174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0" y="185736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foooooootos\DSCN13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933056"/>
            <a:ext cx="3168352" cy="2392503"/>
          </a:xfrm>
          <a:prstGeom prst="rect">
            <a:avLst/>
          </a:prstGeom>
          <a:noFill/>
        </p:spPr>
      </p:pic>
      <p:pic>
        <p:nvPicPr>
          <p:cNvPr id="7" name="Содержимое 5" descr="DSCN11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64088" y="3933056"/>
            <a:ext cx="3096344" cy="2319698"/>
          </a:xfrm>
          <a:prstGeom prst="rect">
            <a:avLst/>
          </a:prstGeom>
        </p:spPr>
      </p:pic>
      <p:pic>
        <p:nvPicPr>
          <p:cNvPr id="6" name="Содержимое 5" descr="DSCN1654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364088" y="476672"/>
            <a:ext cx="3201923" cy="2376264"/>
          </a:xfrm>
        </p:spPr>
      </p:pic>
      <p:pic>
        <p:nvPicPr>
          <p:cNvPr id="5" name="Содержимое 4" descr="DSCN1655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tretch>
            <a:fillRect/>
          </a:stretch>
        </p:blipFill>
        <p:spPr>
          <a:xfrm>
            <a:off x="683568" y="476672"/>
            <a:ext cx="3168352" cy="23762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Театр кукол </a:t>
            </a:r>
            <a:r>
              <a:rPr lang="ru-RU" dirty="0" err="1"/>
              <a:t>Би-ба-бо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Посредством куклы, одетой на руку, дети говорят о своих переживаниях, тревогах и радостях, поскольку полностью отождествляют себя( свою руку) с куклой.</a:t>
            </a:r>
          </a:p>
        </p:txBody>
      </p:sp>
      <p:pic>
        <p:nvPicPr>
          <p:cNvPr id="3074" name="Picture 2" descr="C:\Documents and Settings\Admin\Рабочий стол\т.Аня\DSCN17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91683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5" name="Содержимое 4" descr="DSCN113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14348" y="571480"/>
            <a:ext cx="3216676" cy="2357454"/>
          </a:xfrm>
        </p:spPr>
      </p:pic>
      <p:pic>
        <p:nvPicPr>
          <p:cNvPr id="6" name="Содержимое 5" descr="DSCN115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59132" y="3929066"/>
            <a:ext cx="3055611" cy="2490125"/>
          </a:xfrm>
          <a:prstGeom prst="rect">
            <a:avLst/>
          </a:prstGeom>
        </p:spPr>
      </p:pic>
      <p:pic>
        <p:nvPicPr>
          <p:cNvPr id="10" name="Рисунок 9" descr="DSCN113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3978" y="3929066"/>
            <a:ext cx="3355673" cy="2597533"/>
          </a:xfrm>
          <a:prstGeom prst="rect">
            <a:avLst/>
          </a:prstGeom>
        </p:spPr>
      </p:pic>
      <p:pic>
        <p:nvPicPr>
          <p:cNvPr id="5122" name="Picture 2" descr="C:\Users\Администратор\Desktop\сказка\DSCN159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571480"/>
            <a:ext cx="3214710" cy="2290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игрушек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038600" cy="4525963"/>
          </a:xfrm>
        </p:spPr>
        <p:txBody>
          <a:bodyPr/>
          <a:lstStyle/>
          <a:p>
            <a:r>
              <a:rPr lang="ru-RU" dirty="0" smtClean="0"/>
              <a:t>Помогает </a:t>
            </a:r>
            <a:r>
              <a:rPr lang="ru-RU" dirty="0"/>
              <a:t>бороться с нарушениями речи, неврозами; </a:t>
            </a:r>
            <a:r>
              <a:rPr lang="ru-RU" dirty="0" smtClean="0"/>
              <a:t>помогает </a:t>
            </a:r>
            <a:r>
              <a:rPr lang="ru-RU" dirty="0"/>
              <a:t>справиться с переживаниями, </a:t>
            </a:r>
            <a:r>
              <a:rPr lang="ru-RU" dirty="0" smtClean="0"/>
              <a:t>страхами.</a:t>
            </a:r>
            <a:endParaRPr lang="ru-RU" dirty="0"/>
          </a:p>
        </p:txBody>
      </p:sp>
      <p:pic>
        <p:nvPicPr>
          <p:cNvPr id="7" name="Picture 3" descr="C:\Users\Администратор\Desktop\сказка\DSCN16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1571612"/>
            <a:ext cx="3167149" cy="2323407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Новая папка\DSCN18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3786190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169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357166"/>
            <a:ext cx="3357586" cy="2518190"/>
          </a:xfrm>
        </p:spPr>
      </p:pic>
      <p:pic>
        <p:nvPicPr>
          <p:cNvPr id="6" name="Содержимое 5" descr="DSCN169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53003" y="285728"/>
            <a:ext cx="3429024" cy="2571768"/>
          </a:xfrm>
        </p:spPr>
      </p:pic>
      <p:pic>
        <p:nvPicPr>
          <p:cNvPr id="2050" name="Picture 2" descr="C:\Users\Администратор\Desktop\Новая папка\DSCN18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500438"/>
            <a:ext cx="3619524" cy="2714643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Новая папка\DSCN18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350043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Театр – это волшебный мир, в котором ребенок радуется, играя  а, играя, познает окружающее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5214974" cy="53578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3800" b="1" dirty="0" smtClean="0"/>
          </a:p>
          <a:p>
            <a:pPr>
              <a:buNone/>
            </a:pPr>
            <a:r>
              <a:rPr lang="ru-RU" sz="3800" b="1" dirty="0" smtClean="0"/>
              <a:t>«Введите в мир театра</a:t>
            </a:r>
          </a:p>
          <a:p>
            <a:pPr>
              <a:buNone/>
            </a:pPr>
            <a:r>
              <a:rPr lang="ru-RU" sz="3800" b="1" dirty="0" smtClean="0"/>
              <a:t>                           малыша, </a:t>
            </a:r>
          </a:p>
          <a:p>
            <a:pPr>
              <a:buNone/>
            </a:pPr>
            <a:r>
              <a:rPr lang="ru-RU" sz="3800" b="1" dirty="0" smtClean="0"/>
              <a:t>и он узнает, как сказка  </a:t>
            </a:r>
          </a:p>
          <a:p>
            <a:pPr>
              <a:buNone/>
            </a:pPr>
            <a:r>
              <a:rPr lang="ru-RU" sz="3800" b="1" dirty="0" smtClean="0"/>
              <a:t>                             хороша, </a:t>
            </a:r>
          </a:p>
          <a:p>
            <a:pPr>
              <a:buNone/>
            </a:pPr>
            <a:r>
              <a:rPr lang="ru-RU" sz="3800" b="1" dirty="0" smtClean="0"/>
              <a:t>проникнется и мудростью и   </a:t>
            </a:r>
          </a:p>
          <a:p>
            <a:pPr>
              <a:buNone/>
            </a:pPr>
            <a:r>
              <a:rPr lang="ru-RU" sz="3800" b="1" dirty="0" smtClean="0"/>
              <a:t>                      и  добротой </a:t>
            </a:r>
          </a:p>
          <a:p>
            <a:pPr>
              <a:buNone/>
            </a:pPr>
            <a:r>
              <a:rPr lang="ru-RU" sz="3800" b="1" dirty="0" smtClean="0"/>
              <a:t>и с чувством  сказочным </a:t>
            </a:r>
          </a:p>
          <a:p>
            <a:pPr>
              <a:buNone/>
            </a:pPr>
            <a:r>
              <a:rPr lang="ru-RU" sz="3800" b="1" dirty="0" smtClean="0"/>
              <a:t>пойдёт он жизненной тропой»</a:t>
            </a:r>
            <a:endParaRPr lang="ru-RU" sz="3800" dirty="0" smtClean="0"/>
          </a:p>
          <a:p>
            <a:endParaRPr lang="ru-RU" sz="3800" b="1" dirty="0" smtClean="0"/>
          </a:p>
          <a:p>
            <a:pPr>
              <a:buNone/>
            </a:pPr>
            <a:r>
              <a:rPr lang="ru-RU" sz="3800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DSCN171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170080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149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3786190"/>
            <a:ext cx="3214710" cy="2322258"/>
          </a:xfrm>
        </p:spPr>
      </p:pic>
      <p:pic>
        <p:nvPicPr>
          <p:cNvPr id="6" name="Содержимое 5" descr="DSCN148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785786" y="500041"/>
            <a:ext cx="3311798" cy="2373455"/>
          </a:xfrm>
        </p:spPr>
      </p:pic>
      <p:pic>
        <p:nvPicPr>
          <p:cNvPr id="3074" name="Picture 2" descr="C:\Users\Администратор\Desktop\сказка\DSCN15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3786190"/>
            <a:ext cx="3096344" cy="2340719"/>
          </a:xfrm>
          <a:prstGeom prst="rect">
            <a:avLst/>
          </a:prstGeom>
          <a:noFill/>
        </p:spPr>
      </p:pic>
      <p:pic>
        <p:nvPicPr>
          <p:cNvPr id="4098" name="Picture 2" descr="C:\Users\Администратор\Desktop\сказка\DSCN149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428604"/>
            <a:ext cx="3130430" cy="2347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картинок и </a:t>
            </a:r>
            <a:r>
              <a:rPr lang="ru-RU" dirty="0" err="1" smtClean="0"/>
              <a:t>фланелеграф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Развивает </a:t>
            </a:r>
            <a:r>
              <a:rPr lang="ru-RU" dirty="0"/>
              <a:t>творческие способности; </a:t>
            </a:r>
            <a:r>
              <a:rPr lang="ru-RU" dirty="0" smtClean="0"/>
              <a:t>содействует </a:t>
            </a:r>
            <a:r>
              <a:rPr lang="ru-RU" dirty="0"/>
              <a:t>эстетическому воспитанию; </a:t>
            </a:r>
            <a:r>
              <a:rPr lang="ru-RU" dirty="0" smtClean="0"/>
              <a:t>развивает </a:t>
            </a:r>
            <a:r>
              <a:rPr lang="ru-RU" dirty="0"/>
              <a:t>ловкость, умение управлять своими движениями, концентрировать внимание на одном виде деятельности.</a:t>
            </a:r>
          </a:p>
        </p:txBody>
      </p:sp>
      <p:pic>
        <p:nvPicPr>
          <p:cNvPr id="5122" name="Picture 2" descr="C:\Users\Администратор\Desktop\сказка\DSCN1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200024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N172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755576" y="620688"/>
            <a:ext cx="3384376" cy="2538282"/>
          </a:xfrm>
        </p:spPr>
      </p:pic>
      <p:pic>
        <p:nvPicPr>
          <p:cNvPr id="7" name="Содержимое 6" descr="DSCN172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292080" y="620688"/>
            <a:ext cx="3384376" cy="2524742"/>
          </a:xfrm>
        </p:spPr>
      </p:pic>
      <p:pic>
        <p:nvPicPr>
          <p:cNvPr id="6146" name="Picture 2" descr="C:\Users\Администратор\Desktop\сказка\DSCN17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3861048"/>
            <a:ext cx="3384376" cy="2538282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сказка\DSCN17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080" y="3861048"/>
            <a:ext cx="3384376" cy="2577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на магнитах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Действуя с различными картинками, у ребенка развивается мелкая моторика рук, что способствует более успешному и эффективному развитию речи.</a:t>
            </a:r>
          </a:p>
        </p:txBody>
      </p:sp>
      <p:pic>
        <p:nvPicPr>
          <p:cNvPr id="5" name="Содержимое 4" descr="DSCN162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00562" y="1928802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172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548680"/>
            <a:ext cx="3090192" cy="2317644"/>
          </a:xfrm>
        </p:spPr>
      </p:pic>
      <p:pic>
        <p:nvPicPr>
          <p:cNvPr id="6" name="Содержимое 5" descr="DSCN173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292080" y="548680"/>
            <a:ext cx="3096344" cy="2322258"/>
          </a:xfrm>
        </p:spPr>
      </p:pic>
      <p:pic>
        <p:nvPicPr>
          <p:cNvPr id="7" name="Picture 2" descr="C:\Users\Администратор\Desktop\Новая папка (3)\DSCN12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4005064"/>
            <a:ext cx="3092276" cy="2370754"/>
          </a:xfrm>
          <a:prstGeom prst="rect">
            <a:avLst/>
          </a:prstGeom>
          <a:noFill/>
        </p:spPr>
      </p:pic>
      <p:pic>
        <p:nvPicPr>
          <p:cNvPr id="8" name="Содержимое 5" descr="DSCN123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92080" y="4005064"/>
            <a:ext cx="3096344" cy="2367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4038600" cy="492922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Способствуют самопознанию и самовыражению личности; создают условия для социализации, усиливая адаптационные способности, корректируют коммуникативные качества, помогают осознанию чувства удовлетворения, радости, успешности.</a:t>
            </a:r>
            <a:endParaRPr lang="ru-RU" dirty="0"/>
          </a:p>
        </p:txBody>
      </p:sp>
      <p:pic>
        <p:nvPicPr>
          <p:cNvPr id="5" name="Содержимое 4" descr="DSCN175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14876" y="2071678"/>
            <a:ext cx="4071966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smtClean="0"/>
              <a:t>Собери картинку - сказку</a:t>
            </a:r>
            <a:endParaRPr lang="ru-RU" dirty="0"/>
          </a:p>
        </p:txBody>
      </p:sp>
      <p:pic>
        <p:nvPicPr>
          <p:cNvPr id="5" name="Содержимое 4" descr="DSCN121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1340768"/>
            <a:ext cx="3168352" cy="2323196"/>
          </a:xfrm>
        </p:spPr>
      </p:pic>
      <p:pic>
        <p:nvPicPr>
          <p:cNvPr id="6" name="Содержимое 5" descr="DSCN12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20072" y="1340768"/>
            <a:ext cx="3240360" cy="2304256"/>
          </a:xfrm>
          <a:prstGeom prst="rect">
            <a:avLst/>
          </a:prstGeom>
        </p:spPr>
      </p:pic>
      <p:pic>
        <p:nvPicPr>
          <p:cNvPr id="7" name="Picture 2" descr="C:\Users\Администратор\Desktop\Новая папка (3)\DSCN12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222" y="3933056"/>
            <a:ext cx="3221690" cy="2376264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Новая папка (3)\DSCN12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3933056"/>
            <a:ext cx="330170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сначала, что потом</a:t>
            </a:r>
            <a:endParaRPr lang="ru-RU" sz="3600" dirty="0"/>
          </a:p>
        </p:txBody>
      </p:sp>
      <p:pic>
        <p:nvPicPr>
          <p:cNvPr id="5" name="Содержимое 4" descr="DSCN122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428736"/>
            <a:ext cx="3286660" cy="2302545"/>
          </a:xfrm>
        </p:spPr>
      </p:pic>
      <p:pic>
        <p:nvPicPr>
          <p:cNvPr id="6" name="Содержимое 5" descr="DSCN12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4175298"/>
            <a:ext cx="3103754" cy="2327816"/>
          </a:xfrm>
          <a:prstGeom prst="rect">
            <a:avLst/>
          </a:prstGeom>
        </p:spPr>
      </p:pic>
      <p:pic>
        <p:nvPicPr>
          <p:cNvPr id="7" name="Picture 3" descr="C:\Users\Администратор\Desktop\Новая папка (3)\DSCN12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1428736"/>
            <a:ext cx="3286148" cy="2302546"/>
          </a:xfrm>
          <a:prstGeom prst="rect">
            <a:avLst/>
          </a:prstGeom>
          <a:noFill/>
        </p:spPr>
      </p:pic>
      <p:pic>
        <p:nvPicPr>
          <p:cNvPr id="8" name="Picture 4" descr="C:\Users\Администратор\Desktop\Новая папка (3)\DSCN12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4143380"/>
            <a:ext cx="3286148" cy="2316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Расскажи,  какой, какая…</a:t>
            </a:r>
            <a:endParaRPr lang="ru-RU" sz="4000" dirty="0"/>
          </a:p>
        </p:txBody>
      </p:sp>
      <p:pic>
        <p:nvPicPr>
          <p:cNvPr id="5" name="Содержимое 4" descr="DSCN122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14348" y="1500174"/>
            <a:ext cx="3286148" cy="2098528"/>
          </a:xfrm>
        </p:spPr>
      </p:pic>
      <p:pic>
        <p:nvPicPr>
          <p:cNvPr id="6" name="Содержимое 5" descr="DSCN12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29256" y="4000504"/>
            <a:ext cx="3071834" cy="2196719"/>
          </a:xfrm>
          <a:prstGeom prst="rect">
            <a:avLst/>
          </a:prstGeom>
        </p:spPr>
      </p:pic>
      <p:pic>
        <p:nvPicPr>
          <p:cNvPr id="7" name="Picture 2" descr="C:\Users\Администратор\Desktop\Новая папка (3)\DSCN12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4000504"/>
            <a:ext cx="3333773" cy="2286016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сказка\DSCN12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1500174"/>
            <a:ext cx="307183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Рассматривание иллюстраций</a:t>
            </a:r>
            <a:endParaRPr lang="ru-RU" sz="3600" dirty="0"/>
          </a:p>
        </p:txBody>
      </p:sp>
      <p:pic>
        <p:nvPicPr>
          <p:cNvPr id="5" name="Содержимое 4" descr="DSCN116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556792"/>
            <a:ext cx="2926502" cy="2376264"/>
          </a:xfrm>
        </p:spPr>
      </p:pic>
      <p:pic>
        <p:nvPicPr>
          <p:cNvPr id="6" name="Содержимое 5" descr="DSCN116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4143380"/>
            <a:ext cx="2996181" cy="2448272"/>
          </a:xfrm>
          <a:prstGeom prst="rect">
            <a:avLst/>
          </a:prstGeom>
        </p:spPr>
      </p:pic>
      <p:pic>
        <p:nvPicPr>
          <p:cNvPr id="7" name="Содержимое 6" descr="DSCN1166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 flipH="1">
            <a:off x="4929190" y="4143380"/>
            <a:ext cx="3387226" cy="2447551"/>
          </a:xfrm>
          <a:prstGeom prst="rect">
            <a:avLst/>
          </a:prstGeom>
        </p:spPr>
      </p:pic>
      <p:pic>
        <p:nvPicPr>
          <p:cNvPr id="8" name="Рисунок 7" descr="DSCN116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9190" y="1500174"/>
            <a:ext cx="3318099" cy="2339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Задачи  </a:t>
            </a:r>
            <a:r>
              <a:rPr lang="ru-RU" sz="3600" dirty="0"/>
              <a:t>театрализованной деятельности в младшей группе 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5"/>
            <a:ext cx="8215370" cy="1143008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sz="4500" dirty="0" smtClean="0"/>
          </a:p>
          <a:p>
            <a:pPr lvl="0">
              <a:buNone/>
            </a:pPr>
            <a:r>
              <a:rPr lang="ru-RU" sz="8600" dirty="0"/>
              <a:t/>
            </a:r>
            <a:br>
              <a:rPr lang="ru-RU" sz="8600" dirty="0"/>
            </a:br>
            <a:r>
              <a:rPr lang="ru-RU" sz="11200" b="1" dirty="0" smtClean="0"/>
              <a:t>1</a:t>
            </a:r>
            <a:r>
              <a:rPr lang="ru-RU" sz="11200" dirty="0" smtClean="0"/>
              <a:t>. </a:t>
            </a:r>
            <a:r>
              <a:rPr lang="ru-RU" sz="11200" b="1" dirty="0" smtClean="0"/>
              <a:t>Развивать  умственную </a:t>
            </a:r>
            <a:r>
              <a:rPr lang="ru-RU" sz="11200" b="1" dirty="0"/>
              <a:t>и </a:t>
            </a:r>
            <a:r>
              <a:rPr lang="ru-RU" sz="11200" b="1" dirty="0" smtClean="0"/>
              <a:t>речевую активность.</a:t>
            </a:r>
            <a:r>
              <a:rPr lang="ru-RU" sz="11200" b="1" dirty="0"/>
              <a:t/>
            </a:r>
            <a:br>
              <a:rPr lang="ru-RU" sz="11200" b="1" dirty="0"/>
            </a:br>
            <a:endParaRPr lang="ru-RU" sz="8600" b="1" dirty="0" smtClean="0"/>
          </a:p>
          <a:p>
            <a:pPr lvl="0">
              <a:buNone/>
            </a:pPr>
            <a:endParaRPr lang="ru-RU" sz="8600" dirty="0" smtClean="0"/>
          </a:p>
          <a:p>
            <a:pPr lvl="0">
              <a:buNone/>
            </a:pPr>
            <a:r>
              <a:rPr lang="ru-RU" sz="11200" b="1" dirty="0" smtClean="0"/>
              <a:t>    2. </a:t>
            </a:r>
            <a:r>
              <a:rPr lang="ru-RU" sz="11200" b="1" dirty="0"/>
              <a:t>Развивать умение с помощью взрослого инсценировать и драматизировать небольшие отрывки из народных сказок. </a:t>
            </a:r>
            <a:r>
              <a:rPr lang="ru-RU" sz="8600" b="1" dirty="0"/>
              <a:t/>
            </a:r>
            <a:br>
              <a:rPr lang="ru-RU" sz="8600" b="1" dirty="0"/>
            </a:br>
            <a:endParaRPr lang="ru-RU" sz="8600" b="1" dirty="0" smtClean="0"/>
          </a:p>
          <a:p>
            <a:pPr lvl="0">
              <a:buNone/>
            </a:pPr>
            <a:endParaRPr lang="ru-RU" sz="8600" dirty="0" smtClean="0"/>
          </a:p>
          <a:p>
            <a:pPr lvl="0">
              <a:buNone/>
            </a:pPr>
            <a:r>
              <a:rPr lang="ru-RU" sz="11200" dirty="0" smtClean="0"/>
              <a:t>   </a:t>
            </a:r>
            <a:r>
              <a:rPr lang="ru-RU" sz="11200" b="1" dirty="0" smtClean="0"/>
              <a:t>3. Развивать эмоциональную отзывчивость у детей.</a:t>
            </a:r>
            <a:r>
              <a:rPr lang="ru-RU" sz="11200" b="1" dirty="0"/>
              <a:t> </a:t>
            </a:r>
          </a:p>
          <a:p>
            <a:pPr>
              <a:buNone/>
            </a:pPr>
            <a:r>
              <a:rPr lang="ru-RU" sz="8600" dirty="0"/>
              <a:t> </a:t>
            </a:r>
            <a:endParaRPr lang="ru-RU" sz="45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- драматизация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Ни один другой вид театрализованной деятельности так не способствует развитию артистизма, выразительности движений и речи, как игра- драматизация.</a:t>
            </a:r>
            <a:endParaRPr lang="ru-RU" dirty="0"/>
          </a:p>
        </p:txBody>
      </p:sp>
      <p:pic>
        <p:nvPicPr>
          <p:cNvPr id="5" name="Picture 3" descr="C:\Users\Администратор\Desktop\сказка\DSCN17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2071678"/>
            <a:ext cx="3643338" cy="2733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176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072066" y="538254"/>
            <a:ext cx="3357586" cy="2462118"/>
          </a:xfrm>
        </p:spPr>
      </p:pic>
      <p:pic>
        <p:nvPicPr>
          <p:cNvPr id="6" name="Содержимое 5" descr="DSCN176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00628" y="3786190"/>
            <a:ext cx="3429024" cy="2500330"/>
          </a:xfrm>
        </p:spPr>
      </p:pic>
      <p:pic>
        <p:nvPicPr>
          <p:cNvPr id="1026" name="Picture 2" descr="C:\Users\Администратор\Desktop\сказка\DSCN17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3821908"/>
            <a:ext cx="3143272" cy="2464612"/>
          </a:xfrm>
          <a:prstGeom prst="rect">
            <a:avLst/>
          </a:prstGeom>
          <a:noFill/>
        </p:spPr>
      </p:pic>
      <p:pic>
        <p:nvPicPr>
          <p:cNvPr id="5122" name="Picture 2" descr="C:\Users\Администратор\Desktop\Новая папка\DSCN176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571480"/>
            <a:ext cx="3048021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Театрализованная деятельность - это</a:t>
            </a:r>
            <a:r>
              <a:rPr lang="ru-RU" sz="3600" dirty="0"/>
              <a:t>… …не просто игра</a:t>
            </a:r>
            <a:r>
              <a:rPr lang="ru-RU" sz="3600" dirty="0" smtClean="0"/>
              <a:t>!</a:t>
            </a:r>
            <a:r>
              <a:rPr lang="ru-RU" sz="4800" dirty="0" smtClean="0"/>
              <a:t>.</a:t>
            </a:r>
            <a:endParaRPr lang="ru-RU" sz="4000" dirty="0"/>
          </a:p>
        </p:txBody>
      </p:sp>
      <p:pic>
        <p:nvPicPr>
          <p:cNvPr id="2050" name="Picture 2" descr="C:\Users\Администратор\Desktop\сказка\DSCN17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2839636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Это прекрасное средство для интенсивного развития речи детей, обогащения словаря, развития мышления, воображения, творческих способностей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Администратор\Desktop\сказка\DSCN1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3429000"/>
            <a:ext cx="3619500" cy="2714625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сказка\DSCN15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3429000"/>
            <a:ext cx="3524273" cy="271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01056" cy="28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Documents and Settings\Admin\Рабочий стол\фото\DSCN09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1857364"/>
            <a:ext cx="6143668" cy="45005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2285992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Подготовка к театрализованной деятельности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2008"/>
          </a:xfrm>
        </p:spPr>
        <p:txBody>
          <a:bodyPr>
            <a:noAutofit/>
          </a:bodyPr>
          <a:lstStyle/>
          <a:p>
            <a:pPr lvl="0">
              <a:buNone/>
            </a:pPr>
            <a:endParaRPr lang="ru-RU" sz="2800" dirty="0" smtClean="0"/>
          </a:p>
          <a:p>
            <a:pPr lvl="0">
              <a:buNone/>
            </a:pPr>
            <a:r>
              <a:rPr lang="ru-RU" sz="2800" b="1" dirty="0" smtClean="0"/>
              <a:t>1</a:t>
            </a:r>
            <a:r>
              <a:rPr lang="ru-RU" sz="2800" b="1" dirty="0"/>
              <a:t>. Выразительное чтение произведения. </a:t>
            </a:r>
            <a:endParaRPr lang="ru-RU" sz="2800" b="1" dirty="0" smtClean="0"/>
          </a:p>
          <a:p>
            <a:pPr lvl="0">
              <a:buNone/>
            </a:pPr>
            <a:r>
              <a:rPr lang="ru-RU" sz="2800" b="1" dirty="0" smtClean="0"/>
              <a:t>2</a:t>
            </a:r>
            <a:r>
              <a:rPr lang="ru-RU" sz="2800" b="1" dirty="0"/>
              <a:t>. Беседа о </a:t>
            </a:r>
            <a:r>
              <a:rPr lang="ru-RU" sz="2800" b="1" dirty="0" smtClean="0"/>
              <a:t>прочитанном.</a:t>
            </a:r>
          </a:p>
          <a:p>
            <a:pPr lvl="0">
              <a:buNone/>
            </a:pPr>
            <a:r>
              <a:rPr lang="ru-RU" sz="2800" b="1" dirty="0" smtClean="0"/>
              <a:t>3</a:t>
            </a:r>
            <a:r>
              <a:rPr lang="ru-RU" sz="2800" b="1" dirty="0"/>
              <a:t>. Просмотр иллюстраций в детских книгах или просто картинок, подходящих к прочитанному произведению. </a:t>
            </a:r>
            <a:endParaRPr lang="ru-RU" sz="2800" b="1" dirty="0" smtClean="0"/>
          </a:p>
          <a:p>
            <a:pPr lvl="0">
              <a:buNone/>
            </a:pPr>
            <a:r>
              <a:rPr lang="ru-RU" sz="2800" b="1" dirty="0" smtClean="0"/>
              <a:t>4. </a:t>
            </a:r>
            <a:r>
              <a:rPr lang="ru-RU" sz="2800" b="1" dirty="0"/>
              <a:t>Проговаривание отдельных фрагментов. </a:t>
            </a:r>
            <a:endParaRPr lang="ru-RU" sz="2800" b="1" dirty="0" smtClean="0"/>
          </a:p>
          <a:p>
            <a:pPr lvl="0">
              <a:buNone/>
            </a:pPr>
            <a:r>
              <a:rPr lang="ru-RU" sz="2800" b="1" dirty="0" smtClean="0"/>
              <a:t>5. </a:t>
            </a:r>
            <a:r>
              <a:rPr lang="ru-RU" sz="2800" b="1" dirty="0"/>
              <a:t>Затем всё произведение разыгрывается целиком. </a:t>
            </a:r>
            <a:endParaRPr lang="ru-RU" sz="2800" b="1" dirty="0" smtClean="0"/>
          </a:p>
          <a:p>
            <a:pPr lvl="0">
              <a:buNone/>
            </a:pPr>
            <a:r>
              <a:rPr lang="ru-RU" sz="2800" b="1" dirty="0" smtClean="0"/>
              <a:t>6. Изготовление </a:t>
            </a:r>
            <a:r>
              <a:rPr lang="ru-RU" sz="2800" b="1" dirty="0"/>
              <a:t>различных </a:t>
            </a:r>
            <a:r>
              <a:rPr lang="ru-RU" sz="2800" b="1" dirty="0" smtClean="0"/>
              <a:t> атрибутов, декораций.</a:t>
            </a:r>
            <a:r>
              <a:rPr lang="ru-RU" sz="2800" b="1" dirty="0"/>
              <a:t> </a:t>
            </a:r>
          </a:p>
          <a:p>
            <a:pPr>
              <a:buNone/>
            </a:pPr>
            <a:r>
              <a:rPr lang="ru-RU" sz="2800" b="1" dirty="0"/>
              <a:t> 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театра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Пальчиковый театр </a:t>
            </a:r>
          </a:p>
          <a:p>
            <a:r>
              <a:rPr lang="ru-RU" b="1" dirty="0" smtClean="0"/>
              <a:t>Настольный, конусный театр</a:t>
            </a:r>
          </a:p>
          <a:p>
            <a:r>
              <a:rPr lang="ru-RU" b="1" dirty="0" smtClean="0"/>
              <a:t>Театр масок</a:t>
            </a:r>
          </a:p>
          <a:p>
            <a:r>
              <a:rPr lang="ru-RU" b="1" dirty="0" smtClean="0"/>
              <a:t>Куклы </a:t>
            </a:r>
            <a:r>
              <a:rPr lang="ru-RU" b="1" dirty="0" err="1" smtClean="0"/>
              <a:t>би-ба-бо</a:t>
            </a:r>
            <a:endParaRPr lang="ru-RU" b="1" dirty="0" smtClean="0"/>
          </a:p>
          <a:p>
            <a:r>
              <a:rPr lang="ru-RU" b="1" dirty="0" smtClean="0"/>
              <a:t>Театр игрушек</a:t>
            </a:r>
          </a:p>
          <a:p>
            <a:r>
              <a:rPr lang="ru-RU" b="1" dirty="0" smtClean="0"/>
              <a:t>Фланелеграф</a:t>
            </a:r>
          </a:p>
          <a:p>
            <a:r>
              <a:rPr lang="ru-RU" b="1" dirty="0" smtClean="0"/>
              <a:t>Театр на магнитах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Способствует развитию речи, внимания, памяти; </a:t>
            </a:r>
            <a:r>
              <a:rPr lang="ru-RU" dirty="0" smtClean="0"/>
              <a:t>формирует </a:t>
            </a:r>
            <a:r>
              <a:rPr lang="ru-RU" dirty="0"/>
              <a:t>пространственные представления; </a:t>
            </a:r>
            <a:r>
              <a:rPr lang="ru-RU" dirty="0" smtClean="0"/>
              <a:t>развивает </a:t>
            </a:r>
            <a:r>
              <a:rPr lang="ru-RU" dirty="0"/>
              <a:t>ловкость, точность, выразительность, координацию </a:t>
            </a:r>
            <a:r>
              <a:rPr lang="ru-RU" dirty="0" smtClean="0"/>
              <a:t>движений.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DSCN167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355976" y="1196752"/>
            <a:ext cx="4476782" cy="3357586"/>
          </a:xfrm>
        </p:spPr>
      </p:pic>
      <p:pic>
        <p:nvPicPr>
          <p:cNvPr id="4098" name="Picture 2" descr="C:\Documents and Settings\Admin\Рабочий стол\т.Аня\DSCN17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3861048"/>
            <a:ext cx="4464496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166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292080" y="620688"/>
            <a:ext cx="3024336" cy="2236862"/>
          </a:xfrm>
        </p:spPr>
      </p:pic>
      <p:pic>
        <p:nvPicPr>
          <p:cNvPr id="5122" name="Picture 2" descr="C:\Documents and Settings\Admin\Рабочий стол\foooooootos\DSCN15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620688"/>
            <a:ext cx="3096345" cy="2232248"/>
          </a:xfrm>
          <a:prstGeom prst="rect">
            <a:avLst/>
          </a:prstGeom>
          <a:noFill/>
        </p:spPr>
      </p:pic>
      <p:pic>
        <p:nvPicPr>
          <p:cNvPr id="6" name="Содержимое 5" descr="DSCN1666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683568" y="3933056"/>
            <a:ext cx="3096344" cy="2304256"/>
          </a:xfrm>
        </p:spPr>
      </p:pic>
      <p:pic>
        <p:nvPicPr>
          <p:cNvPr id="9" name="Содержимое 5" descr="DSCN096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92080" y="3933056"/>
            <a:ext cx="3024336" cy="228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Настольный театр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428736"/>
            <a:ext cx="4038600" cy="4525963"/>
          </a:xfrm>
        </p:spPr>
        <p:txBody>
          <a:bodyPr/>
          <a:lstStyle/>
          <a:p>
            <a:r>
              <a:rPr lang="ru-RU" dirty="0" smtClean="0"/>
              <a:t>Помогает </a:t>
            </a:r>
            <a:r>
              <a:rPr lang="ru-RU" dirty="0"/>
              <a:t>учить детей координировать движения рук и глаз; </a:t>
            </a:r>
            <a:r>
              <a:rPr lang="ru-RU" dirty="0" smtClean="0"/>
              <a:t>сопровождать </a:t>
            </a:r>
            <a:r>
              <a:rPr lang="ru-RU" dirty="0"/>
              <a:t>движения пальцев речью; </a:t>
            </a:r>
            <a:r>
              <a:rPr lang="ru-RU" dirty="0" smtClean="0"/>
              <a:t>побуждает </a:t>
            </a:r>
            <a:r>
              <a:rPr lang="ru-RU" dirty="0"/>
              <a:t>выражать свои эмоции посредством мимики и речи.</a:t>
            </a:r>
          </a:p>
        </p:txBody>
      </p:sp>
      <p:pic>
        <p:nvPicPr>
          <p:cNvPr id="7" name="Содержимое 6" descr="DSCN171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714876" y="207167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N174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7544" y="548680"/>
            <a:ext cx="3240360" cy="2430270"/>
          </a:xfrm>
        </p:spPr>
      </p:pic>
      <p:pic>
        <p:nvPicPr>
          <p:cNvPr id="4098" name="Picture 2" descr="C:\Users\Администратор\Desktop\сказка\DSCN09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548680"/>
            <a:ext cx="3168352" cy="2430270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сказка\DSCN16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3933056"/>
            <a:ext cx="3168352" cy="2340260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сказка\DSCN16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3933056"/>
            <a:ext cx="3192355" cy="2394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393</Words>
  <Application>Microsoft Office PowerPoint</Application>
  <PresentationFormat>Экран (4:3)</PresentationFormat>
  <Paragraphs>68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 Театр для малышей</vt:lpstr>
      <vt:lpstr>  Театр – это волшебный мир, в котором ребенок радуется, играя  а, играя, познает окружающее </vt:lpstr>
      <vt:lpstr> Задачи  театрализованной деятельности в младшей группе  </vt:lpstr>
      <vt:lpstr>Подготовка к театрализованной деятельности </vt:lpstr>
      <vt:lpstr>Виды театра</vt:lpstr>
      <vt:lpstr>Пальчиковый театр</vt:lpstr>
      <vt:lpstr>Слайд 7</vt:lpstr>
      <vt:lpstr>Настольный театр</vt:lpstr>
      <vt:lpstr>Слайд 9</vt:lpstr>
      <vt:lpstr>Слайд 10</vt:lpstr>
      <vt:lpstr>Слайд 11</vt:lpstr>
      <vt:lpstr>Настольный театр «Топотушки» </vt:lpstr>
      <vt:lpstr>Слайд 13</vt:lpstr>
      <vt:lpstr>Театр масок</vt:lpstr>
      <vt:lpstr>Слайд 15</vt:lpstr>
      <vt:lpstr>Театр кукол Би-ба-бо</vt:lpstr>
      <vt:lpstr>Слайд 17</vt:lpstr>
      <vt:lpstr>Театр игрушек</vt:lpstr>
      <vt:lpstr>Слайд 19</vt:lpstr>
      <vt:lpstr>Слайд 20</vt:lpstr>
      <vt:lpstr>Театр картинок и фланелеграф</vt:lpstr>
      <vt:lpstr>Слайд 22</vt:lpstr>
      <vt:lpstr>Театр на магнитах</vt:lpstr>
      <vt:lpstr>Слайд 24</vt:lpstr>
      <vt:lpstr>Дидактические игры</vt:lpstr>
      <vt:lpstr>Собери картинку - сказку</vt:lpstr>
      <vt:lpstr>Что сначала, что потом</vt:lpstr>
      <vt:lpstr>Расскажи,  какой, какая…</vt:lpstr>
      <vt:lpstr>Рассматривание иллюстраций</vt:lpstr>
      <vt:lpstr>Игра - драматизация</vt:lpstr>
      <vt:lpstr>Слайд 31</vt:lpstr>
      <vt:lpstr>Театрализованная деятельность - это… …не просто игра!.</vt:lpstr>
      <vt:lpstr>   Это прекрасное средство для интенсивного развития речи детей, обогащения словаря, развития мышления, воображения, творческих способностей.</vt:lpstr>
      <vt:lpstr> </vt:lpstr>
    </vt:vector>
  </TitlesOfParts>
  <Company>Megasoftware GrouP™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для малышей</dc:title>
  <dc:creator>Администратор</dc:creator>
  <cp:lastModifiedBy>User</cp:lastModifiedBy>
  <cp:revision>101</cp:revision>
  <dcterms:created xsi:type="dcterms:W3CDTF">2014-05-25T07:13:57Z</dcterms:created>
  <dcterms:modified xsi:type="dcterms:W3CDTF">2015-04-14T16:35:30Z</dcterms:modified>
</cp:coreProperties>
</file>