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0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76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C856CA-292E-48E2-953C-CC7DCC97771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C1B215-1922-4459-B8F1-0AF89034B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12" y="614782"/>
            <a:ext cx="8858312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ГУМАНИТАРНАЯ НАПРАВЛЕННОСТЬ 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ПРЕПОДАВАНИЯ ФИЗИКИ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 ОРГАНИЗАЦИИ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САМОСТОЯТЕЛЬНОЙ РАБОТЫ СТУДЕНТОВ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857892"/>
            <a:ext cx="7629556" cy="12858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Подготовила  преподаватель физики ГБОУ АО СПО «АГПК»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Гущенкова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Н.В.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аудиторной  самостоятельной работы студентов: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42378"/>
            <a:ext cx="8229600" cy="785818"/>
          </a:xfrm>
        </p:spPr>
        <p:txBody>
          <a:bodyPr>
            <a:normAutofit/>
          </a:bodyPr>
          <a:lstStyle/>
          <a:p>
            <a:pPr marL="566928" lvl="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текстом по систематизации и структурированию естественнонаучной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566928" lvl="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540" y="2288188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42873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285852" y="2500306"/>
          <a:ext cx="6357982" cy="4048506"/>
        </p:xfrm>
        <a:graphic>
          <a:graphicData uri="http://schemas.openxmlformats.org/drawingml/2006/table">
            <a:tbl>
              <a:tblPr/>
              <a:tblGrid>
                <a:gridCol w="6357982"/>
              </a:tblGrid>
              <a:tr h="79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Учебная карта для самостоятельной работы с текстом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Прочитайте текст «Свойства пара. Насыщенный и ненасыщенный пар»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Сформулируйте вопросы к тексту, начинающиеся со слов: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а) Что…----------------------------------------------------------------------------------------------------------------------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б) Что произойдет, если:------------------------------------------------------------------------------------------------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в) Почему …----------------------------------------------------------------------------------------------------------------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Поменяйтесь вопросами с товарищем по парте. Ответьте на вопросы товарища.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а)----------------------------------------------------------------------------------------------------------------------------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б)------------------------------------------------------------------------------------------------------------------------------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в)------------------------------------------------------------------------------------------------------------------------------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Разбейте текст на смысловые части и озаглавьте их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Составьте сравнительную таблицу, содержащую процессы кипения и испарения;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Продолжите предложения: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Насыщенный пар – это пар, находящийся в …………………………………………………………..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Абсолютная влажность – это ………………………………………………………………………………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Относительная влажность – это отношение парциального давления водяного пара при данной температуре к ……………………………………………………………………………………………….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8" marR="64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аудиторной  самостоятельной работы студентов: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99748"/>
            <a:ext cx="8229600" cy="785818"/>
          </a:xfrm>
        </p:spPr>
        <p:txBody>
          <a:bodyPr>
            <a:normAutofit/>
          </a:bodyPr>
          <a:lstStyle/>
          <a:p>
            <a:pPr marL="566928" lvl="0" indent="-4572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лабораторной работы</a:t>
            </a:r>
          </a:p>
          <a:p>
            <a:pPr marL="566928" lvl="0" indent="-457200">
              <a:buAutoNum type="arabicPeriod" startAt="2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071678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00174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РАБОТА\ФИЗИКА\лаба\SAM_1246.JPG"/>
          <p:cNvPicPr>
            <a:picLocks noChangeAspect="1" noChangeArrowheads="1"/>
          </p:cNvPicPr>
          <p:nvPr/>
        </p:nvPicPr>
        <p:blipFill>
          <a:blip r:embed="rId2" cstate="print"/>
          <a:srcRect b="25000"/>
          <a:stretch>
            <a:fillRect/>
          </a:stretch>
        </p:blipFill>
        <p:spPr bwMode="auto">
          <a:xfrm rot="16200000">
            <a:off x="5962113" y="3507555"/>
            <a:ext cx="3786214" cy="1597309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РАБОТА\ФИЗИКА\лаба\SAM_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80544" y="3250405"/>
            <a:ext cx="3786214" cy="214313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РАБОТА\ФИЗИКА\лаба\SAM_1254.JPG"/>
          <p:cNvPicPr>
            <a:picLocks noChangeAspect="1" noChangeArrowheads="1"/>
          </p:cNvPicPr>
          <p:nvPr/>
        </p:nvPicPr>
        <p:blipFill>
          <a:blip r:embed="rId4" cstate="print"/>
          <a:srcRect l="25850" r="9524"/>
          <a:stretch>
            <a:fillRect/>
          </a:stretch>
        </p:blipFill>
        <p:spPr bwMode="auto">
          <a:xfrm>
            <a:off x="412830" y="2444634"/>
            <a:ext cx="4288513" cy="37862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аудиторной  самостоятельной работы студентов: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99748"/>
            <a:ext cx="8229600" cy="785818"/>
          </a:xfrm>
        </p:spPr>
        <p:txBody>
          <a:bodyPr>
            <a:normAutofit/>
          </a:bodyPr>
          <a:lstStyle/>
          <a:p>
            <a:pPr marL="566928" indent="-457200">
              <a:buAutoNum type="arabicPeriod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по сравнению моделей природных объектов </a:t>
            </a:r>
          </a:p>
          <a:p>
            <a:pPr marL="566928" indent="-457200">
              <a:buAutoNum type="arabicPeriod" startAt="3"/>
            </a:pPr>
            <a:endParaRPr lang="ru-RU" sz="2000" dirty="0" smtClean="0"/>
          </a:p>
          <a:p>
            <a:pPr marL="566928" lvl="0" indent="-45720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071678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500174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221455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Сравнительный анализ стимулирует воображение, способствует формированию целостного наглядно-образного представления изучаемых объектов. Использование приема сравнения при работе с абстрактным материалом позволит студентам сформировать представление об объектах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3357562"/>
          <a:ext cx="7572428" cy="31432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85856"/>
                <a:gridCol w="3786572"/>
              </a:tblGrid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Сравнительная характеристика полей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Электрическое поле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Магнитное поле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Источники поля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Индикаторы поля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Опытные факты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Графическая характеристика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Силовая характеристика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Вещество и поле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аудиторной  самостоятельной работы студентов: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424" y="1613816"/>
            <a:ext cx="9001188" cy="785818"/>
          </a:xfrm>
        </p:spPr>
        <p:txBody>
          <a:bodyPr>
            <a:normAutofit/>
          </a:bodyPr>
          <a:lstStyle/>
          <a:p>
            <a:pPr marL="566928" indent="-457200">
              <a:buAutoNum type="arabicPeriod" startAt="4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по проверке знаний на основе ассоциативных представлений </a:t>
            </a:r>
          </a:p>
          <a:p>
            <a:pPr marL="566928" indent="-457200">
              <a:buAutoNum type="arabicPeriod" startAt="4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071678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00174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596" y="2214555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/>
              <a:t>Пример задания  для ассоциативной проверочной работы по теме «Магнитные явления» приведен ниже.</a:t>
            </a:r>
          </a:p>
          <a:p>
            <a:r>
              <a:rPr lang="ru-RU" sz="1600" i="1" dirty="0" smtClean="0"/>
              <a:t>Выберите из предлагаемых ниже пунктов по одному варианту, который связан с темой «Магнитное поле». Объясните, почему выбрали именно этот вариант, покажите, как он связан с данной темой, раскройте суть, выбранного вами понятия (явления, процесса и т.д.).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5540" y="3828394"/>
          <a:ext cx="7929618" cy="25717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32077"/>
                <a:gridCol w="3897541"/>
              </a:tblGrid>
              <a:tr h="85725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 а) покоящийся заряд;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     б) движущийся заряд;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     в) точечный заряд.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4. а) вещество;</a:t>
                      </a:r>
                      <a:endParaRPr lang="ru-RU" sz="1100" dirty="0"/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б) форма материи;</a:t>
                      </a:r>
                      <a:endParaRPr lang="ru-RU" sz="1100" dirty="0"/>
                    </a:p>
                    <a:p>
                      <a:pPr marL="415290" indent="-1866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в) состояние вещества.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</a:tr>
              <a:tr h="857256">
                <a:tc>
                  <a:txBody>
                    <a:bodyPr/>
                    <a:lstStyle/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 а) линии магнитной индукции;</a:t>
                      </a:r>
                      <a:endParaRPr lang="ru-RU" sz="1100" dirty="0"/>
                    </a:p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б) меридианы;</a:t>
                      </a:r>
                      <a:endParaRPr lang="ru-RU" sz="1100" dirty="0"/>
                    </a:p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в) линии напряженности.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/>
                        <a:t>        5.а</a:t>
                      </a:r>
                      <a:r>
                        <a:rPr lang="ru-RU" sz="1200" dirty="0"/>
                        <a:t>) Ч. Лоренц;</a:t>
                      </a:r>
                      <a:endParaRPr lang="ru-RU" sz="11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б) И. Ньютон;</a:t>
                      </a:r>
                      <a:endParaRPr lang="ru-RU" sz="11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в) Г. Ом.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</a:tr>
              <a:tr h="857256">
                <a:tc>
                  <a:txBody>
                    <a:bodyPr/>
                    <a:lstStyle/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 а) сила Кулона;</a:t>
                      </a:r>
                      <a:endParaRPr lang="ru-RU" sz="1100" dirty="0"/>
                    </a:p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б) сила гравитации;</a:t>
                      </a:r>
                      <a:endParaRPr lang="ru-RU" sz="1100" dirty="0"/>
                    </a:p>
                    <a:p>
                      <a:pPr marL="4572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в) сила Ампера.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/>
                        <a:t>          6.а</a:t>
                      </a:r>
                      <a:r>
                        <a:rPr lang="ru-RU" sz="1200" dirty="0"/>
                        <a:t>) приливы и отливы;</a:t>
                      </a:r>
                      <a:endParaRPr lang="ru-RU" sz="11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б) северное сияние;</a:t>
                      </a:r>
                      <a:endParaRPr lang="ru-RU" sz="11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в) молния.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87" marR="66887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Виды внеаудиторной самостоятельной работы: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500174"/>
            <a:ext cx="785818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Конспектирование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214554"/>
            <a:ext cx="7858180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Решение  индивидуальных упражнений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857496"/>
            <a:ext cx="785818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Составление и оформление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презентаций,  слайдового сопровождения докладов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929066"/>
            <a:ext cx="7858180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Составление отчета к лабораторным работам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4714884"/>
            <a:ext cx="785818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Подготовка  доклада, реферата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5429264"/>
            <a:ext cx="785818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Подготовка к зачету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071546"/>
            <a:ext cx="6000792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Список использованной литературы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25112"/>
          </a:xfrm>
        </p:spPr>
        <p:txBody>
          <a:bodyPr>
            <a:normAutofit fontScale="700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Семушина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Л.Г., Ярошенко Н.Г. Содержание и технологии обучения в средних специальных учебных заведениях. – М., 200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Скрипко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З. А.  Организация самостоятельной работы учащихся, получающих профессии социально-гуманитарной направленности в НПО. Вестник ТГПУ, 2010. 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Скрипко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З. А., Швалева Т. В. Повышение мотивации изучения естественнонаучных предметов в классах гуманитарного профиля //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Вестник ТГПУ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2006. № 5  с. 123–136.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Трущенко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Е.Н. Основные направления организации самостоятельной работы//Среднее профессиональное образование, 2007.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Швалева Т. В. Самостоятельная деятельность учащихся на уроках естественнонаучного цикла в классах гуманитарного профиля //Наука и образование. Томск, 200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с. 148–151.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92716"/>
            <a:ext cx="5143536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В настоящее время система образования ставит своей главной целью подготовку для общества квалифицированных специалистов. В образовательном процессе каждая учебная дисциплина создает предпосылки для формирования у студентов ключевых компетенций: ценностно-смысловой, общекультурной, учебно-познавательной, информационной, коммуникативной. Компетенции формируются в процессе деятельности и ради будущей профессиональной деятельности. В этих условиях процесс обучения приобретает новый смысл, он превращается в процесс учения, то есть процесс приобретения знаний, умений, навыков и опыта деятельности.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артинки к физике\sys_fra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561174" cy="3571900"/>
          </a:xfrm>
          <a:prstGeom prst="rect">
            <a:avLst/>
          </a:prstGeom>
          <a:noFill/>
        </p:spPr>
      </p:pic>
      <p:pic>
        <p:nvPicPr>
          <p:cNvPr id="1028" name="Picture 4" descr="F:\Картинки к физике\1314612706_student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722" y="4357694"/>
            <a:ext cx="3467996" cy="22888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Главная задача обучения -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вооружить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студентов методологией познания, научить самостоятельно овладевать современными знаниями, дополнять их в зависимости от профессиональной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Я преподаю физику, которая входит в состав дисциплины «Естествознание» для специальностей социально-экономического и гуманитарного профилей.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артинки к физике\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3857652" cy="285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Картинки к физике\есте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2857520" cy="28657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Для раздела «Физика», входящего  в курс дисциплины 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Естествознание»  необходимо: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50596"/>
            <a:ext cx="8429684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уплотнить учебный материал за счет исключения вопросов частного характера, неструктурированного материала, сложных математических выводов, уменьшения количества однообразных расчетных задач в связи с относительно невысокой мотивацией изучения естественнонаучных предметов, трудностями в восприятии строгих логических выводов и сложного математического аппарата студентами групп социально-гуманитарной </a:t>
            </a:r>
            <a:r>
              <a:rPr lang="ru-RU" sz="1600" dirty="0" smtClean="0"/>
              <a:t>направленности;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4066452"/>
            <a:ext cx="84296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сохраняя научное содержание предмета, уделять большее внимание решению качественных задач, в которых используется не только рационально-логическое, но и образно-эмоциональное описание естественнонаучных </a:t>
            </a:r>
            <a:r>
              <a:rPr lang="ru-RU" sz="1600" dirty="0" smtClean="0"/>
              <a:t>явлений;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095818"/>
            <a:ext cx="84296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увеличивать объем гуманитарного материала, чтобы он развивал  интеллект и творческий потенциал, обеспечивал гармоничное развитие личности.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отбора видов и содержания самостоятельной работы при обучении физике в группах  социально-экономической и гуманитарной направленности: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280" y="207167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очетать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визуальный материал при выполнении эксперимента, лабораторных  работ;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576" y="190090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548" y="285749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артинки к физике\f2c95f10e019418af5fbb968de51012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2857520" cy="210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Картинки к физике\Sch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36796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Картинки к физике\timthum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отбора видов и содержания самостоятельной работы при обучении физике в группах  социально-экономической и гуманитарной направленности: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280" y="207167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задания, направленные на чувственную оценку окружающего мира, на основе конкретно-образных представлений;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576" y="190090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548" y="285749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Картинки к физике\sche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2857520" cy="2196883"/>
          </a:xfrm>
          <a:prstGeom prst="rect">
            <a:avLst/>
          </a:prstGeom>
          <a:noFill/>
        </p:spPr>
      </p:pic>
      <p:pic>
        <p:nvPicPr>
          <p:cNvPr id="5123" name="Picture 3" descr="F:\Картинки к физике\news-tut-by-1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3571900" cy="1626588"/>
          </a:xfrm>
          <a:prstGeom prst="rect">
            <a:avLst/>
          </a:prstGeom>
          <a:noFill/>
        </p:spPr>
      </p:pic>
      <p:pic>
        <p:nvPicPr>
          <p:cNvPr id="5124" name="Picture 4" descr="F:\Картинки к физике\fiz10-11p8-6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2643206" cy="1514619"/>
          </a:xfrm>
          <a:prstGeom prst="rect">
            <a:avLst/>
          </a:prstGeom>
          <a:noFill/>
        </p:spPr>
      </p:pic>
      <p:pic>
        <p:nvPicPr>
          <p:cNvPr id="5125" name="Picture 5" descr="F:\Картинки к физике\25061_html_m7e69309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00504"/>
            <a:ext cx="2503390" cy="10106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отбора видов и содержания самостоятельной работы при обучении физике в группах  социально-экономической и гуманитарной направленности: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280" y="207167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подбирать разнообразный по содержанию материал, чтобы вызывать у студентов  интерес;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576" y="190090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548" y="285749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Картинки к физике\6c60c649bcb6e47b0b3ec62074430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792" y="3357562"/>
            <a:ext cx="178595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Картинки к физике\big.jpg"/>
          <p:cNvPicPr>
            <a:picLocks noChangeAspect="1" noChangeArrowheads="1"/>
          </p:cNvPicPr>
          <p:nvPr/>
        </p:nvPicPr>
        <p:blipFill>
          <a:blip r:embed="rId3"/>
          <a:srcRect l="7359"/>
          <a:stretch>
            <a:fillRect/>
          </a:stretch>
        </p:blipFill>
        <p:spPr bwMode="auto">
          <a:xfrm>
            <a:off x="6080572" y="3333422"/>
            <a:ext cx="179855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Картинки к физике\154177_html_49d226f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9448" y="3357562"/>
            <a:ext cx="24098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отбора видов и содержания самостоятельной работы при обучении физике в группах  социально-экономической и гуманитарной направленности: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280" y="207167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сочетать индивидуальную работу студентов  с групповой работой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(2-3 человека);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576" y="190090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548" y="285749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:\Картинки к физике\ca500f1c7d73fe95ad13581fbb6f9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3571900" cy="2726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F:\Картинки к физике\sovech-300x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7562"/>
            <a:ext cx="3194299" cy="2236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F:\Картинки к физике\lihacheva_upravlenie_korporativno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2071702" cy="1371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отбора видов и содержания самостоятельной работы при обучении физике в группах  социально-экономической и гуманитарной направленности: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280" y="2071678"/>
            <a:ext cx="8602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обеспечивать формирование у студентов  умений и навыков, указанных в стандарте по физике для студентов социально-экономической и гуманитарной направленности.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576" y="1900906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143248"/>
            <a:ext cx="8143932" cy="714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136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ГУМАНИТАРНАЯ НАПРАВЛЕННОСТЬ  ПРЕПОДАВАНИЯ ФИЗИКИ  ПРИ ОРГАНИЗАЦИИ САМОСТОЯТЕЛЬНОЙ РАБОТЫ СТУДЕНТОВ</a:t>
            </a:r>
            <a:r>
              <a:rPr lang="en-US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артинки к физике\6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4257678" cy="284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Картинки к физике\A11-2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763972" cy="282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306</TotalTime>
  <Words>1079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ГУМАНИТАРНАЯ НАПРАВЛЕННОСТЬ  ПРЕПОДАВАНИЯ ФИЗИКИ  ПРИ ОРГАНИЗАЦИИ САМОСТОЯТЕЛЬНОЙ РАБОТЫ СТУДЕНТОВ </vt:lpstr>
      <vt:lpstr>Слайд 2</vt:lpstr>
      <vt:lpstr>Главная задача обучения -</vt:lpstr>
      <vt:lpstr>Для раздела «Физика», входящего  в курс дисциплины «Естествознание»  необходимо:</vt:lpstr>
      <vt:lpstr>Принципы отбора видов и содержания самостоятельной работы при обучении физике в группах  социально-экономической и гуманитарной направленности:  </vt:lpstr>
      <vt:lpstr>Принципы отбора видов и содержания самостоятельной работы при обучении физике в группах  социально-экономической и гуманитарной направленности:  </vt:lpstr>
      <vt:lpstr>Принципы отбора видов и содержания самостоятельной работы при обучении физике в группах  социально-экономической и гуманитарной направленности:  </vt:lpstr>
      <vt:lpstr>Принципы отбора видов и содержания самостоятельной работы при обучении физике в группах  социально-экономической и гуманитарной направленности:  </vt:lpstr>
      <vt:lpstr>Принципы отбора видов и содержания самостоятельной работы при обучении физике в группах  социально-экономической и гуманитарной направленности:  </vt:lpstr>
      <vt:lpstr>Виды аудиторной  самостоятельной работы студентов:  </vt:lpstr>
      <vt:lpstr>Виды аудиторной  самостоятельной работы студентов:  </vt:lpstr>
      <vt:lpstr>Виды аудиторной  самостоятельной работы студентов:  </vt:lpstr>
      <vt:lpstr>Виды аудиторной  самостоятельной работы студентов:  </vt:lpstr>
      <vt:lpstr>Виды внеаудиторной самостоятельной работы: </vt:lpstr>
      <vt:lpstr>Список использованной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ГУМАНИТАРНАЯ НАПРАВЛЕННОСТЬ  ПРЕПОДАВАНИЯ ФИЗИКИ  ПРИ ОРГАНИЗАЦИИ САМОСТОЯТЕЛЬНОЙ РАБОТЫ СТУДЕНТОВ </dc:title>
  <dc:creator>User</dc:creator>
  <cp:lastModifiedBy>User</cp:lastModifiedBy>
  <cp:revision>55</cp:revision>
  <dcterms:created xsi:type="dcterms:W3CDTF">2013-01-20T14:19:00Z</dcterms:created>
  <dcterms:modified xsi:type="dcterms:W3CDTF">2002-01-01T00:26:08Z</dcterms:modified>
</cp:coreProperties>
</file>