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5" r:id="rId3"/>
    <p:sldMasterId id="2147483657" r:id="rId4"/>
    <p:sldMasterId id="2147483659" r:id="rId5"/>
    <p:sldMasterId id="2147483661" r:id="rId6"/>
    <p:sldMasterId id="2147483663" r:id="rId7"/>
    <p:sldMasterId id="2147483665" r:id="rId8"/>
    <p:sldMasterId id="2147483677" r:id="rId9"/>
    <p:sldMasterId id="2147483681" r:id="rId10"/>
    <p:sldMasterId id="2147483683" r:id="rId11"/>
  </p:sldMasterIdLst>
  <p:sldIdLst>
    <p:sldId id="278" r:id="rId12"/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5" r:id="rId31"/>
    <p:sldId id="274" r:id="rId32"/>
    <p:sldId id="276" r:id="rId33"/>
    <p:sldId id="277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33FF"/>
    <a:srgbClr val="FF3300"/>
    <a:srgbClr val="0000FF"/>
    <a:srgbClr val="FF3399"/>
    <a:srgbClr val="FF9900"/>
    <a:srgbClr val="D5E228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98" d="100"/>
          <a:sy n="98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0D2D-EEF6-46CB-999E-E6488FF00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D17CA-BAC2-4F13-98BE-3D5AC9E97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2"/>
              <a:chExt cx="5533" cy="4339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4"/>
                    <a:chOff x="3470" y="1532"/>
                    <a:chExt cx="1259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2"/>
                    <a:chOff x="2864" y="2019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8"/>
                    <a:chOff x="-74" y="1813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5" cy="1534"/>
                    <a:chOff x="1935" y="30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3"/>
                    <a:ext cx="1015" cy="1464"/>
                    <a:chOff x="2936" y="161"/>
                    <a:chExt cx="1015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2"/>
                    <a:chOff x="1455" y="1936"/>
                    <a:chExt cx="765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2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4"/>
                    <a:chOff x="2287" y="2135"/>
                    <a:chExt cx="429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103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03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1FEDC-F889-4698-BA97-ECFAC0BF5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ADDCC-4009-419D-B92C-BBAC5BB9D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69C7C-C1EE-4EC3-ADB8-F97D103DB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A180D-D731-4F88-8050-29E22EB6F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9EE1F-B13E-4457-A960-7724DAC49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AA5C8-D2DC-425D-8F1A-A11020817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FC6A0-AB19-45E3-A16C-A981C26CB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973B1-75D0-4DAD-A7F0-D32BF7073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096-C494-44DB-8BC2-DFD5B48E4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8A332-A10B-4F00-B151-090A255D7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3D69C-88B8-4BE8-925E-44A15862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4E6A0-4DB2-4C66-8D56-7D56B9634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399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B8E8-7725-4FEA-ADAC-736EC2CFE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D84B1-7CF0-4534-B3EA-652CE1A92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E742-76B5-4504-9F03-3DC3E3CE9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8BF3-BCD7-4FEF-B359-6BD956FB0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4C48-EE09-4F9A-8DA8-F5ED1036D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9548F-65B1-40DB-A8B3-6C9CAA8BF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6CB9-2DDF-4A7C-A1C2-B9B2DF659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24E7-37F3-4F45-9825-17D39A247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AC785-45C2-480D-9BC5-57B1BDE46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6565-80AD-4B5F-8414-5AABE91AC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F9E1D-2AF8-4478-92A2-D9A9C93F6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4951E-E3BF-4155-9026-E8AA6EF74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FD8D-3546-4653-9E92-B193C9797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ABA9A-B9B8-4C18-BFBD-34BCF06DA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99F46-872D-40B7-AD74-B75D35700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BE62-9719-4714-855D-BFE515E3C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AA739-BD63-4856-ADCF-38637FA02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A9172-0E14-4188-8BAB-834EF69CB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8EAF0-7FD6-4B91-BC36-798FF3AC5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C31ED-95AA-43EA-969A-663EB9522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1FCE-8F4D-4CC9-9F79-0BFEE7F8C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1A2CE-CAE7-4178-B112-6A1D2F8E3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F7766-78F8-47AF-BAA7-4BA105339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61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1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FDD06-4DA6-49A8-8CA7-D2B3906E6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7A097-AAFF-4ED5-AD39-990C3B302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539BE-BA77-4769-AB26-066EE0117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20F8D-1F9F-4A72-A41C-AFBC5E7AC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B248-FF32-4652-B9DD-CB40C4691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5940E-8A53-4D9A-BEB1-297CE1F46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A52A-759F-4250-9886-543EEDCC7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61F69-66A5-46E9-9A40-5E83D080B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38F51-30E7-4AA3-AA8C-9424F21CB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5BE9C-C4FE-4EB4-A466-4D52820C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03280-79C3-4CA0-9AD7-39EDCF2C1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BA44C-DB42-4E98-A113-8EAC04F67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1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1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4CDA-1EF0-451D-870B-9E2954EC7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2E128-B95F-43D3-AFF8-8DBDF3A5B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52F10-7A10-4FF0-ABA4-20821E286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7421C-DFF0-4346-95E2-D978AB8F7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A55C-68E9-4BCA-BC74-D140DD60A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6880C-CA3C-44A9-A63B-45DC023AE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556B3-0D0C-43BD-BD4C-E2051911A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79EED-9B48-4E20-80BE-E4260A890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F3649-94A4-4669-A403-C24FAAC9D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4117E-3435-49F7-BDDF-4F48EBF22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4BA9-C418-498E-8D2E-B6104D460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49AB8-D47A-4CE9-B74C-0CD4C6FD5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0B069-FB14-4F30-8BAC-EB85C3562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3385-464A-433B-82D7-61FE3F1C7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1FCA4-2810-42AB-BFB6-9C891FA18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D60C-F6AB-4F98-9123-6FB74679D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1B783-70A6-4992-958B-AE3D4DAC6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E9510-E616-4C0D-AEA5-131FCF25A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E64B9-B1C2-4D47-9017-598C7E7E1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B899F-8C34-4607-A7D6-716A6F048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A84A-67E2-45CA-985D-8AE791CE5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4E95F-0CEF-4F32-97FE-839BC5A94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B1E50-6F5B-456D-A619-6369CC18F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1CBD2-B9E1-4737-AA1E-E6FA7137D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53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85C1-4F39-4D01-9FB6-580E6ACDB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D25FD-A121-4B07-A99A-C70CD893C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9713-BAC8-48EF-8A7F-271FC5BD3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9152B-299C-49DF-B460-A0E80B3E5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C1CB-64CD-402A-BBE2-D518C66D5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64942-820A-4BE7-80C3-387173FEE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D1C35-78F9-4AD9-BE93-E2F2BD33C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2EDE2-79BA-4C66-A96D-26EE3F90B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476A7-9896-4B9A-B243-B37EB001E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166A3-6B97-49BB-8608-C72330949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1802-99FB-4DCA-B406-123370E05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C8EDA-B7F9-4CE8-A840-E64B40A4B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840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840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A09B-A9EF-40CB-AF39-B64AF11A0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1AD1E-9434-43BE-8EBF-9D00C23DD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85539-5E78-47BB-AC95-557335307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D6BE5-DCE0-4AE8-B32A-B66BAC206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77347-73C7-44BD-8E65-717EDEE7D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A4A6-FD71-438E-BB2D-B62AAA8C7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50CA3-E3AD-4837-8EC6-43DEC10F7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D782-75A8-4FD8-8DB1-BB30F3375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B2F0B-A3ED-4557-AF96-5D8AA1CC5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9B395-C8B9-4B4E-8F81-D81A5CB9C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724F1-4286-45B8-A5DE-2E323CC86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B0595-22B8-4FA4-AD1C-04328F63B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14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984E4-4D53-4C8D-A3B9-EBDA25DAD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D0699-9500-4A3E-9537-F061A6CB2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C3D96-4CF5-44FB-993F-41F18748F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A7402-0FC7-4CF8-8CDB-C2EC23DE6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7511A-4ED0-467B-982A-6F01A93F6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4B12F-8788-4305-A499-6A7C08046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F932B-B812-405A-9442-A73C84C09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789EF-1CB6-4526-84A5-77A94B12E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34430-3913-4133-BFFF-8A5013DF7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0AFD-3BCA-45D9-A7F6-39B612758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BC000-877D-4281-8578-0CC2A000C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4C82E-75CB-4BA2-9A38-C572DDD2A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6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476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164D5-ED7C-490F-A807-F11DAD6D6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2B131-1CF5-43F9-8474-9CDF4B9F0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4690D-A9C8-4882-A8E1-FA16F250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8E88D-4266-4413-AB55-73856FF51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8B311-705E-4C36-AACD-169BCBDCA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D38E-BB72-4F88-907F-B6BA8068F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C6EC-4974-468C-9E26-1058E5365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47DCB-9ADD-401B-9F59-B5AFB6E5B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4591-8C8A-49D9-803F-94D1BE9C2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7ADAD-0C3D-4734-800C-5BBC11351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BA08B-A1C4-492C-9000-87B89E17B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D99F1-C0FD-434F-965D-067B23F13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353BE78-7294-4976-8E76-93048E87F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0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248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79876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7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249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79879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250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7988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251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252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7988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988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253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276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7989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89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77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7989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89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78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7989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89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79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7989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0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0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7990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0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1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7990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0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2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7990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0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3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7991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1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4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7991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1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5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7991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1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6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7992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2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7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7992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2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8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7992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2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9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7992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3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0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7993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3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1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7993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3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2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7993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3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3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7994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4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4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7994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4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5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7994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4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6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7995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5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7995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995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10299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7995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5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0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7995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5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1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7996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6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2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7996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6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3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7996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6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4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997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7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5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7997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7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6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997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7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7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997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8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8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998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8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9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998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998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7998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8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8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9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9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9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9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9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9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9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9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9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99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00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00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00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00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00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00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00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00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00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000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01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01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01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01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2C0B173-0478-4ED3-A2B7-0AA320C8A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0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0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0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0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09" grpId="0"/>
      <p:bldP spid="800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0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00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0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00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0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00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0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00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0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00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29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4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4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96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6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7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7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98F8096-9398-41F9-8A1C-A5EF26807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297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90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9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9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8" grpId="0"/>
      <p:bldP spid="82968" grpId="1"/>
      <p:bldP spid="82968" grpId="2"/>
      <p:bldP spid="82969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2969" grpId="1" build="allAtOnce">
        <p:tmplLst>
          <p:tmpl lvl="1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2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2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2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2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6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2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2B94DDA-5D3E-4E4C-B73A-783B5BBA4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1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9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9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9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9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9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50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50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0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51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1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09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51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51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1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1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1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1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F93588D-F6A7-4606-8AA5-1C6FA9CBF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2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ransition advClick="0" advTm="3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813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813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813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813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814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10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814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815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5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5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5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5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714C051-0049-4ED6-9179-5A9EAE7BD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3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48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48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48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48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0" grpId="0"/>
      <p:bldP spid="48150" grpId="1"/>
      <p:bldP spid="48151" grpId="0" build="p">
        <p:tmplLst>
          <p:tmpl lvl="1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81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81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815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815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81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81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151" grpId="1" build="allAtOnce">
        <p:tmplLst>
          <p:tmpl lvl="1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48151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8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48151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8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48151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8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48151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8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48151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8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5120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29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AA7153F-512F-46FD-A4BE-531DCC337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51206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0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0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0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0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0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0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4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198CB09-E6B6-4EBC-927B-1F277ECB3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428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28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5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6" grpId="0"/>
      <p:bldP spid="54287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542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734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4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4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8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738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8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38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8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8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0B18CFBF-D0EB-4FBF-85B0-7381F9D29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6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57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57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57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57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1" grpId="0"/>
      <p:bldP spid="57382" grpId="0" build="allAtOnce">
        <p:tmplLst>
          <p:tmpl lvl="1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573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573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573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573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573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573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573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573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573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573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212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604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04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06C3E6D-27EE-4CF3-8196-EDA5FCE8F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7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7" grpId="0"/>
      <p:bldP spid="6045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045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04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04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045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04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04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045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04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04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045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04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04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045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04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04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37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373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4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4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692F29CA-C366-49BE-916F-814430257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8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3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8" grpId="0"/>
      <p:bldP spid="73739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37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373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37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373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37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373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37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373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37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37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68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image" Target="../media/image20.png"/><Relationship Id="rId3" Type="http://schemas.openxmlformats.org/officeDocument/2006/relationships/audio" Target="file:///F:\&#1052;&#1086;&#1103;%20&#1088;&#1072;&#1073;&#1086;&#1090;&#1072;\&#1050;&#1083;&#1072;&#1089;&#1089;&#1085;&#1086;&#1077;%20&#1088;&#1091;&#1082;&#1086;&#1074;&#1086;&#1076;&#1089;&#1090;&#1074;&#1086;\&#1056;&#1072;&#1073;&#1086;&#1090;&#1072;%20&#1040;&#1041;&#1047;&#1054;&#1046;\&#1057;&#1073;&#1086;&#1088;%20&#8470;%201%20-%20&#1054;%20&#1074;&#1088;&#1077;&#1076;&#1077;%20&#1082;&#1091;&#1088;&#1077;&#1085;&#1080;&#1103;\026%20GL08.MP3" TargetMode="External"/><Relationship Id="rId7" Type="http://schemas.openxmlformats.org/officeDocument/2006/relationships/audio" Target="file:///F:\&#1052;&#1086;&#1103;%20&#1088;&#1072;&#1073;&#1086;&#1090;&#1072;\&#1050;&#1083;&#1072;&#1089;&#1089;&#1085;&#1086;&#1077;%20&#1088;&#1091;&#1082;&#1086;&#1074;&#1086;&#1076;&#1089;&#1090;&#1074;&#1086;\&#1056;&#1072;&#1073;&#1086;&#1090;&#1072;%20&#1040;&#1041;&#1047;&#1054;&#1046;\&#1057;&#1073;&#1086;&#1088;%20&#8470;%201%20-%20&#1054;%20&#1074;&#1088;&#1077;&#1076;&#1077;%20&#1082;&#1091;&#1088;&#1077;&#1085;&#1080;&#1103;\012%20GL02_02.MP3" TargetMode="External"/><Relationship Id="rId12" Type="http://schemas.openxmlformats.org/officeDocument/2006/relationships/image" Target="../media/image19.png"/><Relationship Id="rId2" Type="http://schemas.openxmlformats.org/officeDocument/2006/relationships/audio" Target="file:///F:\&#1052;&#1086;&#1103;%20&#1088;&#1072;&#1073;&#1086;&#1090;&#1072;\&#1050;&#1083;&#1072;&#1089;&#1089;&#1085;&#1086;&#1077;%20&#1088;&#1091;&#1082;&#1086;&#1074;&#1086;&#1076;&#1089;&#1090;&#1074;&#1086;\&#1056;&#1072;&#1073;&#1086;&#1090;&#1072;%20&#1040;&#1041;&#1047;&#1054;&#1046;\&#1057;&#1073;&#1086;&#1088;%20&#8470;%201%20-%20&#1054;%20&#1074;&#1088;&#1077;&#1076;&#1077;%20&#1082;&#1091;&#1088;&#1077;&#1085;&#1080;&#1103;\033%20GL14_02.MP3" TargetMode="External"/><Relationship Id="rId1" Type="http://schemas.openxmlformats.org/officeDocument/2006/relationships/audio" Target="file:///F:\&#1052;&#1086;&#1103;%20&#1088;&#1072;&#1073;&#1086;&#1090;&#1072;\&#1050;&#1083;&#1072;&#1089;&#1089;&#1085;&#1086;&#1077;%20&#1088;&#1091;&#1082;&#1086;&#1074;&#1086;&#1076;&#1089;&#1090;&#1074;&#1086;\&#1056;&#1072;&#1073;&#1086;&#1090;&#1072;%20&#1040;&#1041;&#1047;&#1054;&#1046;\&#1057;&#1073;&#1086;&#1088;%20&#8470;%201%20-%20&#1054;%20&#1074;&#1088;&#1077;&#1076;&#1077;%20&#1082;&#1091;&#1088;&#1077;&#1085;&#1080;&#1103;\032%20GL14_01.MP3" TargetMode="External"/><Relationship Id="rId6" Type="http://schemas.openxmlformats.org/officeDocument/2006/relationships/audio" Target="file:///F:\&#1052;&#1086;&#1103;%20&#1088;&#1072;&#1073;&#1086;&#1090;&#1072;\&#1050;&#1083;&#1072;&#1089;&#1089;&#1085;&#1086;&#1077;%20&#1088;&#1091;&#1082;&#1086;&#1074;&#1086;&#1076;&#1089;&#1090;&#1074;&#1086;\&#1056;&#1072;&#1073;&#1086;&#1090;&#1072;%20&#1040;&#1041;&#1047;&#1054;&#1046;\&#1057;&#1073;&#1086;&#1088;%20&#8470;%201%20-%20&#1054;%20&#1074;&#1088;&#1077;&#1076;&#1077;%20&#1082;&#1091;&#1088;&#1077;&#1085;&#1080;&#1103;\011%20GL02_01.MP3" TargetMode="External"/><Relationship Id="rId11" Type="http://schemas.openxmlformats.org/officeDocument/2006/relationships/image" Target="../media/image18.png"/><Relationship Id="rId5" Type="http://schemas.openxmlformats.org/officeDocument/2006/relationships/audio" Target="file:///F:\&#1052;&#1086;&#1103;%20&#1088;&#1072;&#1073;&#1086;&#1090;&#1072;\&#1050;&#1083;&#1072;&#1089;&#1089;&#1085;&#1086;&#1077;%20&#1088;&#1091;&#1082;&#1086;&#1074;&#1086;&#1076;&#1089;&#1090;&#1074;&#1086;\&#1056;&#1072;&#1073;&#1086;&#1090;&#1072;%20&#1040;&#1041;&#1047;&#1054;&#1046;\&#1057;&#1073;&#1086;&#1088;%20&#8470;%201%20-%20&#1054;%20&#1074;&#1088;&#1077;&#1076;&#1077;%20&#1082;&#1091;&#1088;&#1077;&#1085;&#1080;&#1103;\010%20GL01_02.MP3" TargetMode="External"/><Relationship Id="rId10" Type="http://schemas.openxmlformats.org/officeDocument/2006/relationships/image" Target="../media/image17.png"/><Relationship Id="rId4" Type="http://schemas.openxmlformats.org/officeDocument/2006/relationships/audio" Target="file:///F:\&#1052;&#1086;&#1103;%20&#1088;&#1072;&#1073;&#1086;&#1090;&#1072;\&#1050;&#1083;&#1072;&#1089;&#1089;&#1085;&#1086;&#1077;%20&#1088;&#1091;&#1082;&#1086;&#1074;&#1086;&#1076;&#1089;&#1090;&#1074;&#1086;\&#1056;&#1072;&#1073;&#1086;&#1090;&#1072;%20&#1040;&#1041;&#1047;&#1054;&#1046;\&#1057;&#1073;&#1086;&#1088;%20&#8470;%201%20-%20&#1054;%20&#1074;&#1088;&#1077;&#1076;&#1077;%20&#1082;&#1091;&#1088;&#1077;&#1085;&#1080;&#1103;\009%20GL01_01.MP3" TargetMode="External"/><Relationship Id="rId9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57.xml"/><Relationship Id="rId1" Type="http://schemas.openxmlformats.org/officeDocument/2006/relationships/tags" Target="../tags/tag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57.xml"/><Relationship Id="rId1" Type="http://schemas.openxmlformats.org/officeDocument/2006/relationships/tags" Target="../tags/tag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642938"/>
            <a:ext cx="8643938" cy="5643562"/>
          </a:xfrm>
        </p:spPr>
        <p:txBody>
          <a:bodyPr/>
          <a:lstStyle/>
          <a:p>
            <a:r>
              <a:rPr lang="ru-RU" sz="2800" dirty="0" smtClean="0">
                <a:effectLst/>
                <a:latin typeface="Monotype Corsiva" pitchFamily="66" charset="0"/>
              </a:rPr>
              <a:t>МОУ «</a:t>
            </a:r>
            <a:r>
              <a:rPr lang="ru-RU" sz="2800" dirty="0" err="1" smtClean="0">
                <a:effectLst/>
                <a:latin typeface="Monotype Corsiva" pitchFamily="66" charset="0"/>
              </a:rPr>
              <a:t>Шеломовская</a:t>
            </a:r>
            <a:r>
              <a:rPr lang="ru-RU" sz="2800" dirty="0" smtClean="0">
                <a:effectLst/>
                <a:latin typeface="Monotype Corsiva" pitchFamily="66" charset="0"/>
              </a:rPr>
              <a:t> СОШ»</a:t>
            </a:r>
          </a:p>
          <a:p>
            <a:r>
              <a:rPr lang="ru-RU" sz="1400" dirty="0" smtClean="0">
                <a:effectLst/>
                <a:latin typeface="Monotype Corsiva" pitchFamily="66" charset="0"/>
              </a:rPr>
              <a:t>243010 Брянская область, </a:t>
            </a:r>
            <a:r>
              <a:rPr lang="ru-RU" sz="1400" dirty="0" err="1" smtClean="0">
                <a:effectLst/>
                <a:latin typeface="Monotype Corsiva" pitchFamily="66" charset="0"/>
              </a:rPr>
              <a:t>Новозыбковский</a:t>
            </a:r>
            <a:r>
              <a:rPr lang="ru-RU" sz="1400" dirty="0" smtClean="0">
                <a:effectLst/>
                <a:latin typeface="Monotype Corsiva" pitchFamily="66" charset="0"/>
              </a:rPr>
              <a:t> район, с.Шеломы, пер.Школьный, 5, тел.: 95-2-34</a:t>
            </a:r>
          </a:p>
          <a:p>
            <a:endParaRPr lang="ru-RU" sz="1000" dirty="0" smtClean="0">
              <a:effectLst/>
              <a:latin typeface="Monotype Corsiva" pitchFamily="66" charset="0"/>
            </a:endParaRPr>
          </a:p>
          <a:p>
            <a:endParaRPr lang="ru-RU" sz="2400" dirty="0" smtClean="0">
              <a:effectLst/>
              <a:latin typeface="Monotype Corsiva" pitchFamily="66" charset="0"/>
            </a:endParaRPr>
          </a:p>
          <a:p>
            <a:r>
              <a:rPr lang="ru-RU" sz="2400" dirty="0" smtClean="0">
                <a:effectLst/>
                <a:latin typeface="Monotype Corsiva" pitchFamily="66" charset="0"/>
              </a:rPr>
              <a:t>Разработка сбора № 1 агитбригады здорового образа жизни на тему:</a:t>
            </a:r>
          </a:p>
          <a:p>
            <a:r>
              <a:rPr lang="ru-RU" dirty="0" smtClean="0">
                <a:effectLst/>
                <a:latin typeface="Monotype Corsiva" pitchFamily="66" charset="0"/>
              </a:rPr>
              <a:t>Безвредных сигарет не бывает</a:t>
            </a:r>
          </a:p>
          <a:p>
            <a:endParaRPr lang="ru-RU" sz="2000" dirty="0" smtClean="0">
              <a:effectLst/>
              <a:latin typeface="Monotype Corsiva" pitchFamily="66" charset="0"/>
            </a:endParaRPr>
          </a:p>
          <a:p>
            <a:endParaRPr lang="ru-RU" sz="2000" dirty="0" smtClean="0">
              <a:effectLst/>
              <a:latin typeface="Monotype Corsiva" pitchFamily="66" charset="0"/>
            </a:endParaRPr>
          </a:p>
          <a:p>
            <a:r>
              <a:rPr lang="ru-RU" sz="2800" u="sng" dirty="0" smtClean="0">
                <a:effectLst/>
                <a:latin typeface="Monotype Corsiva" pitchFamily="66" charset="0"/>
              </a:rPr>
              <a:t>Автор:</a:t>
            </a:r>
            <a:r>
              <a:rPr lang="ru-RU" sz="2800" dirty="0" smtClean="0">
                <a:effectLst/>
                <a:latin typeface="Monotype Corsiva" pitchFamily="66" charset="0"/>
              </a:rPr>
              <a:t> классный руководитель </a:t>
            </a:r>
            <a:r>
              <a:rPr lang="ru-RU" b="1" dirty="0" err="1" smtClean="0">
                <a:effectLst/>
                <a:latin typeface="Monotype Corsiva" pitchFamily="66" charset="0"/>
              </a:rPr>
              <a:t>Мамеева-Шварцман</a:t>
            </a:r>
            <a:endParaRPr lang="ru-RU" b="1" dirty="0" smtClean="0">
              <a:effectLst/>
              <a:latin typeface="Monotype Corsiva" pitchFamily="66" charset="0"/>
            </a:endParaRPr>
          </a:p>
          <a:p>
            <a:r>
              <a:rPr lang="ru-RU" b="1" smtClean="0">
                <a:effectLst/>
                <a:latin typeface="Monotype Corsiva" pitchFamily="66" charset="0"/>
              </a:rPr>
              <a:t>                                              Ирина </a:t>
            </a:r>
            <a:r>
              <a:rPr lang="ru-RU" b="1" dirty="0" smtClean="0">
                <a:effectLst/>
                <a:latin typeface="Monotype Corsiva" pitchFamily="66" charset="0"/>
              </a:rPr>
              <a:t>Михайловна</a:t>
            </a:r>
          </a:p>
          <a:p>
            <a:pPr algn="r"/>
            <a:r>
              <a:rPr lang="ru-RU" sz="1400" dirty="0" smtClean="0">
                <a:effectLst/>
                <a:latin typeface="Monotype Corsiva" pitchFamily="66" charset="0"/>
              </a:rPr>
              <a:t>243010, Брянская обл., </a:t>
            </a:r>
            <a:r>
              <a:rPr lang="ru-RU" sz="1400" dirty="0" err="1" smtClean="0">
                <a:effectLst/>
                <a:latin typeface="Monotype Corsiva" pitchFamily="66" charset="0"/>
              </a:rPr>
              <a:t>Новозыбковский</a:t>
            </a:r>
            <a:r>
              <a:rPr lang="ru-RU" sz="1400" dirty="0" smtClean="0">
                <a:effectLst/>
                <a:latin typeface="Monotype Corsiva" pitchFamily="66" charset="0"/>
              </a:rPr>
              <a:t> </a:t>
            </a:r>
            <a:r>
              <a:rPr lang="ru-RU" sz="1400" dirty="0" err="1" smtClean="0">
                <a:effectLst/>
                <a:latin typeface="Monotype Corsiva" pitchFamily="66" charset="0"/>
              </a:rPr>
              <a:t>р-он</a:t>
            </a:r>
            <a:r>
              <a:rPr lang="ru-RU" sz="1400" dirty="0" smtClean="0">
                <a:effectLst/>
                <a:latin typeface="Monotype Corsiva" pitchFamily="66" charset="0"/>
              </a:rPr>
              <a:t>, </a:t>
            </a:r>
          </a:p>
          <a:p>
            <a:pPr algn="r"/>
            <a:r>
              <a:rPr lang="ru-RU" sz="1400" dirty="0" smtClean="0">
                <a:effectLst/>
                <a:latin typeface="Monotype Corsiva" pitchFamily="66" charset="0"/>
              </a:rPr>
              <a:t>с.Шеломы, ул.Центральная, д.120</a:t>
            </a:r>
          </a:p>
          <a:p>
            <a:pPr algn="r"/>
            <a:r>
              <a:rPr lang="ru-RU" sz="1400" dirty="0" smtClean="0">
                <a:effectLst/>
                <a:latin typeface="Monotype Corsiva" pitchFamily="66" charset="0"/>
              </a:rPr>
              <a:t>Тел.: 8 909 245 19 33</a:t>
            </a:r>
          </a:p>
          <a:p>
            <a:r>
              <a:rPr lang="ru-RU" sz="2000" dirty="0" smtClean="0">
                <a:effectLst/>
                <a:latin typeface="Monotype Corsiva" pitchFamily="66" charset="0"/>
              </a:rPr>
              <a:t>2008/2009 учебный год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15795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latin typeface="Monotype Corsiva" pitchFamily="66" charset="0"/>
              </a:rPr>
              <a:t>Результаты первого голосования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(смотрите на чаши весов)</a:t>
            </a:r>
            <a:br>
              <a:rPr lang="ru-RU" sz="4000" dirty="0" smtClean="0">
                <a:latin typeface="Monotype Corsiva" pitchFamily="66" charset="0"/>
              </a:rPr>
            </a:br>
            <a:endParaRPr lang="ru-RU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71688"/>
            <a:ext cx="8153400" cy="47863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6" name="Picture 5" descr="H:\Моя работа\Классное руководство\Работа АБЗОЖ\фото-АБЗОЖ\DSC010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56" y="1643050"/>
            <a:ext cx="5584825" cy="4187825"/>
          </a:xfrm>
          <a:prstGeom prst="plaqu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dirty="0">
                <a:latin typeface="Mistral" pitchFamily="66" charset="0"/>
              </a:rPr>
              <a:t>А теперь…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6000" dirty="0">
              <a:latin typeface="Mistral" pitchFamily="66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9600" dirty="0">
                <a:latin typeface="Mistral" pitchFamily="66" charset="0"/>
              </a:rPr>
              <a:t>ИГРА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016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>
                <a:latin typeface="Monotype Corsiva" pitchFamily="66" charset="0"/>
              </a:rPr>
              <a:t>Раунд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latin typeface="Mistral" pitchFamily="66" charset="0"/>
              </a:rPr>
              <a:t>    Известный американский писатель в своём произведении очень выразительно описал ощущения ребят от первой затяжки и неприятные последствия курения: «Пираты сплёвывали всё чаще и чаще… Несмотря на все их усилия, им заливало горло, и каждый раз после этого их начинало ужасно тошнить. Оба сильно побледнели, и вид у них был очень жалкий».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>
                <a:latin typeface="Mistral" pitchFamily="66" charset="0"/>
              </a:rPr>
              <a:t>Вопрос: </a:t>
            </a:r>
            <a:r>
              <a:rPr lang="ru-RU" sz="2800" dirty="0">
                <a:latin typeface="Mistral" pitchFamily="66" charset="0"/>
              </a:rPr>
              <a:t>Отрывок из какого произведения известного американского писателя здесь приведён?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>
                <a:latin typeface="Monotype Corsiva" pitchFamily="66" charset="0"/>
              </a:rPr>
              <a:t>Ответ: </a:t>
            </a:r>
            <a:r>
              <a:rPr lang="ru-RU" sz="2800" dirty="0">
                <a:latin typeface="Monotype Corsiva" pitchFamily="66" charset="0"/>
              </a:rPr>
              <a:t>Отрывок из произведения М. Твена «Приключения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latin typeface="Monotype Corsiva" pitchFamily="66" charset="0"/>
              </a:rPr>
              <a:t>                                                                             Тома </a:t>
            </a:r>
            <a:r>
              <a:rPr lang="ru-RU" sz="2800" dirty="0" err="1">
                <a:latin typeface="Monotype Corsiva" pitchFamily="66" charset="0"/>
              </a:rPr>
              <a:t>Сойера</a:t>
            </a:r>
            <a:r>
              <a:rPr lang="ru-RU" sz="2800" dirty="0">
                <a:latin typeface="Monotype Corsiva" pitchFamily="66" charset="0"/>
              </a:rPr>
              <a:t>».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>
                <a:latin typeface="Monotype Corsiva" pitchFamily="66" charset="0"/>
              </a:rPr>
              <a:t>Раунд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dirty="0"/>
              <a:t>   </a:t>
            </a:r>
            <a:r>
              <a:rPr lang="ru-RU" dirty="0">
                <a:latin typeface="Mistral" pitchFamily="66" charset="0"/>
              </a:rPr>
              <a:t>В декабре 2000 года городские власти этого города впервые в мире приняли самый жёсткий закон о курении, запрещающий курить в общественных местах, на работе, в кафе, в баре, в ресторане. За курение в общественном месте наказывают виновного лишением свободы сроком на один год или штрафом в 1000 долларов. </a:t>
            </a:r>
            <a:endParaRPr lang="ru-RU" b="1" dirty="0">
              <a:latin typeface="Mistral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>
                <a:latin typeface="Mistral" pitchFamily="66" charset="0"/>
              </a:rPr>
              <a:t>Вопрос: </a:t>
            </a:r>
            <a:r>
              <a:rPr lang="ru-RU" dirty="0">
                <a:latin typeface="Mistral" pitchFamily="66" charset="0"/>
              </a:rPr>
              <a:t>Власти какого города приняли этот закон?</a:t>
            </a:r>
            <a:endParaRPr lang="ru-RU" b="1" dirty="0">
              <a:latin typeface="Mistral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>
                <a:latin typeface="Monotype Corsiva" pitchFamily="66" charset="0"/>
              </a:rPr>
              <a:t>Ответ:</a:t>
            </a:r>
            <a:r>
              <a:rPr lang="ru-RU" dirty="0">
                <a:latin typeface="Monotype Corsiva" pitchFamily="66" charset="0"/>
              </a:rPr>
              <a:t> Власти Нью-Йорка.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>
                <a:latin typeface="Monotype Corsiva" pitchFamily="66" charset="0"/>
              </a:rPr>
              <a:t>Раунд 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   </a:t>
            </a:r>
            <a:r>
              <a:rPr lang="ru-RU" sz="2800" dirty="0">
                <a:latin typeface="Mistral" pitchFamily="66" charset="0"/>
              </a:rPr>
              <a:t>В чёрном ящике находится вещица, которая была неизменной спутницей Шерлока Холмса. Делают её из металла, пластмассы, украшают драгоценностями. Тот, кто пользуется ею, считает, что получает удовольствие. Однако удовольствие это мнимое.</a:t>
            </a:r>
            <a:endParaRPr lang="ru-RU" sz="2800" b="1" dirty="0">
              <a:latin typeface="Mistral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>
                <a:latin typeface="Mistral" pitchFamily="66" charset="0"/>
              </a:rPr>
              <a:t>Вопрос:</a:t>
            </a:r>
            <a:r>
              <a:rPr lang="ru-RU" sz="2800" dirty="0">
                <a:latin typeface="Mistral" pitchFamily="66" charset="0"/>
              </a:rPr>
              <a:t> Что в чёрном ящике?</a:t>
            </a:r>
            <a:endParaRPr lang="ru-RU" sz="2800" b="1" dirty="0">
              <a:latin typeface="Mistral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>
                <a:latin typeface="Monotype Corsiva" pitchFamily="66" charset="0"/>
              </a:rPr>
              <a:t>Ответ:</a:t>
            </a:r>
            <a:r>
              <a:rPr lang="ru-RU" sz="2800" dirty="0">
                <a:latin typeface="Monotype Corsiva" pitchFamily="66" charset="0"/>
              </a:rPr>
              <a:t> Трубка для курения.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>
                <a:latin typeface="Monotype Corsiva" pitchFamily="66" charset="0"/>
              </a:rPr>
              <a:t>Раунд 4 </a:t>
            </a:r>
            <a:r>
              <a:rPr lang="ru-RU" sz="2400" b="1">
                <a:latin typeface="Monotype Corsiva" pitchFamily="66" charset="0"/>
              </a:rPr>
              <a:t>Блиц-турнир (по 30 с на вопрос)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istral" pitchFamily="66" charset="0"/>
              </a:rPr>
              <a:t>1. Кто изобрёл первые в мире фосфорные спички, француз Шарль </a:t>
            </a:r>
            <a:r>
              <a:rPr lang="ru-RU" sz="2000" dirty="0" err="1">
                <a:latin typeface="Mistral" pitchFamily="66" charset="0"/>
              </a:rPr>
              <a:t>Сориа</a:t>
            </a:r>
            <a:r>
              <a:rPr lang="ru-RU" sz="2000" dirty="0">
                <a:latin typeface="Mistral" pitchFamily="66" charset="0"/>
              </a:rPr>
              <a:t> или немец </a:t>
            </a:r>
            <a:r>
              <a:rPr lang="ru-RU" sz="2000" dirty="0" err="1">
                <a:latin typeface="Mistral" pitchFamily="66" charset="0"/>
              </a:rPr>
              <a:t>Камерер</a:t>
            </a:r>
            <a:r>
              <a:rPr lang="ru-RU" sz="2000" dirty="0">
                <a:latin typeface="Mistral" pitchFamily="66" charset="0"/>
              </a:rPr>
              <a:t>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istral" pitchFamily="66" charset="0"/>
              </a:rPr>
              <a:t>(</a:t>
            </a:r>
            <a:r>
              <a:rPr lang="ru-RU" sz="2000" dirty="0">
                <a:latin typeface="Monotype Corsiva" pitchFamily="66" charset="0"/>
              </a:rPr>
              <a:t>Впервые в мире фосфорные спички изобрёл в 1881 году 19-летний француз Шарль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err="1">
                <a:latin typeface="Monotype Corsiva" pitchFamily="66" charset="0"/>
              </a:rPr>
              <a:t>Сориа</a:t>
            </a:r>
            <a:r>
              <a:rPr lang="ru-RU" sz="2000" dirty="0">
                <a:latin typeface="Monotype Corsiva" pitchFamily="66" charset="0"/>
              </a:rPr>
              <a:t>. Но за неимением средств он не смог получить патент, а через год его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onotype Corsiva" pitchFamily="66" charset="0"/>
              </a:rPr>
              <a:t>изобретение перешло к немцу </a:t>
            </a:r>
            <a:r>
              <a:rPr lang="ru-RU" sz="2000" dirty="0" err="1">
                <a:latin typeface="Monotype Corsiva" pitchFamily="66" charset="0"/>
              </a:rPr>
              <a:t>Камереру</a:t>
            </a:r>
            <a:r>
              <a:rPr lang="ru-RU" sz="2000" dirty="0">
                <a:latin typeface="Monotype Corsiva" pitchFamily="66" charset="0"/>
              </a:rPr>
              <a:t>.)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>
              <a:latin typeface="Mistral" pitchFamily="66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istral" pitchFamily="66" charset="0"/>
              </a:rPr>
              <a:t>2. В 1634 году в Москве курение было запрещено под страхом смертной казни. Что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istral" pitchFamily="66" charset="0"/>
              </a:rPr>
              <a:t>послужило причиной такого решения?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onotype Corsiva" pitchFamily="66" charset="0"/>
              </a:rPr>
              <a:t>(В 1634 году в Москве произошёл сильнейший пожар, причиной которого было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onotype Corsiva" pitchFamily="66" charset="0"/>
              </a:rPr>
              <a:t>курение)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>
              <a:latin typeface="Monotype Corsiva" pitchFamily="66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>
                <a:latin typeface="Mistral" pitchFamily="66" charset="0"/>
              </a:rPr>
              <a:t>3.</a:t>
            </a:r>
            <a:r>
              <a:rPr lang="ru-RU" sz="2000" dirty="0">
                <a:latin typeface="Mistral" pitchFamily="66" charset="0"/>
              </a:rPr>
              <a:t> До какой температуры нагревается спичечная головка во время вспышки?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onotype Corsiva" pitchFamily="66" charset="0"/>
              </a:rPr>
              <a:t>(До 1500 градусов!)</a:t>
            </a:r>
            <a:r>
              <a:rPr lang="ru-RU" dirty="0"/>
              <a:t>  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>
                <a:latin typeface="Monotype Corsiva" pitchFamily="66" charset="0"/>
              </a:rPr>
              <a:t>Раунд 5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   </a:t>
            </a:r>
            <a:r>
              <a:rPr lang="ru-RU" sz="2800">
                <a:latin typeface="Mistral" pitchFamily="66" charset="0"/>
              </a:rPr>
              <a:t>В период царствования этого царя в России уличённых в курении первый раз наказывали 60 ударами палок по стопам, во второй – обрезанием носа или ушей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>
              <a:latin typeface="Mistral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>
                <a:latin typeface="Mistral" pitchFamily="66" charset="0"/>
              </a:rPr>
              <a:t>Вопрос:</a:t>
            </a:r>
            <a:r>
              <a:rPr lang="ru-RU" sz="2800">
                <a:latin typeface="Mistral" pitchFamily="66" charset="0"/>
              </a:rPr>
              <a:t> О каком правителе России идёт речь?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>
              <a:latin typeface="Mistral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>
                <a:latin typeface="Monotype Corsiva" pitchFamily="66" charset="0"/>
              </a:rPr>
              <a:t>Ответ:</a:t>
            </a:r>
            <a:r>
              <a:rPr lang="ru-RU" sz="2800">
                <a:latin typeface="Monotype Corsiva" pitchFamily="66" charset="0"/>
              </a:rPr>
              <a:t> Такое отношение к курильщикам на Руси было во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>
                <a:latin typeface="Monotype Corsiva" pitchFamily="66" charset="0"/>
              </a:rPr>
              <a:t>              времена царствования Михаила Романова</a:t>
            </a:r>
            <a:r>
              <a:rPr lang="ru-RU" sz="2000">
                <a:latin typeface="Monotype Corsiva" pitchFamily="66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016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>
                <a:latin typeface="Monotype Corsiva" pitchFamily="66" charset="0"/>
              </a:rPr>
              <a:t>Раунд 6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>
                <a:latin typeface="Mistral" pitchFamily="66" charset="0"/>
              </a:rPr>
              <a:t>     </a:t>
            </a:r>
            <a:r>
              <a:rPr lang="ru-RU" sz="2400">
                <a:latin typeface="Mistral" pitchFamily="66" charset="0"/>
              </a:rPr>
              <a:t>Это растение Колумб привёз в Европу из Америки вместе с картофелем и помидорами. Вскоре оно становится очень популярным и важным источником прибыли. Производители превозносили его лечебные качества как средства, смягчающего стресс, снимающего напряжение, дающего энергию, как дезинфицирующее средство против микробов. И лишь во второй половине ХХ века признано, что употребление этого растения опасно для здоровья. В цивилизованном мире ведётся борьба с употреблением этого продукта. Однако селекционеры вывели также такие сорта этой культуры, которые с успехом применяются в декоративном садоводстве.</a:t>
            </a:r>
            <a:endParaRPr lang="ru-RU" sz="2400" b="1">
              <a:latin typeface="Mistral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>
                <a:latin typeface="Mistral" pitchFamily="66" charset="0"/>
              </a:rPr>
              <a:t>Вопрос:</a:t>
            </a:r>
            <a:r>
              <a:rPr lang="ru-RU" sz="2400">
                <a:latin typeface="Mistral" pitchFamily="66" charset="0"/>
              </a:rPr>
              <a:t> Назовите это растение.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>
              <a:latin typeface="Mistral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>
                <a:latin typeface="Monotype Corsiva" pitchFamily="66" charset="0"/>
              </a:rPr>
              <a:t>Ответ:</a:t>
            </a:r>
            <a:r>
              <a:rPr lang="ru-RU" sz="2400">
                <a:latin typeface="Monotype Corsiva" pitchFamily="66" charset="0"/>
              </a:rPr>
              <a:t> Душистый табак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>
                <a:latin typeface="Monotype Corsiva" pitchFamily="66" charset="0"/>
              </a:rPr>
              <a:t>Раунд 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istral" pitchFamily="66" charset="0"/>
              </a:rPr>
              <a:t>«…требуется, чтобы на каждой упаковке табачных изделий имелись предупредительные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istral" pitchFamily="66" charset="0"/>
              </a:rPr>
              <a:t>надписи о вреде курения табака и информационные надписи о содержании смолы 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istral" pitchFamily="66" charset="0"/>
              </a:rPr>
              <a:t>никотина в дыме сигареты.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istral" pitchFamily="66" charset="0"/>
              </a:rPr>
              <a:t>Запрещается розничная продажа табачных изделий и курение в организациях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istral" pitchFamily="66" charset="0"/>
              </a:rPr>
              <a:t>здравоохранения, образования, культуры, на рабочих местах, в городском и пригородном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istral" pitchFamily="66" charset="0"/>
              </a:rPr>
              <a:t>транспорте… Не допускается продажа табачных изделий лицам моложе 18 лет».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>
              <a:latin typeface="Mistral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>
                <a:latin typeface="Mistral" pitchFamily="66" charset="0"/>
              </a:rPr>
              <a:t>Вопрос:</a:t>
            </a:r>
            <a:r>
              <a:rPr lang="ru-RU" sz="2000" dirty="0">
                <a:latin typeface="Mistral" pitchFamily="66" charset="0"/>
              </a:rPr>
              <a:t> Назовите Закон Российской Федерации, положения которого здесь приведены.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>
              <a:latin typeface="Mistral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>
                <a:latin typeface="Monotype Corsiva" pitchFamily="66" charset="0"/>
              </a:rPr>
              <a:t>Ответ:</a:t>
            </a:r>
            <a:r>
              <a:rPr lang="ru-RU" sz="2000" dirty="0">
                <a:latin typeface="Monotype Corsiva" pitchFamily="66" charset="0"/>
              </a:rPr>
              <a:t> Закон РФ «Об ограничении курения табака», вступивший в действие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Monotype Corsiva" pitchFamily="66" charset="0"/>
              </a:rPr>
              <a:t>                                                                                                                10.07.2001 г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>
                <a:latin typeface="Monotype Corsiva" pitchFamily="66" charset="0"/>
              </a:rPr>
              <a:t>Раунд 8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/>
              <a:t>    </a:t>
            </a:r>
            <a:r>
              <a:rPr lang="ru-RU" sz="2800" dirty="0">
                <a:latin typeface="Mistral" pitchFamily="66" charset="0"/>
              </a:rPr>
              <a:t>Во многих странах мира люди осознали опасность </a:t>
            </a:r>
            <a:r>
              <a:rPr lang="ru-RU" sz="2800" dirty="0" err="1">
                <a:latin typeface="Mistral" pitchFamily="66" charset="0"/>
              </a:rPr>
              <a:t>табакокурения</a:t>
            </a:r>
            <a:r>
              <a:rPr lang="ru-RU" sz="2800" dirty="0">
                <a:latin typeface="Mistral" pitchFamily="66" charset="0"/>
              </a:rPr>
              <a:t>. 85 стран Америки и Европы подписали «Рамочную Конвенцию Всемирной организации здравоохранения по борьбе с табаком». С целью объединения усилий всего человечества в борьбе с курением Всемирная организация здравоохранения уже на протяжении многих лет проводит глобальную акцию…</a:t>
            </a:r>
            <a:endParaRPr lang="ru-RU" sz="2800" b="1" dirty="0">
              <a:latin typeface="Mistral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>
                <a:latin typeface="Mistral" pitchFamily="66" charset="0"/>
              </a:rPr>
              <a:t>Вопрос:</a:t>
            </a:r>
            <a:r>
              <a:rPr lang="ru-RU" sz="2800" dirty="0">
                <a:latin typeface="Mistral" pitchFamily="66" charset="0"/>
              </a:rPr>
              <a:t> Назовите, какую глобальную ежегодную акцию проводит Всемирная организация здравоохранения.</a:t>
            </a:r>
            <a:endParaRPr lang="ru-RU" sz="2800" b="1" dirty="0">
              <a:latin typeface="Mistral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>
                <a:latin typeface="Monotype Corsiva" pitchFamily="66" charset="0"/>
              </a:rPr>
              <a:t>Ответ:</a:t>
            </a:r>
            <a:r>
              <a:rPr lang="ru-RU" sz="2800" dirty="0">
                <a:latin typeface="Monotype Corsiva" pitchFamily="66" charset="0"/>
              </a:rPr>
              <a:t> 31 мая – Всемирный день борьбы с курением. 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50825" y="333375"/>
            <a:ext cx="8569325" cy="5688013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 dirty="0">
                <a:solidFill>
                  <a:schemeClr val="folHlink"/>
                </a:solidFill>
                <a:latin typeface="Monotype Corsiva" pitchFamily="66" charset="0"/>
              </a:rPr>
              <a:t>А</a:t>
            </a:r>
            <a:r>
              <a:rPr lang="ru-RU" sz="8000" b="1" dirty="0">
                <a:latin typeface="Monotype Corsiva" pitchFamily="66" charset="0"/>
              </a:rPr>
              <a:t>Б</a:t>
            </a:r>
            <a:r>
              <a:rPr lang="ru-RU" sz="8000" b="1" dirty="0">
                <a:solidFill>
                  <a:schemeClr val="bg1"/>
                </a:solidFill>
                <a:latin typeface="Monotype Corsiva" pitchFamily="66" charset="0"/>
              </a:rPr>
              <a:t>З</a:t>
            </a:r>
            <a:r>
              <a:rPr lang="ru-RU" sz="8000" b="1" dirty="0">
                <a:solidFill>
                  <a:schemeClr val="accent2"/>
                </a:solidFill>
                <a:latin typeface="Monotype Corsiva" pitchFamily="66" charset="0"/>
              </a:rPr>
              <a:t>О</a:t>
            </a:r>
            <a:r>
              <a:rPr lang="ru-RU" sz="8000" b="1" dirty="0">
                <a:solidFill>
                  <a:srgbClr val="E822C2"/>
                </a:solidFill>
                <a:latin typeface="Monotype Corsiva" pitchFamily="66" charset="0"/>
              </a:rPr>
              <a:t>Ж</a:t>
            </a:r>
            <a:r>
              <a:rPr lang="ru-RU" sz="6000" b="1" dirty="0">
                <a:solidFill>
                  <a:schemeClr val="folHlink"/>
                </a:solidFill>
              </a:rPr>
              <a:t> </a:t>
            </a:r>
            <a:br>
              <a:rPr lang="ru-RU" sz="6000" b="1" dirty="0">
                <a:solidFill>
                  <a:schemeClr val="folHlink"/>
                </a:solidFill>
              </a:rPr>
            </a:br>
            <a:r>
              <a:rPr lang="ru-RU" sz="6000" b="1" dirty="0">
                <a:solidFill>
                  <a:schemeClr val="folHlink"/>
                </a:solidFill>
              </a:rPr>
              <a:t/>
            </a:r>
            <a:br>
              <a:rPr lang="ru-RU" sz="6000" b="1" dirty="0">
                <a:solidFill>
                  <a:schemeClr val="folHlink"/>
                </a:solidFill>
              </a:rPr>
            </a:br>
            <a:r>
              <a:rPr lang="ru-RU" sz="4800" b="1" dirty="0">
                <a:solidFill>
                  <a:schemeClr val="folHlink"/>
                </a:solidFill>
                <a:latin typeface="Mistral" pitchFamily="66" charset="0"/>
              </a:rPr>
              <a:t>а</a:t>
            </a:r>
            <a:r>
              <a:rPr lang="ru-RU" sz="4800" dirty="0">
                <a:solidFill>
                  <a:schemeClr val="folHlink"/>
                </a:solidFill>
                <a:latin typeface="Mistral" pitchFamily="66" charset="0"/>
              </a:rPr>
              <a:t>гит</a:t>
            </a:r>
            <a:r>
              <a:rPr lang="ru-RU" sz="4800" b="1" dirty="0">
                <a:latin typeface="Mistral" pitchFamily="66" charset="0"/>
              </a:rPr>
              <a:t>б</a:t>
            </a:r>
            <a:r>
              <a:rPr lang="ru-RU" sz="4800" dirty="0">
                <a:latin typeface="Mistral" pitchFamily="66" charset="0"/>
              </a:rPr>
              <a:t>ригада</a:t>
            </a:r>
            <a:r>
              <a:rPr lang="ru-RU" sz="4800" dirty="0">
                <a:solidFill>
                  <a:schemeClr val="folHlink"/>
                </a:solidFill>
                <a:latin typeface="Mistral" pitchFamily="66" charset="0"/>
              </a:rPr>
              <a:t> </a:t>
            </a:r>
            <a:r>
              <a:rPr lang="ru-RU" sz="4800" b="1" dirty="0">
                <a:solidFill>
                  <a:schemeClr val="bg1"/>
                </a:solidFill>
                <a:latin typeface="Mistral" pitchFamily="66" charset="0"/>
              </a:rPr>
              <a:t>з</a:t>
            </a:r>
            <a:r>
              <a:rPr lang="ru-RU" sz="4800" dirty="0">
                <a:solidFill>
                  <a:schemeClr val="bg1"/>
                </a:solidFill>
                <a:latin typeface="Mistral" pitchFamily="66" charset="0"/>
              </a:rPr>
              <a:t>дорового</a:t>
            </a:r>
            <a:r>
              <a:rPr lang="ru-RU" sz="4800" dirty="0">
                <a:solidFill>
                  <a:schemeClr val="folHlink"/>
                </a:solidFill>
                <a:latin typeface="Mistral" pitchFamily="66" charset="0"/>
              </a:rPr>
              <a:t> </a:t>
            </a:r>
            <a:r>
              <a:rPr lang="ru-RU" sz="4800" b="1" dirty="0">
                <a:solidFill>
                  <a:schemeClr val="accent2"/>
                </a:solidFill>
                <a:latin typeface="Mistral" pitchFamily="66" charset="0"/>
              </a:rPr>
              <a:t>о</a:t>
            </a:r>
            <a:r>
              <a:rPr lang="ru-RU" sz="4800" dirty="0">
                <a:solidFill>
                  <a:schemeClr val="accent2"/>
                </a:solidFill>
                <a:latin typeface="Mistral" pitchFamily="66" charset="0"/>
              </a:rPr>
              <a:t>браза</a:t>
            </a:r>
            <a:r>
              <a:rPr lang="ru-RU" sz="4800" dirty="0">
                <a:solidFill>
                  <a:schemeClr val="folHlink"/>
                </a:solidFill>
                <a:latin typeface="Mistral" pitchFamily="66" charset="0"/>
              </a:rPr>
              <a:t> </a:t>
            </a:r>
            <a:r>
              <a:rPr lang="ru-RU" sz="4800" b="1" dirty="0">
                <a:solidFill>
                  <a:srgbClr val="E822C2"/>
                </a:solidFill>
                <a:latin typeface="Mistral" pitchFamily="66" charset="0"/>
              </a:rPr>
              <a:t>ж</a:t>
            </a:r>
            <a:r>
              <a:rPr lang="ru-RU" sz="4800" dirty="0">
                <a:solidFill>
                  <a:srgbClr val="E822C2"/>
                </a:solidFill>
                <a:latin typeface="Mistral" pitchFamily="66" charset="0"/>
              </a:rPr>
              <a:t>изни</a:t>
            </a:r>
            <a:r>
              <a:rPr lang="ru-RU" sz="4800" b="1" dirty="0">
                <a:solidFill>
                  <a:schemeClr val="folHlink"/>
                </a:solidFill>
                <a:latin typeface="Mistral" pitchFamily="66" charset="0"/>
              </a:rPr>
              <a:t>)</a:t>
            </a:r>
            <a:br>
              <a:rPr lang="ru-RU" sz="4800" b="1" dirty="0">
                <a:solidFill>
                  <a:schemeClr val="folHlink"/>
                </a:solidFill>
                <a:latin typeface="Mistral" pitchFamily="66" charset="0"/>
              </a:rPr>
            </a:br>
            <a:r>
              <a:rPr lang="ru-RU" sz="6000" b="1" dirty="0">
                <a:solidFill>
                  <a:schemeClr val="folHlink"/>
                </a:solidFill>
                <a:latin typeface="Mistral" pitchFamily="66" charset="0"/>
              </a:rPr>
              <a:t/>
            </a:r>
            <a:br>
              <a:rPr lang="ru-RU" sz="6000" b="1" dirty="0">
                <a:solidFill>
                  <a:schemeClr val="folHlink"/>
                </a:solidFill>
                <a:latin typeface="Mistral" pitchFamily="66" charset="0"/>
              </a:rPr>
            </a:br>
            <a:r>
              <a:rPr lang="ru-RU" sz="6000" b="1" dirty="0">
                <a:solidFill>
                  <a:schemeClr val="folHlink"/>
                </a:solidFill>
              </a:rPr>
              <a:t> </a:t>
            </a:r>
            <a:r>
              <a:rPr lang="ru-RU" sz="6000" b="1" dirty="0">
                <a:solidFill>
                  <a:srgbClr val="D5E228"/>
                </a:solidFill>
                <a:latin typeface="Monotype Corsiva" pitchFamily="66" charset="0"/>
              </a:rPr>
              <a:t>Сбор</a:t>
            </a:r>
            <a:r>
              <a:rPr lang="ru-RU" sz="6000" b="1" dirty="0">
                <a:solidFill>
                  <a:srgbClr val="D5E228"/>
                </a:solidFill>
              </a:rPr>
              <a:t> </a:t>
            </a:r>
            <a:r>
              <a:rPr lang="ru-RU" sz="6000" b="1" dirty="0">
                <a:solidFill>
                  <a:srgbClr val="D5E228"/>
                </a:solidFill>
                <a:latin typeface="Monotype Corsiva" pitchFamily="66" charset="0"/>
              </a:rPr>
              <a:t>№ 1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2875" y="285750"/>
            <a:ext cx="8643938" cy="3143250"/>
          </a:xfrm>
        </p:spPr>
        <p:txBody>
          <a:bodyPr/>
          <a:lstStyle/>
          <a:p>
            <a:pPr eaLnBrk="1" hangingPunct="1">
              <a:defRPr/>
            </a:pPr>
            <a:r>
              <a:rPr lang="ru-RU" sz="10500" dirty="0" smtClean="0">
                <a:latin typeface="Mistral" pitchFamily="66" charset="0"/>
              </a:rPr>
              <a:t>Информационная </a:t>
            </a:r>
            <a:r>
              <a:rPr lang="ru-RU" sz="10500" dirty="0">
                <a:latin typeface="Mistral" pitchFamily="66" charset="0"/>
              </a:rPr>
              <a:t>пауза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6" name="032 GL14_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571625" y="442912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033 GL14_0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1571625" y="500062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026 GL08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2857500" y="4500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009 GL01_01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4143375" y="44291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010 GL01_02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4071938" y="5072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011 GL02_01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5357813" y="44291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012 GL02_02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5357813" y="5072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Голосование №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>
                <a:latin typeface="Mistral" pitchFamily="66" charset="0"/>
              </a:rPr>
              <a:t>«ЗА»</a:t>
            </a:r>
            <a:r>
              <a:rPr lang="ru-RU" dirty="0"/>
              <a:t> - </a:t>
            </a:r>
            <a:r>
              <a:rPr lang="ru-RU" sz="4000" dirty="0">
                <a:latin typeface="Monotype Corsiva" pitchFamily="66" charset="0"/>
              </a:rPr>
              <a:t>не считаю нужным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>
                <a:latin typeface="Monotype Corsiva" pitchFamily="66" charset="0"/>
              </a:rPr>
              <a:t>           бороться с курением</a:t>
            </a:r>
          </a:p>
          <a:p>
            <a:pPr eaLnBrk="1" hangingPunct="1">
              <a:defRPr/>
            </a:pPr>
            <a:endParaRPr lang="ru-RU" sz="4000" dirty="0"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>
                <a:latin typeface="Mistral" pitchFamily="66" charset="0"/>
              </a:rPr>
              <a:t>«ПРОТИВ»</a:t>
            </a:r>
            <a:r>
              <a:rPr lang="ru-RU" dirty="0"/>
              <a:t> - </a:t>
            </a:r>
            <a:r>
              <a:rPr lang="ru-RU" sz="4000" dirty="0">
                <a:latin typeface="Monotype Corsiva" pitchFamily="66" charset="0"/>
              </a:rPr>
              <a:t>борьба с курением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>
                <a:latin typeface="Monotype Corsiva" pitchFamily="66" charset="0"/>
              </a:rPr>
              <a:t>                    необходима</a:t>
            </a:r>
          </a:p>
        </p:txBody>
      </p:sp>
      <p:pic>
        <p:nvPicPr>
          <p:cNvPr id="44036" name="Picture 4" descr="H:\Моя работа\Классное руководство\Работа АБЗОЖ\фото-АБЗОЖ\DSC010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4071943"/>
            <a:ext cx="3714744" cy="2786058"/>
          </a:xfrm>
          <a:prstGeom prst="flowChartPunchedTap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лыбающееся лицо 2"/>
          <p:cNvSpPr/>
          <p:nvPr/>
        </p:nvSpPr>
        <p:spPr>
          <a:xfrm rot="20014892">
            <a:off x="642910" y="3143248"/>
            <a:ext cx="4786346" cy="2500306"/>
          </a:xfrm>
          <a:prstGeom prst="smileyFace">
            <a:avLst/>
          </a:prstGeom>
          <a:ln>
            <a:solidFill>
              <a:schemeClr val="tx1">
                <a:lumMod val="60000"/>
                <a:lumOff val="40000"/>
              </a:schemeClr>
            </a:solidFill>
            <a:prstDash val="lgDashDot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ИТОГИ</a:t>
            </a:r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813" y="357188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>
                <a:latin typeface="Monotype Corsiva" pitchFamily="66" charset="0"/>
              </a:rPr>
              <a:t>АНОНС </a:t>
            </a:r>
            <a:br>
              <a:rPr lang="ru-RU" sz="6000" dirty="0">
                <a:latin typeface="Monotype Corsiva" pitchFamily="66" charset="0"/>
              </a:rPr>
            </a:br>
            <a:r>
              <a:rPr lang="ru-RU" sz="6000" dirty="0">
                <a:latin typeface="Monotype Corsiva" pitchFamily="66" charset="0"/>
              </a:rPr>
              <a:t>СБОРА № 2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2214554"/>
            <a:ext cx="8501063" cy="464344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Monotype Corsiva" pitchFamily="66" charset="0"/>
              </a:rPr>
              <a:t>«Мифы и правда об алкоголе»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6084" name="Picture 7" descr="H:\Моя работа\Классное руководство\Работа АБЗОЖ\фото-АБЗОЖ\DSC010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2928934"/>
            <a:ext cx="4846638" cy="363537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795338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00FF00"/>
                </a:solidFill>
                <a:latin typeface="Comic Sans MS" pitchFamily="66" charset="0"/>
              </a:rPr>
              <a:t>Тема нашего сбора</a:t>
            </a:r>
          </a:p>
        </p:txBody>
      </p:sp>
      <p:sp>
        <p:nvSpPr>
          <p:cNvPr id="5" name="7-конечная звезда 4"/>
          <p:cNvSpPr/>
          <p:nvPr/>
        </p:nvSpPr>
        <p:spPr>
          <a:xfrm>
            <a:off x="500034" y="1214422"/>
            <a:ext cx="7715304" cy="5000660"/>
          </a:xfrm>
          <a:prstGeom prst="star7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57150">
            <a:noFill/>
            <a:prstDash val="sysDot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484313"/>
            <a:ext cx="8207375" cy="45878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dirty="0" smtClean="0">
                <a:solidFill>
                  <a:srgbClr val="FF3300"/>
                </a:solidFill>
                <a:latin typeface="Monotype Corsiva" pitchFamily="66" charset="0"/>
              </a:rPr>
              <a:t>Без</a:t>
            </a:r>
            <a:r>
              <a:rPr lang="ru-RU" sz="4800" dirty="0" smtClean="0">
                <a:latin typeface="Monotype Corsiva" pitchFamily="66" charset="0"/>
              </a:rPr>
              <a:t>вредных сигарет </a:t>
            </a:r>
            <a:r>
              <a:rPr lang="ru-RU" sz="4800" dirty="0" smtClean="0">
                <a:solidFill>
                  <a:srgbClr val="FF3300"/>
                </a:solidFill>
                <a:latin typeface="Monotype Corsiva" pitchFamily="66" charset="0"/>
              </a:rPr>
              <a:t>не</a:t>
            </a:r>
            <a:r>
              <a:rPr lang="ru-RU" sz="4800" dirty="0" smtClean="0">
                <a:latin typeface="Monotype Corsiva" pitchFamily="66" charset="0"/>
              </a:rPr>
              <a:t> бывает!!!</a:t>
            </a:r>
            <a:r>
              <a:rPr lang="ru-RU" sz="4400" dirty="0" smtClean="0">
                <a:latin typeface="Monotype Corsiva" pitchFamily="66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2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5" grpId="0" animBg="1"/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882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Голосование № 1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 eaLnBrk="1" hangingPunct="1">
              <a:defRPr/>
            </a:pPr>
            <a:endParaRPr lang="ru-RU" sz="3600" dirty="0" smtClean="0">
              <a:latin typeface="Mistral" pitchFamily="66" charset="0"/>
            </a:endParaRPr>
          </a:p>
          <a:p>
            <a:pPr eaLnBrk="1" hangingPunct="1">
              <a:defRPr/>
            </a:pPr>
            <a:r>
              <a:rPr lang="ru-RU" sz="4400" dirty="0" smtClean="0">
                <a:latin typeface="Mistral" pitchFamily="66" charset="0"/>
              </a:rPr>
              <a:t>«</a:t>
            </a:r>
            <a:r>
              <a:rPr lang="ru-RU" sz="4400" dirty="0">
                <a:latin typeface="Mistral" pitchFamily="66" charset="0"/>
              </a:rPr>
              <a:t>ЗА»</a:t>
            </a:r>
            <a:r>
              <a:rPr lang="ru-RU" sz="4400" dirty="0"/>
              <a:t> - </a:t>
            </a:r>
            <a:r>
              <a:rPr lang="ru-RU" sz="4400" dirty="0" smtClean="0">
                <a:latin typeface="Monotype Corsiva" pitchFamily="66" charset="0"/>
              </a:rPr>
              <a:t>я считаю нужным</a:t>
            </a:r>
          </a:p>
          <a:p>
            <a:pPr eaLnBrk="1" hangingPunct="1">
              <a:defRPr/>
            </a:pPr>
            <a:r>
              <a:rPr lang="ru-RU" sz="4400" dirty="0" smtClean="0">
                <a:latin typeface="Monotype Corsiva" pitchFamily="66" charset="0"/>
              </a:rPr>
              <a:t>              бороться </a:t>
            </a:r>
            <a:r>
              <a:rPr lang="ru-RU" sz="4400" dirty="0">
                <a:latin typeface="Monotype Corsiva" pitchFamily="66" charset="0"/>
              </a:rPr>
              <a:t>с </a:t>
            </a:r>
            <a:r>
              <a:rPr lang="ru-RU" sz="4400" dirty="0" smtClean="0">
                <a:latin typeface="Monotype Corsiva" pitchFamily="66" charset="0"/>
              </a:rPr>
              <a:t>курением</a:t>
            </a:r>
          </a:p>
          <a:p>
            <a:pPr eaLnBrk="1" hangingPunct="1">
              <a:defRPr/>
            </a:pPr>
            <a:endParaRPr lang="ru-RU" sz="4400" dirty="0">
              <a:latin typeface="Monotype Corsiva" pitchFamily="66" charset="0"/>
            </a:endParaRPr>
          </a:p>
          <a:p>
            <a:pPr eaLnBrk="1" hangingPunct="1">
              <a:defRPr/>
            </a:pPr>
            <a:r>
              <a:rPr lang="ru-RU" sz="4400" dirty="0" smtClean="0">
                <a:latin typeface="Mistral" pitchFamily="66" charset="0"/>
              </a:rPr>
              <a:t>«</a:t>
            </a:r>
            <a:r>
              <a:rPr lang="ru-RU" sz="4400" dirty="0">
                <a:latin typeface="Mistral" pitchFamily="66" charset="0"/>
              </a:rPr>
              <a:t>ПРОТИВ»</a:t>
            </a:r>
            <a:r>
              <a:rPr lang="ru-RU" sz="4400" dirty="0"/>
              <a:t> - </a:t>
            </a:r>
            <a:r>
              <a:rPr lang="ru-RU" sz="4400" dirty="0">
                <a:latin typeface="Monotype Corsiva" pitchFamily="66" charset="0"/>
              </a:rPr>
              <a:t>борьба с </a:t>
            </a:r>
            <a:r>
              <a:rPr lang="ru-RU" sz="4400" dirty="0" smtClean="0">
                <a:latin typeface="Monotype Corsiva" pitchFamily="66" charset="0"/>
              </a:rPr>
              <a:t>курением </a:t>
            </a:r>
          </a:p>
          <a:p>
            <a:pPr eaLnBrk="1" hangingPunct="1">
              <a:defRPr/>
            </a:pPr>
            <a:r>
              <a:rPr lang="ru-RU" sz="4400" dirty="0">
                <a:latin typeface="Monotype Corsiva" pitchFamily="66" charset="0"/>
              </a:rPr>
              <a:t> </a:t>
            </a:r>
            <a:r>
              <a:rPr lang="ru-RU" sz="4400" dirty="0" smtClean="0">
                <a:latin typeface="Monotype Corsiva" pitchFamily="66" charset="0"/>
              </a:rPr>
              <a:t>         не нужна</a:t>
            </a:r>
            <a:r>
              <a:rPr lang="ru-RU" sz="4400" dirty="0" smtClean="0"/>
              <a:t>  </a:t>
            </a:r>
            <a:endParaRPr lang="ru-RU" sz="4400" dirty="0"/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2400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>
                <a:latin typeface="Monotype Corsiva" pitchFamily="66" charset="0"/>
              </a:rPr>
              <a:t>Знакомство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786446" y="4143380"/>
            <a:ext cx="3357554" cy="2714620"/>
          </a:xfrm>
          <a:prstGeom prst="horizontalScroll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FF3300"/>
            </a:solidFill>
            <a:prstDash val="sysDot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196975"/>
            <a:ext cx="9144000" cy="55181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1600" b="1" dirty="0">
                <a:latin typeface="Monotype Corsiva" pitchFamily="66" charset="0"/>
              </a:rPr>
              <a:t>Должность                                                                Мы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>
                <a:solidFill>
                  <a:srgbClr val="FFFF00"/>
                </a:solidFill>
                <a:latin typeface="Monotype Corsiva" pitchFamily="66" charset="0"/>
              </a:rPr>
              <a:t>Руководитель АБЗОЖ                </a:t>
            </a:r>
            <a:r>
              <a:rPr lang="ru-RU" sz="2000" dirty="0" err="1">
                <a:solidFill>
                  <a:srgbClr val="FFFF00"/>
                </a:solidFill>
                <a:latin typeface="Monotype Corsiva" pitchFamily="66" charset="0"/>
              </a:rPr>
              <a:t>Мамеева-Шварцман</a:t>
            </a:r>
            <a:r>
              <a:rPr lang="ru-RU" sz="2000" dirty="0">
                <a:solidFill>
                  <a:srgbClr val="FFFF00"/>
                </a:solidFill>
                <a:latin typeface="Monotype Corsiva" pitchFamily="66" charset="0"/>
              </a:rPr>
              <a:t> Ирина Михайловна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000" dirty="0">
              <a:latin typeface="Monotype Corsiva" pitchFamily="66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>
                <a:solidFill>
                  <a:srgbClr val="FF9900"/>
                </a:solidFill>
                <a:latin typeface="Monotype Corsiva" pitchFamily="66" charset="0"/>
              </a:rPr>
              <a:t>Помощник руководителя            </a:t>
            </a:r>
            <a:r>
              <a:rPr lang="ru-RU" sz="2000" dirty="0" err="1">
                <a:solidFill>
                  <a:srgbClr val="FF9900"/>
                </a:solidFill>
                <a:latin typeface="Monotype Corsiva" pitchFamily="66" charset="0"/>
              </a:rPr>
              <a:t>Быховцова</a:t>
            </a:r>
            <a:r>
              <a:rPr lang="ru-RU" sz="2000" dirty="0">
                <a:solidFill>
                  <a:srgbClr val="FF9900"/>
                </a:solidFill>
                <a:latin typeface="Monotype Corsiva" pitchFamily="66" charset="0"/>
              </a:rPr>
              <a:t> Екатерина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000" dirty="0">
              <a:latin typeface="Monotype Corsiva" pitchFamily="66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>
                <a:solidFill>
                  <a:srgbClr val="FF3300"/>
                </a:solidFill>
                <a:latin typeface="Monotype Corsiva" pitchFamily="66" charset="0"/>
              </a:rPr>
              <a:t>Информаторы                             </a:t>
            </a:r>
            <a:r>
              <a:rPr lang="ru-RU" sz="2000" dirty="0" err="1">
                <a:solidFill>
                  <a:srgbClr val="FF3300"/>
                </a:solidFill>
                <a:latin typeface="Monotype Corsiva" pitchFamily="66" charset="0"/>
              </a:rPr>
              <a:t>Жевлаков</a:t>
            </a:r>
            <a:r>
              <a:rPr lang="ru-RU" sz="2000" dirty="0">
                <a:solidFill>
                  <a:srgbClr val="FF3300"/>
                </a:solidFill>
                <a:latin typeface="Monotype Corsiva" pitchFamily="66" charset="0"/>
              </a:rPr>
              <a:t> Евгений</a:t>
            </a:r>
            <a:r>
              <a:rPr lang="ru-RU" sz="2000" dirty="0" smtClean="0">
                <a:solidFill>
                  <a:srgbClr val="FF3300"/>
                </a:solidFill>
                <a:latin typeface="Monotype Corsiva" pitchFamily="66" charset="0"/>
              </a:rPr>
              <a:t>, </a:t>
            </a:r>
            <a:r>
              <a:rPr lang="ru-RU" sz="2000" dirty="0" err="1" smtClean="0">
                <a:solidFill>
                  <a:srgbClr val="FF3300"/>
                </a:solidFill>
                <a:latin typeface="Monotype Corsiva" pitchFamily="66" charset="0"/>
              </a:rPr>
              <a:t>Заворотнов</a:t>
            </a:r>
            <a:r>
              <a:rPr lang="ru-RU" sz="2000" dirty="0" smtClean="0">
                <a:solidFill>
                  <a:srgbClr val="FF3300"/>
                </a:solidFill>
                <a:latin typeface="Monotype Corsiva" pitchFamily="66" charset="0"/>
              </a:rPr>
              <a:t> </a:t>
            </a:r>
            <a:r>
              <a:rPr lang="ru-RU" sz="2000" dirty="0">
                <a:solidFill>
                  <a:srgbClr val="FF3300"/>
                </a:solidFill>
                <a:latin typeface="Monotype Corsiva" pitchFamily="66" charset="0"/>
              </a:rPr>
              <a:t>Дмитрий,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>
                <a:solidFill>
                  <a:srgbClr val="FF3300"/>
                </a:solidFill>
                <a:latin typeface="Monotype Corsiva" pitchFamily="66" charset="0"/>
              </a:rPr>
              <a:t>                                                       Лукьяненко Денис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000" dirty="0">
              <a:solidFill>
                <a:srgbClr val="FF3300"/>
              </a:solidFill>
              <a:latin typeface="Monotype Corsiva" pitchFamily="66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>
                <a:solidFill>
                  <a:srgbClr val="FF3399"/>
                </a:solidFill>
                <a:latin typeface="Monotype Corsiva" pitchFamily="66" charset="0"/>
              </a:rPr>
              <a:t>Агитаторы                                  Быховцов Юрий (</a:t>
            </a:r>
            <a:r>
              <a:rPr lang="ru-RU" sz="2000" dirty="0" err="1">
                <a:solidFill>
                  <a:srgbClr val="FF3399"/>
                </a:solidFill>
                <a:latin typeface="Monotype Corsiva" pitchFamily="66" charset="0"/>
              </a:rPr>
              <a:t>испыт</a:t>
            </a:r>
            <a:r>
              <a:rPr lang="ru-RU" sz="2000" dirty="0">
                <a:solidFill>
                  <a:srgbClr val="FF3399"/>
                </a:solidFill>
                <a:latin typeface="Monotype Corsiva" pitchFamily="66" charset="0"/>
              </a:rPr>
              <a:t>. срок), </a:t>
            </a:r>
            <a:r>
              <a:rPr lang="ru-RU" sz="2000" dirty="0" err="1">
                <a:solidFill>
                  <a:srgbClr val="FF3399"/>
                </a:solidFill>
                <a:latin typeface="Monotype Corsiva" pitchFamily="66" charset="0"/>
              </a:rPr>
              <a:t>Стельмахова</a:t>
            </a:r>
            <a:r>
              <a:rPr lang="ru-RU" sz="2000" dirty="0">
                <a:solidFill>
                  <a:srgbClr val="FF3399"/>
                </a:solidFill>
                <a:latin typeface="Monotype Corsiva" pitchFamily="66" charset="0"/>
              </a:rPr>
              <a:t> Елена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000" dirty="0">
              <a:latin typeface="Monotype Corsiva" pitchFamily="66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>
                <a:solidFill>
                  <a:srgbClr val="9933FF"/>
                </a:solidFill>
                <a:latin typeface="Monotype Corsiva" pitchFamily="66" charset="0"/>
              </a:rPr>
              <a:t>Художники-оформители            Ефимова Ольга, </a:t>
            </a:r>
            <a:r>
              <a:rPr lang="ru-RU" sz="2000" dirty="0" err="1">
                <a:solidFill>
                  <a:srgbClr val="9933FF"/>
                </a:solidFill>
                <a:latin typeface="Monotype Corsiva" pitchFamily="66" charset="0"/>
              </a:rPr>
              <a:t>Лахвич</a:t>
            </a:r>
            <a:r>
              <a:rPr lang="ru-RU" sz="2000" dirty="0">
                <a:solidFill>
                  <a:srgbClr val="9933FF"/>
                </a:solidFill>
                <a:latin typeface="Monotype Corsiva" pitchFamily="66" charset="0"/>
              </a:rPr>
              <a:t> Александр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000" dirty="0">
              <a:latin typeface="Monotype Corsiva" pitchFamily="66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>
                <a:solidFill>
                  <a:srgbClr val="0000FF"/>
                </a:solidFill>
                <a:latin typeface="Monotype Corsiva" pitchFamily="66" charset="0"/>
              </a:rPr>
              <a:t>Сценаристы                                 </a:t>
            </a:r>
            <a:r>
              <a:rPr lang="ru-RU" sz="2000" dirty="0" err="1">
                <a:solidFill>
                  <a:srgbClr val="0000FF"/>
                </a:solidFill>
                <a:latin typeface="Monotype Corsiva" pitchFamily="66" charset="0"/>
              </a:rPr>
              <a:t>Стельмаховы</a:t>
            </a:r>
            <a:r>
              <a:rPr lang="ru-RU" sz="2000" dirty="0">
                <a:solidFill>
                  <a:srgbClr val="0000FF"/>
                </a:solidFill>
                <a:latin typeface="Monotype Corsiva" pitchFamily="66" charset="0"/>
              </a:rPr>
              <a:t> Анна и Елена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000" dirty="0">
              <a:latin typeface="Monotype Corsiva" pitchFamily="66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>
                <a:solidFill>
                  <a:srgbClr val="00FF00"/>
                </a:solidFill>
                <a:latin typeface="Monotype Corsiva" pitchFamily="66" charset="0"/>
              </a:rPr>
              <a:t>Артисты                                     Все</a:t>
            </a:r>
            <a:r>
              <a:rPr lang="ru-RU" sz="2000" dirty="0">
                <a:latin typeface="Monotype Corsiva" pitchFamily="66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98" decel="100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3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98" decel="100000" fill="hold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9000"/>
                            </p:stCondLst>
                            <p:childTnLst>
                              <p:par>
                                <p:cTn id="67" presetID="3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98" decel="100000" fill="hold"/>
                                        <p:tgtEl>
                                          <p:spTgt spid="9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5" grpId="0" animBg="1"/>
      <p:bldP spid="922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7239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/>
              <a:t> </a:t>
            </a:r>
            <a:r>
              <a:rPr lang="ru-RU" b="1">
                <a:latin typeface="Monotype Corsiva" pitchFamily="66" charset="0"/>
              </a:rPr>
              <a:t>Цели нашей работы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147050" cy="4310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>
                <a:latin typeface="Monotype Corsiva" pitchFamily="66" charset="0"/>
              </a:rPr>
              <a:t>Воспитание устойчивого негативного отношения людей к неправильному образу жизни</a:t>
            </a:r>
            <a:endParaRPr lang="ru-RU" sz="2800" b="1" dirty="0" smtClean="0">
              <a:latin typeface="Monotype Corsiva" pitchFamily="66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Monotype Corsiva" pitchFamily="66" charset="0"/>
                <a:sym typeface="Wingdings" pitchFamily="2" charset="2"/>
              </a:rPr>
              <a:t></a:t>
            </a:r>
            <a:r>
              <a:rPr lang="ru-RU" sz="2800" b="1" dirty="0" smtClean="0">
                <a:latin typeface="Monotype Corsiva" pitchFamily="66" charset="0"/>
              </a:rPr>
              <a:t> Пропаганда здорового образа жизни</a:t>
            </a:r>
            <a:endParaRPr lang="ru-RU" sz="2800" b="1" dirty="0" smtClean="0">
              <a:latin typeface="Monotype Corsiva" pitchFamily="66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Monotype Corsiva" pitchFamily="66" charset="0"/>
                <a:sym typeface="Wingdings" pitchFamily="2" charset="2"/>
              </a:rPr>
              <a:t></a:t>
            </a:r>
            <a:r>
              <a:rPr lang="ru-RU" sz="2800" b="1" dirty="0" smtClean="0">
                <a:latin typeface="Monotype Corsiva" pitchFamily="66" charset="0"/>
              </a:rPr>
              <a:t> Формирование у населения сознательного и ответственного отношения к вопросам личной безопасности</a:t>
            </a:r>
            <a:endParaRPr lang="ru-RU" sz="2800" b="1" dirty="0" smtClean="0">
              <a:latin typeface="Monotype Corsiva" pitchFamily="66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Monotype Corsiva" pitchFamily="66" charset="0"/>
                <a:sym typeface="Wingdings" pitchFamily="2" charset="2"/>
              </a:rPr>
              <a:t></a:t>
            </a:r>
            <a:r>
              <a:rPr lang="ru-RU" sz="2800" b="1" dirty="0" smtClean="0">
                <a:latin typeface="Monotype Corsiva" pitchFamily="66" charset="0"/>
              </a:rPr>
              <a:t> Расширение представлений о последствиях вредных привычек</a:t>
            </a:r>
            <a:endParaRPr lang="ru-RU" sz="2800" b="1" dirty="0" smtClean="0">
              <a:latin typeface="Monotype Corsiva" pitchFamily="66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Monotype Corsiva" pitchFamily="66" charset="0"/>
                <a:sym typeface="Wingdings" pitchFamily="2" charset="2"/>
              </a:rPr>
              <a:t></a:t>
            </a:r>
            <a:r>
              <a:rPr lang="ru-RU" sz="2800" b="1" dirty="0" smtClean="0">
                <a:latin typeface="Monotype Corsiva" pitchFamily="66" charset="0"/>
              </a:rPr>
              <a:t> Воспитание культуры внешнего облика современного человека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499225" cy="1258887"/>
          </a:xfrm>
        </p:spPr>
        <p:txBody>
          <a:bodyPr/>
          <a:lstStyle/>
          <a:p>
            <a:pPr eaLnBrk="1" hangingPunct="1">
              <a:defRPr/>
            </a:pPr>
            <a:r>
              <a:rPr lang="ru-RU" b="1"/>
              <a:t>План проведения сборов </a:t>
            </a:r>
            <a:br>
              <a:rPr lang="ru-RU" b="1"/>
            </a:br>
            <a:r>
              <a:rPr lang="ru-RU" b="1"/>
              <a:t>на 2008-2009 учебный год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1688" y="1557338"/>
            <a:ext cx="68580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/>
              <a:t>  Дата                            Тема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effectLst/>
                <a:latin typeface="Monotype Corsiva" pitchFamily="66" charset="0"/>
              </a:rPr>
              <a:t>Ноябрь</a:t>
            </a:r>
            <a:r>
              <a:rPr lang="ru-RU" sz="2800" dirty="0" smtClean="0">
                <a:effectLst/>
                <a:latin typeface="Monotype Corsiva" pitchFamily="66" charset="0"/>
              </a:rPr>
              <a:t>   </a:t>
            </a:r>
            <a:r>
              <a:rPr lang="ru-RU" sz="2000" dirty="0" smtClean="0">
                <a:latin typeface="Monotype Corsiva" pitchFamily="66" charset="0"/>
              </a:rPr>
              <a:t>           </a:t>
            </a:r>
            <a:r>
              <a:rPr lang="ru-RU" dirty="0" smtClean="0"/>
              <a:t>  </a:t>
            </a:r>
            <a:r>
              <a:rPr lang="ru-RU" dirty="0">
                <a:latin typeface="Mistral" pitchFamily="66" charset="0"/>
              </a:rPr>
              <a:t>«Безвредных сигарет не бывает»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Monotype Corsiva" pitchFamily="66" charset="0"/>
              </a:rPr>
              <a:t>Февраль</a:t>
            </a:r>
            <a:r>
              <a:rPr lang="ru-RU" dirty="0" smtClean="0"/>
              <a:t>           </a:t>
            </a:r>
            <a:r>
              <a:rPr lang="ru-RU" dirty="0" smtClean="0">
                <a:latin typeface="Mistral" pitchFamily="66" charset="0"/>
              </a:rPr>
              <a:t>«</a:t>
            </a:r>
            <a:r>
              <a:rPr lang="ru-RU" dirty="0">
                <a:latin typeface="Mistral" pitchFamily="66" charset="0"/>
              </a:rPr>
              <a:t>Мифы и правда об алкоголе»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>
                <a:latin typeface="Monotype Corsiva" pitchFamily="66" charset="0"/>
              </a:rPr>
              <a:t>Май</a:t>
            </a:r>
            <a:r>
              <a:rPr lang="ru-RU" dirty="0"/>
              <a:t>              </a:t>
            </a:r>
            <a:r>
              <a:rPr lang="ru-RU" dirty="0" smtClean="0"/>
              <a:t>      </a:t>
            </a:r>
            <a:r>
              <a:rPr lang="ru-RU" sz="4000" dirty="0">
                <a:latin typeface="Mistral" pitchFamily="66" charset="0"/>
              </a:rPr>
              <a:t>«Только для девушек»</a:t>
            </a: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5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45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>
                <a:latin typeface="Mistral" pitchFamily="66" charset="0"/>
              </a:rPr>
              <a:t>Мы за работой…</a:t>
            </a:r>
            <a:r>
              <a:rPr lang="ru-RU" sz="4000" dirty="0"/>
              <a:t> 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052513"/>
            <a:ext cx="8785225" cy="5661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>
                <a:latin typeface="Monotype Corsiva" pitchFamily="66" charset="0"/>
              </a:rPr>
              <a:t>Оформляем наш первый </a:t>
            </a:r>
            <a:r>
              <a:rPr lang="ru-RU" dirty="0" err="1">
                <a:latin typeface="Monotype Corsiva" pitchFamily="66" charset="0"/>
              </a:rPr>
              <a:t>агитплакат</a:t>
            </a:r>
            <a:r>
              <a:rPr lang="ru-RU" dirty="0"/>
              <a:t> </a:t>
            </a:r>
          </a:p>
        </p:txBody>
      </p:sp>
      <p:pic>
        <p:nvPicPr>
          <p:cNvPr id="30726" name="Picture 4" descr="DSC0018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04353">
            <a:off x="6263025" y="2401487"/>
            <a:ext cx="2986107" cy="225857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175125" y="0"/>
            <a:ext cx="793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Mistral" pitchFamily="66" charset="0"/>
                <a:cs typeface="Times New Roman" pitchFamily="18" charset="0"/>
              </a:rPr>
              <a:t>                </a:t>
            </a:r>
            <a:endParaRPr lang="ru-RU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346575" y="1398588"/>
            <a:ext cx="450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Mistral" pitchFamily="66" charset="0"/>
                <a:cs typeface="Times New Roman" pitchFamily="18" charset="0"/>
              </a:rPr>
              <a:t>       </a:t>
            </a:r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346575" y="2797175"/>
            <a:ext cx="450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Mistral" pitchFamily="66" charset="0"/>
                <a:cs typeface="Times New Roman" pitchFamily="18" charset="0"/>
              </a:rPr>
              <a:t>       </a:t>
            </a:r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4403725" y="4195763"/>
            <a:ext cx="336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Mistral" pitchFamily="66" charset="0"/>
                <a:cs typeface="Times New Roman" pitchFamily="18" charset="0"/>
              </a:rPr>
              <a:t>    </a:t>
            </a:r>
            <a:endParaRPr lang="ru-RU"/>
          </a:p>
        </p:txBody>
      </p:sp>
      <p:sp>
        <p:nvSpPr>
          <p:cNvPr id="30731" name="Rectangle 12"/>
          <p:cNvSpPr>
            <a:spLocks noChangeArrowheads="1"/>
          </p:cNvSpPr>
          <p:nvPr/>
        </p:nvSpPr>
        <p:spPr bwMode="auto">
          <a:xfrm>
            <a:off x="0" y="2300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455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43174" y="4143356"/>
            <a:ext cx="4000528" cy="2714644"/>
          </a:xfrm>
          <a:prstGeom prst="round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20384149">
            <a:off x="27512" y="2676015"/>
            <a:ext cx="3010437" cy="1934598"/>
          </a:xfrm>
          <a:prstGeom prst="ellipse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prstDash val="sysDot"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928926" y="1643050"/>
            <a:ext cx="3286148" cy="2143140"/>
          </a:xfrm>
          <a:prstGeom prst="ellipse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prstDash val="sysDot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>
                <a:latin typeface="Monotype Corsiva" pitchFamily="66" charset="0"/>
              </a:rPr>
              <a:t>и уголок  АБЗОЖ</a:t>
            </a:r>
            <a:r>
              <a:rPr lang="ru-RU" sz="4000" dirty="0"/>
              <a:t> 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836613"/>
            <a:ext cx="8964612" cy="60213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/>
              <a:t> </a:t>
            </a:r>
          </a:p>
        </p:txBody>
      </p:sp>
      <p:pic>
        <p:nvPicPr>
          <p:cNvPr id="31748" name="Picture 6" descr="DSC0018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10927">
            <a:off x="323850" y="1412875"/>
            <a:ext cx="2519363" cy="1985963"/>
          </a:xfrm>
          <a:prstGeom prst="horizontalScroll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31749" name="Picture 5" descr="DSC0018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857232"/>
            <a:ext cx="2592388" cy="2014538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1750" name="Picture 4" descr="DSC0018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17317">
            <a:off x="6300788" y="1412875"/>
            <a:ext cx="2519362" cy="1982788"/>
          </a:xfrm>
          <a:prstGeom prst="horizontalScroll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346575" y="1171575"/>
            <a:ext cx="450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Mistral" pitchFamily="66" charset="0"/>
                <a:cs typeface="Times New Roman" pitchFamily="18" charset="0"/>
              </a:rPr>
              <a:t>       </a:t>
            </a:r>
            <a:endParaRPr lang="ru-RU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346575" y="2608263"/>
            <a:ext cx="450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Mistral" pitchFamily="66" charset="0"/>
                <a:cs typeface="Times New Roman" pitchFamily="18" charset="0"/>
              </a:rPr>
              <a:t>       </a:t>
            </a:r>
            <a:endParaRPr lang="ru-RU"/>
          </a:p>
        </p:txBody>
      </p:sp>
      <p:pic>
        <p:nvPicPr>
          <p:cNvPr id="31754" name="Picture 10" descr="Изображение 00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75" y="3573463"/>
            <a:ext cx="3960813" cy="2979737"/>
          </a:xfrm>
          <a:prstGeom prst="verticalScroll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5|0.5|0.3|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3|0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3|0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3|0.2|0.2|0.2|0.2|0.2|0.2|0.2|0.2|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2|0.2|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.4|0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3|0.2|0.1|0.1|0.1|0.2|0.1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8|1.2|1.1|1.6|1.5|1.3|1.3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1|1.1|1.2|0.9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1|2.2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8"/>
</p:tagLst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932</Words>
  <Application>Microsoft Office PowerPoint</Application>
  <PresentationFormat>Экран (4:3)</PresentationFormat>
  <Paragraphs>132</Paragraphs>
  <Slides>23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23</vt:i4>
      </vt:variant>
    </vt:vector>
  </HeadingPairs>
  <TitlesOfParts>
    <vt:vector size="34" baseType="lpstr">
      <vt:lpstr>Облака</vt:lpstr>
      <vt:lpstr>Контрастный</vt:lpstr>
      <vt:lpstr>Круги</vt:lpstr>
      <vt:lpstr>Вершина горы</vt:lpstr>
      <vt:lpstr>План</vt:lpstr>
      <vt:lpstr>Трава</vt:lpstr>
      <vt:lpstr>Равновесие</vt:lpstr>
      <vt:lpstr>Соревнование</vt:lpstr>
      <vt:lpstr>Орбита</vt:lpstr>
      <vt:lpstr>Салют</vt:lpstr>
      <vt:lpstr>Занавес</vt:lpstr>
      <vt:lpstr>Презентация PowerPoint</vt:lpstr>
      <vt:lpstr>АБЗОЖ   агитбригада здорового образа жизни)   Сбор № 1</vt:lpstr>
      <vt:lpstr>Тема нашего сбора</vt:lpstr>
      <vt:lpstr>Голосование № 1</vt:lpstr>
      <vt:lpstr>Знакомство</vt:lpstr>
      <vt:lpstr> Цели нашей работы</vt:lpstr>
      <vt:lpstr>План проведения сборов  на 2008-2009 учебный год</vt:lpstr>
      <vt:lpstr>Мы за работой… </vt:lpstr>
      <vt:lpstr>и уголок  АБЗОЖ </vt:lpstr>
      <vt:lpstr>Результаты первого голосования (смотрите на чаши весов) </vt:lpstr>
      <vt:lpstr>Презентация PowerPoint</vt:lpstr>
      <vt:lpstr>Раунд 1</vt:lpstr>
      <vt:lpstr>Раунд 2</vt:lpstr>
      <vt:lpstr>Раунд 3</vt:lpstr>
      <vt:lpstr>Раунд 4 Блиц-турнир (по 30 с на вопрос)</vt:lpstr>
      <vt:lpstr>Раунд 5</vt:lpstr>
      <vt:lpstr>Раунд 6</vt:lpstr>
      <vt:lpstr>Раунд 7</vt:lpstr>
      <vt:lpstr>Раунд 8</vt:lpstr>
      <vt:lpstr>Информационная пауза</vt:lpstr>
      <vt:lpstr>Голосование № 2</vt:lpstr>
      <vt:lpstr>Презентация PowerPoint</vt:lpstr>
      <vt:lpstr>АНОНС  СБОРА № 2</vt:lpstr>
    </vt:vector>
  </TitlesOfParts>
  <Company>Шеломовская 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АБЗОЖ  (агитбригады здорового образа жизни) Сбор № 1</dc:title>
  <dc:creator>Мамеева-Шварцман И.М.</dc:creator>
  <cp:lastModifiedBy>Admin</cp:lastModifiedBy>
  <cp:revision>41</cp:revision>
  <dcterms:created xsi:type="dcterms:W3CDTF">2008-11-07T08:10:22Z</dcterms:created>
  <dcterms:modified xsi:type="dcterms:W3CDTF">2013-03-13T19:14:20Z</dcterms:modified>
</cp:coreProperties>
</file>