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13"/>
  </p:notesMasterIdLst>
  <p:sldIdLst>
    <p:sldId id="264" r:id="rId3"/>
    <p:sldId id="269" r:id="rId4"/>
    <p:sldId id="270" r:id="rId5"/>
    <p:sldId id="271" r:id="rId6"/>
    <p:sldId id="273" r:id="rId7"/>
    <p:sldId id="275" r:id="rId8"/>
    <p:sldId id="276" r:id="rId9"/>
    <p:sldId id="278" r:id="rId10"/>
    <p:sldId id="281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7" autoAdjust="0"/>
  </p:normalViewPr>
  <p:slideViewPr>
    <p:cSldViewPr>
      <p:cViewPr varScale="1">
        <p:scale>
          <a:sx n="102" d="100"/>
          <a:sy n="102" d="100"/>
        </p:scale>
        <p:origin x="-23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4C5EA-74D1-496D-A1DB-6D4976D38B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E6F32-1D8E-4020-8494-48D4356C864E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000" b="1" dirty="0" smtClean="0"/>
            <a:t>Коррегировать нарушенные функции , формировать учебные умения и навыки, приобретать социальный опыт.</a:t>
          </a:r>
          <a:endParaRPr lang="ru-RU" sz="2000" b="1" dirty="0"/>
        </a:p>
      </dgm:t>
    </dgm:pt>
    <dgm:pt modelId="{6BC594DD-DD37-4469-87AE-B069D77742E8}" type="parTrans" cxnId="{4309006A-072D-41E5-A543-1061111EFB66}">
      <dgm:prSet/>
      <dgm:spPr/>
      <dgm:t>
        <a:bodyPr/>
        <a:lstStyle/>
        <a:p>
          <a:endParaRPr lang="ru-RU"/>
        </a:p>
      </dgm:t>
    </dgm:pt>
    <dgm:pt modelId="{1FDF18D5-417C-4B40-8F35-F898C2EA7F0F}" type="sibTrans" cxnId="{4309006A-072D-41E5-A543-1061111EFB66}">
      <dgm:prSet/>
      <dgm:spPr/>
      <dgm:t>
        <a:bodyPr/>
        <a:lstStyle/>
        <a:p>
          <a:endParaRPr lang="ru-RU"/>
        </a:p>
      </dgm:t>
    </dgm:pt>
    <dgm:pt modelId="{53A03917-DB8A-4C84-B3EE-DC6D2B9C734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000" b="1" dirty="0" smtClean="0"/>
            <a:t>Научить  ребенка быть более самостоятельным, и не зависеть от подсказок и инструкций окружающих.</a:t>
          </a:r>
          <a:endParaRPr lang="ru-RU" sz="2000" b="1" dirty="0"/>
        </a:p>
      </dgm:t>
    </dgm:pt>
    <dgm:pt modelId="{5B08C428-8409-4E4C-BFD6-B6D64A121A08}" type="parTrans" cxnId="{08C03FCC-9061-41AB-AF42-0A9650046F75}">
      <dgm:prSet/>
      <dgm:spPr/>
      <dgm:t>
        <a:bodyPr/>
        <a:lstStyle/>
        <a:p>
          <a:endParaRPr lang="ru-RU"/>
        </a:p>
      </dgm:t>
    </dgm:pt>
    <dgm:pt modelId="{0D680C7E-EF92-4E82-8A31-B891152D356F}" type="sibTrans" cxnId="{08C03FCC-9061-41AB-AF42-0A9650046F75}">
      <dgm:prSet/>
      <dgm:spPr/>
      <dgm:t>
        <a:bodyPr/>
        <a:lstStyle/>
        <a:p>
          <a:endParaRPr lang="ru-RU"/>
        </a:p>
      </dgm:t>
    </dgm:pt>
    <dgm:pt modelId="{3C47ACA1-5E43-41E7-814B-79ABF3C14BF6}">
      <dgm:prSet custT="1"/>
      <dgm:spPr>
        <a:solidFill>
          <a:schemeClr val="accent3">
            <a:lumMod val="75000"/>
            <a:alpha val="53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Организовать досуг и направить ребёнка на более функциональную и эффективную деятельность.</a:t>
          </a:r>
          <a:endParaRPr lang="ru-RU" sz="2000" b="1" dirty="0">
            <a:solidFill>
              <a:schemeClr val="tx1"/>
            </a:solidFill>
          </a:endParaRPr>
        </a:p>
      </dgm:t>
    </dgm:pt>
    <dgm:pt modelId="{61B121F5-C0DF-4CB7-B4E2-E2D802AF3865}" type="parTrans" cxnId="{A1B4A32C-5365-4FF1-B4BD-588B97D3ADF1}">
      <dgm:prSet/>
      <dgm:spPr/>
      <dgm:t>
        <a:bodyPr/>
        <a:lstStyle/>
        <a:p>
          <a:endParaRPr lang="ru-RU"/>
        </a:p>
      </dgm:t>
    </dgm:pt>
    <dgm:pt modelId="{009CA6ED-03FD-4C40-8560-1ED8413C387A}" type="sibTrans" cxnId="{A1B4A32C-5365-4FF1-B4BD-588B97D3ADF1}">
      <dgm:prSet/>
      <dgm:spPr/>
      <dgm:t>
        <a:bodyPr/>
        <a:lstStyle/>
        <a:p>
          <a:endParaRPr lang="ru-RU"/>
        </a:p>
      </dgm:t>
    </dgm:pt>
    <dgm:pt modelId="{05C73772-5158-487E-9A02-782F503C8E63}" type="pres">
      <dgm:prSet presAssocID="{DA84C5EA-74D1-496D-A1DB-6D4976D38B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F1C23-BCD0-42A5-B732-1DFF37E6BA15}" type="pres">
      <dgm:prSet presAssocID="{2E2E6F32-1D8E-4020-8494-48D4356C864E}" presName="parentLin" presStyleCnt="0"/>
      <dgm:spPr/>
    </dgm:pt>
    <dgm:pt modelId="{5A3AD6DC-7BA1-4474-8602-563F91105F95}" type="pres">
      <dgm:prSet presAssocID="{2E2E6F32-1D8E-4020-8494-48D4356C86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A3A408-56FA-4F60-9B02-0DC12B69DCE2}" type="pres">
      <dgm:prSet presAssocID="{2E2E6F32-1D8E-4020-8494-48D4356C864E}" presName="parentText" presStyleLbl="node1" presStyleIdx="0" presStyleCnt="3" custScaleX="171697" custScaleY="158822" custLinFactNeighborX="3314" custLinFactNeighborY="-27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E85FB-6FDB-4107-963E-46BD389184F0}" type="pres">
      <dgm:prSet presAssocID="{2E2E6F32-1D8E-4020-8494-48D4356C864E}" presName="negativeSpace" presStyleCnt="0"/>
      <dgm:spPr/>
    </dgm:pt>
    <dgm:pt modelId="{9D597D13-E108-4456-BADC-9E00FFA3F73E}" type="pres">
      <dgm:prSet presAssocID="{2E2E6F32-1D8E-4020-8494-48D4356C864E}" presName="childText" presStyleLbl="conFgAcc1" presStyleIdx="0" presStyleCnt="3">
        <dgm:presLayoutVars>
          <dgm:bulletEnabled val="1"/>
        </dgm:presLayoutVars>
      </dgm:prSet>
      <dgm:spPr/>
    </dgm:pt>
    <dgm:pt modelId="{4298764F-8C1B-436E-A939-A7546315A26B}" type="pres">
      <dgm:prSet presAssocID="{1FDF18D5-417C-4B40-8F35-F898C2EA7F0F}" presName="spaceBetweenRectangles" presStyleCnt="0"/>
      <dgm:spPr/>
    </dgm:pt>
    <dgm:pt modelId="{ABB6A142-EF8F-49BD-BE97-A6CAA1FD3735}" type="pres">
      <dgm:prSet presAssocID="{3C47ACA1-5E43-41E7-814B-79ABF3C14BF6}" presName="parentLin" presStyleCnt="0"/>
      <dgm:spPr/>
    </dgm:pt>
    <dgm:pt modelId="{3D36A9C5-158C-4FB3-BC4B-21865BA133E3}" type="pres">
      <dgm:prSet presAssocID="{3C47ACA1-5E43-41E7-814B-79ABF3C14B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A0139C-3C84-459C-9866-7B40EB160B9A}" type="pres">
      <dgm:prSet presAssocID="{3C47ACA1-5E43-41E7-814B-79ABF3C14BF6}" presName="parentText" presStyleLbl="node1" presStyleIdx="1" presStyleCnt="3" custScaleX="135792" custScaleY="151236" custLinFactNeighborX="-1534" custLinFactNeighborY="-19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152AD-6235-4204-9D2E-A48A71ECB8EF}" type="pres">
      <dgm:prSet presAssocID="{3C47ACA1-5E43-41E7-814B-79ABF3C14BF6}" presName="negativeSpace" presStyleCnt="0"/>
      <dgm:spPr/>
    </dgm:pt>
    <dgm:pt modelId="{30D8C0C8-7D82-43C2-9CAB-3EF6A5D227D5}" type="pres">
      <dgm:prSet presAssocID="{3C47ACA1-5E43-41E7-814B-79ABF3C14BF6}" presName="childText" presStyleLbl="conFgAcc1" presStyleIdx="1" presStyleCnt="3" custLinFactY="163595" custLinFactNeighborX="20065" custLinFactNeighborY="200000">
        <dgm:presLayoutVars>
          <dgm:bulletEnabled val="1"/>
        </dgm:presLayoutVars>
      </dgm:prSet>
      <dgm:spPr/>
    </dgm:pt>
    <dgm:pt modelId="{C7A48552-7E8C-45D0-8B87-5A2BCDF9774D}" type="pres">
      <dgm:prSet presAssocID="{009CA6ED-03FD-4C40-8560-1ED8413C387A}" presName="spaceBetweenRectangles" presStyleCnt="0"/>
      <dgm:spPr/>
    </dgm:pt>
    <dgm:pt modelId="{0311915F-5D8F-462C-9685-3E592EEBD1FA}" type="pres">
      <dgm:prSet presAssocID="{53A03917-DB8A-4C84-B3EE-DC6D2B9C7347}" presName="parentLin" presStyleCnt="0"/>
      <dgm:spPr/>
    </dgm:pt>
    <dgm:pt modelId="{47DBA571-5243-498B-A8C6-EC2D9CF0D73B}" type="pres">
      <dgm:prSet presAssocID="{53A03917-DB8A-4C84-B3EE-DC6D2B9C734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A6EE883-6922-46DC-9306-34E4433F0798}" type="pres">
      <dgm:prSet presAssocID="{53A03917-DB8A-4C84-B3EE-DC6D2B9C7347}" presName="parentText" presStyleLbl="node1" presStyleIdx="2" presStyleCnt="3" custScaleX="142857" custScaleY="143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50840-B94C-4B70-A39D-B5D79A74EC98}" type="pres">
      <dgm:prSet presAssocID="{53A03917-DB8A-4C84-B3EE-DC6D2B9C7347}" presName="negativeSpace" presStyleCnt="0"/>
      <dgm:spPr/>
    </dgm:pt>
    <dgm:pt modelId="{2F2C4982-AB69-45B2-B028-9B99618CD6E4}" type="pres">
      <dgm:prSet presAssocID="{53A03917-DB8A-4C84-B3EE-DC6D2B9C73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1A7E2C-ADBF-403E-B6A8-5996297B6D40}" type="presOf" srcId="{53A03917-DB8A-4C84-B3EE-DC6D2B9C7347}" destId="{47DBA571-5243-498B-A8C6-EC2D9CF0D73B}" srcOrd="0" destOrd="0" presId="urn:microsoft.com/office/officeart/2005/8/layout/list1"/>
    <dgm:cxn modelId="{08C03FCC-9061-41AB-AF42-0A9650046F75}" srcId="{DA84C5EA-74D1-496D-A1DB-6D4976D38B0D}" destId="{53A03917-DB8A-4C84-B3EE-DC6D2B9C7347}" srcOrd="2" destOrd="0" parTransId="{5B08C428-8409-4E4C-BFD6-B6D64A121A08}" sibTransId="{0D680C7E-EF92-4E82-8A31-B891152D356F}"/>
    <dgm:cxn modelId="{A1B4A32C-5365-4FF1-B4BD-588B97D3ADF1}" srcId="{DA84C5EA-74D1-496D-A1DB-6D4976D38B0D}" destId="{3C47ACA1-5E43-41E7-814B-79ABF3C14BF6}" srcOrd="1" destOrd="0" parTransId="{61B121F5-C0DF-4CB7-B4E2-E2D802AF3865}" sibTransId="{009CA6ED-03FD-4C40-8560-1ED8413C387A}"/>
    <dgm:cxn modelId="{69A17059-4413-4A32-A817-841D211EBA55}" type="presOf" srcId="{2E2E6F32-1D8E-4020-8494-48D4356C864E}" destId="{B9A3A408-56FA-4F60-9B02-0DC12B69DCE2}" srcOrd="1" destOrd="0" presId="urn:microsoft.com/office/officeart/2005/8/layout/list1"/>
    <dgm:cxn modelId="{42E7F06D-2BB9-40B9-A354-A36E326FADCD}" type="presOf" srcId="{2E2E6F32-1D8E-4020-8494-48D4356C864E}" destId="{5A3AD6DC-7BA1-4474-8602-563F91105F95}" srcOrd="0" destOrd="0" presId="urn:microsoft.com/office/officeart/2005/8/layout/list1"/>
    <dgm:cxn modelId="{FCA0FFC2-403C-4615-AC95-CF9B1BCD354E}" type="presOf" srcId="{3C47ACA1-5E43-41E7-814B-79ABF3C14BF6}" destId="{3D36A9C5-158C-4FB3-BC4B-21865BA133E3}" srcOrd="0" destOrd="0" presId="urn:microsoft.com/office/officeart/2005/8/layout/list1"/>
    <dgm:cxn modelId="{DCBB75F6-2F6C-4DD6-B7B1-1366335283CC}" type="presOf" srcId="{53A03917-DB8A-4C84-B3EE-DC6D2B9C7347}" destId="{CA6EE883-6922-46DC-9306-34E4433F0798}" srcOrd="1" destOrd="0" presId="urn:microsoft.com/office/officeart/2005/8/layout/list1"/>
    <dgm:cxn modelId="{D92F30DA-8C70-4FC9-A321-549D19E89313}" type="presOf" srcId="{DA84C5EA-74D1-496D-A1DB-6D4976D38B0D}" destId="{05C73772-5158-487E-9A02-782F503C8E63}" srcOrd="0" destOrd="0" presId="urn:microsoft.com/office/officeart/2005/8/layout/list1"/>
    <dgm:cxn modelId="{4309006A-072D-41E5-A543-1061111EFB66}" srcId="{DA84C5EA-74D1-496D-A1DB-6D4976D38B0D}" destId="{2E2E6F32-1D8E-4020-8494-48D4356C864E}" srcOrd="0" destOrd="0" parTransId="{6BC594DD-DD37-4469-87AE-B069D77742E8}" sibTransId="{1FDF18D5-417C-4B40-8F35-F898C2EA7F0F}"/>
    <dgm:cxn modelId="{E2276DE8-178C-432D-9C02-DC82767098AD}" type="presOf" srcId="{3C47ACA1-5E43-41E7-814B-79ABF3C14BF6}" destId="{26A0139C-3C84-459C-9866-7B40EB160B9A}" srcOrd="1" destOrd="0" presId="urn:microsoft.com/office/officeart/2005/8/layout/list1"/>
    <dgm:cxn modelId="{B385FC04-7D32-4C85-B1B2-7D7EE5321408}" type="presParOf" srcId="{05C73772-5158-487E-9A02-782F503C8E63}" destId="{776F1C23-BCD0-42A5-B732-1DFF37E6BA15}" srcOrd="0" destOrd="0" presId="urn:microsoft.com/office/officeart/2005/8/layout/list1"/>
    <dgm:cxn modelId="{79545349-4F72-4F72-BBC2-E2E8F115E516}" type="presParOf" srcId="{776F1C23-BCD0-42A5-B732-1DFF37E6BA15}" destId="{5A3AD6DC-7BA1-4474-8602-563F91105F95}" srcOrd="0" destOrd="0" presId="urn:microsoft.com/office/officeart/2005/8/layout/list1"/>
    <dgm:cxn modelId="{542B08EB-DE39-41FD-B5C4-BDCDAE6EE716}" type="presParOf" srcId="{776F1C23-BCD0-42A5-B732-1DFF37E6BA15}" destId="{B9A3A408-56FA-4F60-9B02-0DC12B69DCE2}" srcOrd="1" destOrd="0" presId="urn:microsoft.com/office/officeart/2005/8/layout/list1"/>
    <dgm:cxn modelId="{C42B586E-259C-4F70-89ED-0152F6BA6EBA}" type="presParOf" srcId="{05C73772-5158-487E-9A02-782F503C8E63}" destId="{145E85FB-6FDB-4107-963E-46BD389184F0}" srcOrd="1" destOrd="0" presId="urn:microsoft.com/office/officeart/2005/8/layout/list1"/>
    <dgm:cxn modelId="{FF48610B-E433-4D01-B31C-EB76F17B10EE}" type="presParOf" srcId="{05C73772-5158-487E-9A02-782F503C8E63}" destId="{9D597D13-E108-4456-BADC-9E00FFA3F73E}" srcOrd="2" destOrd="0" presId="urn:microsoft.com/office/officeart/2005/8/layout/list1"/>
    <dgm:cxn modelId="{15628A95-5D5C-4433-8CA0-AA1788F5ABA0}" type="presParOf" srcId="{05C73772-5158-487E-9A02-782F503C8E63}" destId="{4298764F-8C1B-436E-A939-A7546315A26B}" srcOrd="3" destOrd="0" presId="urn:microsoft.com/office/officeart/2005/8/layout/list1"/>
    <dgm:cxn modelId="{AF40EAD9-4B94-48E0-87AF-8C1C0D33CBDB}" type="presParOf" srcId="{05C73772-5158-487E-9A02-782F503C8E63}" destId="{ABB6A142-EF8F-49BD-BE97-A6CAA1FD3735}" srcOrd="4" destOrd="0" presId="urn:microsoft.com/office/officeart/2005/8/layout/list1"/>
    <dgm:cxn modelId="{C891ED0D-E6DE-480F-B013-C310119FF1B4}" type="presParOf" srcId="{ABB6A142-EF8F-49BD-BE97-A6CAA1FD3735}" destId="{3D36A9C5-158C-4FB3-BC4B-21865BA133E3}" srcOrd="0" destOrd="0" presId="urn:microsoft.com/office/officeart/2005/8/layout/list1"/>
    <dgm:cxn modelId="{E640762E-00BF-4EDE-8670-CB6C29BE774F}" type="presParOf" srcId="{ABB6A142-EF8F-49BD-BE97-A6CAA1FD3735}" destId="{26A0139C-3C84-459C-9866-7B40EB160B9A}" srcOrd="1" destOrd="0" presId="urn:microsoft.com/office/officeart/2005/8/layout/list1"/>
    <dgm:cxn modelId="{65939AB6-62EB-41B2-B37E-562DC46D5A9C}" type="presParOf" srcId="{05C73772-5158-487E-9A02-782F503C8E63}" destId="{60A152AD-6235-4204-9D2E-A48A71ECB8EF}" srcOrd="5" destOrd="0" presId="urn:microsoft.com/office/officeart/2005/8/layout/list1"/>
    <dgm:cxn modelId="{777AC378-C259-41C5-A545-99254BFFDA5D}" type="presParOf" srcId="{05C73772-5158-487E-9A02-782F503C8E63}" destId="{30D8C0C8-7D82-43C2-9CAB-3EF6A5D227D5}" srcOrd="6" destOrd="0" presId="urn:microsoft.com/office/officeart/2005/8/layout/list1"/>
    <dgm:cxn modelId="{0824E2F5-4A92-4065-B311-2A0182DD78D1}" type="presParOf" srcId="{05C73772-5158-487E-9A02-782F503C8E63}" destId="{C7A48552-7E8C-45D0-8B87-5A2BCDF9774D}" srcOrd="7" destOrd="0" presId="urn:microsoft.com/office/officeart/2005/8/layout/list1"/>
    <dgm:cxn modelId="{3993C7E6-3C40-4FBD-AC5E-1141FC6EB192}" type="presParOf" srcId="{05C73772-5158-487E-9A02-782F503C8E63}" destId="{0311915F-5D8F-462C-9685-3E592EEBD1FA}" srcOrd="8" destOrd="0" presId="urn:microsoft.com/office/officeart/2005/8/layout/list1"/>
    <dgm:cxn modelId="{2CC5D59A-1E11-41F5-B6C4-6EBBFE5F4B6B}" type="presParOf" srcId="{0311915F-5D8F-462C-9685-3E592EEBD1FA}" destId="{47DBA571-5243-498B-A8C6-EC2D9CF0D73B}" srcOrd="0" destOrd="0" presId="urn:microsoft.com/office/officeart/2005/8/layout/list1"/>
    <dgm:cxn modelId="{A76C8CFD-4498-484B-8CDC-D4C35D370204}" type="presParOf" srcId="{0311915F-5D8F-462C-9685-3E592EEBD1FA}" destId="{CA6EE883-6922-46DC-9306-34E4433F0798}" srcOrd="1" destOrd="0" presId="urn:microsoft.com/office/officeart/2005/8/layout/list1"/>
    <dgm:cxn modelId="{94DA1568-65FF-4A4D-B122-8E92192CF4BA}" type="presParOf" srcId="{05C73772-5158-487E-9A02-782F503C8E63}" destId="{28D50840-B94C-4B70-A39D-B5D79A74EC98}" srcOrd="9" destOrd="0" presId="urn:microsoft.com/office/officeart/2005/8/layout/list1"/>
    <dgm:cxn modelId="{25380AEF-159C-4A93-B678-0717027DE3CB}" type="presParOf" srcId="{05C73772-5158-487E-9A02-782F503C8E63}" destId="{2F2C4982-AB69-45B2-B028-9B99618CD6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97D13-E108-4456-BADC-9E00FFA3F73E}">
      <dsp:nvSpPr>
        <dsp:cNvPr id="0" name=""/>
        <dsp:cNvSpPr/>
      </dsp:nvSpPr>
      <dsp:spPr>
        <a:xfrm>
          <a:off x="0" y="733618"/>
          <a:ext cx="7536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3A408-56FA-4F60-9B02-0DC12B69DCE2}">
      <dsp:nvSpPr>
        <dsp:cNvPr id="0" name=""/>
        <dsp:cNvSpPr/>
      </dsp:nvSpPr>
      <dsp:spPr>
        <a:xfrm>
          <a:off x="309577" y="0"/>
          <a:ext cx="7226582" cy="98456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Коррегировать нарушенные функции , формировать учебные умения и навыки, приобретать социальный опыт.</a:t>
          </a:r>
          <a:endParaRPr lang="ru-RU" sz="2000" b="1" kern="1200" dirty="0"/>
        </a:p>
      </dsp:txBody>
      <dsp:txXfrm>
        <a:off x="357640" y="48063"/>
        <a:ext cx="7130456" cy="888443"/>
      </dsp:txXfrm>
    </dsp:sp>
    <dsp:sp modelId="{30D8C0C8-7D82-43C2-9CAB-3EF6A5D227D5}">
      <dsp:nvSpPr>
        <dsp:cNvPr id="0" name=""/>
        <dsp:cNvSpPr/>
      </dsp:nvSpPr>
      <dsp:spPr>
        <a:xfrm>
          <a:off x="0" y="3096345"/>
          <a:ext cx="7536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0139C-3C84-459C-9866-7B40EB160B9A}">
      <dsp:nvSpPr>
        <dsp:cNvPr id="0" name=""/>
        <dsp:cNvSpPr/>
      </dsp:nvSpPr>
      <dsp:spPr>
        <a:xfrm>
          <a:off x="370665" y="1256902"/>
          <a:ext cx="7156456" cy="937542"/>
        </a:xfrm>
        <a:prstGeom prst="roundRect">
          <a:avLst/>
        </a:prstGeom>
        <a:solidFill>
          <a:schemeClr val="accent3">
            <a:lumMod val="75000"/>
            <a:alpha val="5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Организовать досуг и направить ребёнка на более функциональную и эффективную деятельность.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16432" y="1302669"/>
        <a:ext cx="7064922" cy="846008"/>
      </dsp:txXfrm>
    </dsp:sp>
    <dsp:sp modelId="{2F2C4982-AB69-45B2-B028-9B99618CD6E4}">
      <dsp:nvSpPr>
        <dsp:cNvPr id="0" name=""/>
        <dsp:cNvSpPr/>
      </dsp:nvSpPr>
      <dsp:spPr>
        <a:xfrm>
          <a:off x="0" y="3228214"/>
          <a:ext cx="75361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EE883-6922-46DC-9306-34E4433F0798}">
      <dsp:nvSpPr>
        <dsp:cNvPr id="0" name=""/>
        <dsp:cNvSpPr/>
      </dsp:nvSpPr>
      <dsp:spPr>
        <a:xfrm>
          <a:off x="358777" y="2646401"/>
          <a:ext cx="7175535" cy="891773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4" tIns="0" rIns="19939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Научить  ребенка быть более самостоятельным, и не зависеть от подсказок и инструкций окружающих.</a:t>
          </a:r>
          <a:endParaRPr lang="ru-RU" sz="2000" b="1" kern="1200" dirty="0"/>
        </a:p>
      </dsp:txBody>
      <dsp:txXfrm>
        <a:off x="402310" y="2689934"/>
        <a:ext cx="7088469" cy="804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6792A-1BB6-4CBD-A88B-4E62B600608F}" type="datetimeFigureOut">
              <a:rPr lang="ru-RU" smtClean="0"/>
              <a:t>14.02.2012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1F6B1-6E43-4106-A8BA-9E7F1B0E4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16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2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6CAF7-4820-4026-86A8-3B17A449205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EEEE-0CC0-445A-AA73-10751BAC1B7A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44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24F7-A0F0-4B74-B418-6B84D93B4AE4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73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3B12-08CA-4529-B332-465E8D03AC2D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49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2CED-40EB-4D04-8897-72B05E3219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531"/>
      </p:ext>
    </p:extLst>
  </p:cSld>
  <p:clrMapOvr>
    <a:masterClrMapping/>
  </p:clrMapOvr>
  <p:transition spd="med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5A7-6025-48C0-89E9-558470B016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97738"/>
      </p:ext>
    </p:extLst>
  </p:cSld>
  <p:clrMapOvr>
    <a:masterClrMapping/>
  </p:clrMapOvr>
  <p:transition spd="med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EB97-B4DF-49C5-B2FC-2517AFC8CB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44122"/>
      </p:ext>
    </p:extLst>
  </p:cSld>
  <p:clrMapOvr>
    <a:masterClrMapping/>
  </p:clrMapOvr>
  <p:transition spd="med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9F-0902-458E-9843-D399173BCA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05877"/>
      </p:ext>
    </p:extLst>
  </p:cSld>
  <p:clrMapOvr>
    <a:masterClrMapping/>
  </p:clrMapOvr>
  <p:transition spd="med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E38B-F834-4E84-B28C-1DDE5194A6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1621"/>
      </p:ext>
    </p:extLst>
  </p:cSld>
  <p:clrMapOvr>
    <a:masterClrMapping/>
  </p:clrMapOvr>
  <p:transition spd="med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BE32-C62C-484A-B3A2-4BF2339165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32170"/>
      </p:ext>
    </p:extLst>
  </p:cSld>
  <p:clrMapOvr>
    <a:masterClrMapping/>
  </p:clrMapOvr>
  <p:transition spd="med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C83E-F4A7-4A11-8E6F-88E0686716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30327"/>
      </p:ext>
    </p:extLst>
  </p:cSld>
  <p:clrMapOvr>
    <a:masterClrMapping/>
  </p:clrMapOvr>
  <p:transition spd="med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DCEE-9D85-4086-A300-923400260C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3027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395E-554F-4812-82FF-10A38223353C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32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8935-0AEC-4114-8A57-7789EB7348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57979"/>
      </p:ext>
    </p:extLst>
  </p:cSld>
  <p:clrMapOvr>
    <a:masterClrMapping/>
  </p:clrMapOvr>
  <p:transition spd="med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EA9-491C-496A-819D-25EC2D6E28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62632"/>
      </p:ext>
    </p:extLst>
  </p:cSld>
  <p:clrMapOvr>
    <a:masterClrMapping/>
  </p:clrMapOvr>
  <p:transition spd="med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FCF-FB32-4D36-A65D-382E295A28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43202"/>
      </p:ext>
    </p:extLst>
  </p:cSld>
  <p:clrMapOvr>
    <a:masterClrMapping/>
  </p:clrMapOvr>
  <p:transition spd="med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7C1-FD3C-43C2-984F-80D8482FE563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0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C88D-BFFA-4DD8-8679-73FF045C34B7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2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9F7-2FC9-48E4-B2AD-0842E73849E1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9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01F-532D-4B94-83BC-165A8968247B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25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45F-E096-4BD4-B5B5-6792D6AFE7B7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66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EFA1-664B-4ED9-929D-CCCD5D995069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5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7B-56CC-41CD-B651-F97A30D8CE9C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0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ECA7-BAA3-4896-AFBC-F2D69D54AEC8}" type="datetime1">
              <a:rPr lang="ru-RU" smtClean="0"/>
              <a:t>14.02.2012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24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6052-1B3D-49EF-B88A-E270290F4E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14.02.2012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8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0"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-aba.blogspo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nsportal.ru/alekseeva-natalya-nikolaevn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11" Type="http://schemas.openxmlformats.org/officeDocument/2006/relationships/hyperlink" Target="http://2.bp.blogspot.com/-hkH4y3ZmBz8/TvnmU0fO4gI/AAAAAAAACXM/C9NI3vlRH6g/s1600/PAS5.jpg" TargetMode="External"/><Relationship Id="rId5" Type="http://schemas.openxmlformats.org/officeDocument/2006/relationships/image" Target="../media/image3.gif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hyperlink" Target="http://1.bp.blogspot.com/-g41XUp3OtTI/TxUv2v2YtXI/AAAAAAAACaw/X7Yu3Cm__2E/s1600/PAS8.jpg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76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12160" y="5366390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Докладчик: Алексеева Наталья Николаевна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98725" y="1340768"/>
            <a:ext cx="4253113" cy="1535005"/>
            <a:chOff x="1045670" y="966850"/>
            <a:chExt cx="7275387" cy="2984124"/>
          </a:xfrm>
        </p:grpSpPr>
        <p:pic>
          <p:nvPicPr>
            <p:cNvPr id="10" name="Picture 4" descr="HM00380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966850"/>
              <a:ext cx="3389017" cy="289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HM00380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670" y="1052736"/>
              <a:ext cx="3389017" cy="289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46449" y="3128194"/>
            <a:ext cx="7992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Визуальное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расписание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– 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lvl="0"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эффективный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способ </a:t>
            </a:r>
          </a:p>
          <a:p>
            <a:pPr lvl="0"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обучения  учащихся  с ДЦП  (умеренная УО)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9198" y="5985869"/>
            <a:ext cx="197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 – Петербург</a:t>
            </a:r>
          </a:p>
          <a:p>
            <a:pPr algn="ctr"/>
            <a:r>
              <a:rPr lang="ru-RU" dirty="0" smtClean="0"/>
              <a:t>2012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4370" y="620688"/>
            <a:ext cx="410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ГБС(К)ОУ  </a:t>
            </a:r>
            <a:r>
              <a:rPr lang="en-US" sz="2800" b="1" dirty="0" smtClean="0">
                <a:solidFill>
                  <a:prstClr val="black"/>
                </a:solidFill>
              </a:rPr>
              <a:t>VIII </a:t>
            </a:r>
            <a:r>
              <a:rPr lang="ru-RU" sz="2800" b="1" dirty="0" smtClean="0">
                <a:solidFill>
                  <a:prstClr val="black"/>
                </a:solidFill>
              </a:rPr>
              <a:t>вида №487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9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332">
        <p14:doors dir="vert"/>
      </p:transition>
    </mc:Choice>
    <mc:Fallback xmlns="">
      <p:transition spd="slow" advTm="18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2" y="3821265"/>
            <a:ext cx="87646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 smtClean="0"/>
              <a:t>Использованная литература: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latin typeface="Times New Roman"/>
                <a:ea typeface="Times New Roman"/>
              </a:rPr>
              <a:t>МакКланнахан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Л.И., </a:t>
            </a:r>
            <a:r>
              <a:rPr lang="ru-RU" dirty="0" err="1">
                <a:latin typeface="Times New Roman"/>
                <a:ea typeface="Times New Roman"/>
              </a:rPr>
              <a:t>Крантц</a:t>
            </a:r>
            <a:r>
              <a:rPr lang="ru-RU" dirty="0">
                <a:latin typeface="Times New Roman"/>
                <a:ea typeface="Times New Roman"/>
              </a:rPr>
              <a:t>  </a:t>
            </a:r>
            <a:r>
              <a:rPr lang="ru-RU" dirty="0" err="1">
                <a:latin typeface="Times New Roman"/>
                <a:ea typeface="Times New Roman"/>
              </a:rPr>
              <a:t>П.Дж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Расписание </a:t>
            </a:r>
            <a:r>
              <a:rPr lang="ru-RU" dirty="0">
                <a:latin typeface="Times New Roman"/>
                <a:ea typeface="Times New Roman"/>
              </a:rPr>
              <a:t>для детей с аутизмом./Пер. С англ. </a:t>
            </a:r>
            <a:endParaRPr lang="ru-RU" dirty="0" smtClean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О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Чикурова</a:t>
            </a:r>
            <a:r>
              <a:rPr lang="ru-RU" dirty="0">
                <a:latin typeface="Times New Roman"/>
                <a:ea typeface="Times New Roman"/>
              </a:rPr>
              <a:t>, С. </a:t>
            </a:r>
            <a:r>
              <a:rPr lang="ru-RU" dirty="0" err="1">
                <a:latin typeface="Times New Roman"/>
                <a:ea typeface="Times New Roman"/>
              </a:rPr>
              <a:t>Морозовой</a:t>
            </a:r>
            <a:r>
              <a:rPr lang="ru-RU" dirty="0" err="1" smtClean="0">
                <a:latin typeface="Times New Roman"/>
                <a:ea typeface="Times New Roman"/>
              </a:rPr>
              <a:t>.-</a:t>
            </a:r>
            <a:r>
              <a:rPr lang="ru-RU" dirty="0" err="1">
                <a:latin typeface="Times New Roman"/>
                <a:ea typeface="Times New Roman"/>
              </a:rPr>
              <a:t>М.:Изд-во</a:t>
            </a:r>
            <a:r>
              <a:rPr lang="ru-RU" dirty="0">
                <a:latin typeface="Times New Roman"/>
                <a:ea typeface="Times New Roman"/>
              </a:rPr>
              <a:t> «</a:t>
            </a:r>
            <a:r>
              <a:rPr lang="ru-RU" dirty="0" err="1">
                <a:latin typeface="Times New Roman"/>
                <a:ea typeface="Times New Roman"/>
              </a:rPr>
              <a:t>СигналЪ</a:t>
            </a:r>
            <a:r>
              <a:rPr lang="ru-RU" dirty="0">
                <a:latin typeface="Times New Roman"/>
                <a:ea typeface="Times New Roman"/>
              </a:rPr>
              <a:t>», </a:t>
            </a:r>
            <a:r>
              <a:rPr lang="ru-RU" dirty="0" smtClean="0">
                <a:latin typeface="Times New Roman"/>
                <a:ea typeface="Times New Roman"/>
              </a:rPr>
              <a:t>2003</a:t>
            </a: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2. Сайт Юлии </a:t>
            </a:r>
            <a:r>
              <a:rPr lang="ru-RU" dirty="0" err="1" smtClean="0">
                <a:latin typeface="Times New Roman"/>
                <a:ea typeface="Times New Roman"/>
              </a:rPr>
              <a:t>Эрц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://www.autism-aba.blogspot.com/</a:t>
            </a:r>
            <a:endParaRPr lang="ru-RU" dirty="0" smtClean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49" y="5760258"/>
            <a:ext cx="8601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Адрес моего мини сайта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hlinkClick r:id="rId4"/>
            </a:endParaRPr>
          </a:p>
          <a:p>
            <a:pPr lvl="0"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://nsportal.ru/alekseeva-natalya-nikolaevna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92696"/>
            <a:ext cx="7412607" cy="923330"/>
          </a:xfrm>
          <a:prstGeom prst="rect">
            <a:avLst/>
          </a:prstGeom>
          <a:noFill/>
          <a:scene3d>
            <a:camera prst="orthographicFront">
              <a:rot lat="600000" lon="0" rev="0"/>
            </a:camera>
            <a:lightRig rig="glow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898627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76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4419875"/>
              </p:ext>
            </p:extLst>
          </p:nvPr>
        </p:nvGraphicFramePr>
        <p:xfrm>
          <a:off x="1043608" y="2708920"/>
          <a:ext cx="75361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857" y="19124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  <a:ea typeface="Times New Roman"/>
                <a:cs typeface="Times New Roman"/>
              </a:rPr>
              <a:t>Использование визуального расписания </a:t>
            </a:r>
            <a:r>
              <a:rPr lang="ru-RU" sz="3200" b="1" dirty="0" smtClean="0">
                <a:latin typeface="Monotype Corsiva" pitchFamily="66" charset="0"/>
                <a:ea typeface="Times New Roman"/>
                <a:cs typeface="Times New Roman"/>
              </a:rPr>
              <a:t>позволяет: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2857" y="476672"/>
            <a:ext cx="8532440" cy="1188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chemeClr val="bg2">
                    <a:lumMod val="90000"/>
                  </a:schemeClr>
                </a:solidFill>
              </a:rPr>
              <a:t>Визуальное расписание </a:t>
            </a:r>
            <a:r>
              <a:rPr lang="ru-RU" sz="2400" b="1" dirty="0" smtClean="0"/>
              <a:t>– это набор карточек либо написанных слов/подписей, на которое ориентируется ребёнок во время самостоятельного выполнения задания.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80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atin typeface="Monotype Corsiva" pitchFamily="66" charset="0"/>
              </a:rPr>
              <a:t>Предварительные навыки: </a:t>
            </a:r>
            <a:endParaRPr lang="ru-RU" sz="3600" b="1" dirty="0" smtClean="0">
              <a:latin typeface="Monotype Corsiva" pitchFamily="66" charset="0"/>
            </a:endParaRPr>
          </a:p>
          <a:p>
            <a:pPr lvl="0" algn="ctr"/>
            <a:r>
              <a:rPr lang="ru-RU" sz="3600" b="1" dirty="0" smtClean="0">
                <a:latin typeface="Monotype Corsiva" pitchFamily="66" charset="0"/>
              </a:rPr>
              <a:t>«</a:t>
            </a:r>
            <a:r>
              <a:rPr lang="ru-RU" sz="3600" b="1" dirty="0">
                <a:latin typeface="Monotype Corsiva" pitchFamily="66" charset="0"/>
              </a:rPr>
              <a:t>Готов ли ребёнок к расписанию?»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6" y="2360662"/>
            <a:ext cx="4427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Различает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картинки на общем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фоне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Blip>
                <a:blip r:embed="rId5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Умеет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сопоставлять идентичные предметы</a:t>
            </a:r>
          </a:p>
          <a:p>
            <a:pPr marL="285750" indent="-285750">
              <a:buBlip>
                <a:blip r:embed="rId5"/>
              </a:buBlip>
            </a:pPr>
            <a:endParaRPr lang="ru-RU" dirty="0" smtClean="0"/>
          </a:p>
          <a:p>
            <a:pPr marL="285750" indent="-285750">
              <a:buBlip>
                <a:blip r:embed="rId5"/>
              </a:buBlip>
            </a:pPr>
            <a:endParaRPr lang="ru-RU" dirty="0"/>
          </a:p>
          <a:p>
            <a:endParaRPr lang="ru-RU" dirty="0"/>
          </a:p>
          <a:p>
            <a:pPr marL="285750" indent="-285750">
              <a:buBlip>
                <a:blip r:embed="rId5"/>
              </a:buBlip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Умеет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сопоставлять предметы с картинками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7544" y="1893025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Картинка 92 из 1669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07" y="4084701"/>
            <a:ext cx="904055" cy="9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а 92 из 1669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90989"/>
            <a:ext cx="929680" cy="9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veselinka-kazan.ru/published/publicdata/VESELINKWA/attachments/SC/products_pictures/5p_en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4"/>
          <a:stretch/>
        </p:blipFill>
        <p:spPr bwMode="auto">
          <a:xfrm>
            <a:off x="5703339" y="5301208"/>
            <a:ext cx="1269607" cy="14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veselinka-kazan.ru/published/publicdata/VESELINKWA/attachments/SC/products_pictures/5p_enl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54"/>
          <a:stretch/>
        </p:blipFill>
        <p:spPr bwMode="auto">
          <a:xfrm>
            <a:off x="7315148" y="5197034"/>
            <a:ext cx="1269607" cy="14383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" name="Рисунок 27" descr="http://2.bp.blogspot.com/-hkH4y3ZmBz8/TvnmU0fO4gI/AAAAAAAACXM/C9NI3vlRH6g/s200/PAS5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03" y="2204864"/>
            <a:ext cx="1368152" cy="15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4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9823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7544" y="1893025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692696"/>
            <a:ext cx="806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Подготовка первого визуального </a:t>
            </a:r>
            <a:r>
              <a:rPr lang="ru-RU" sz="3600" b="1" dirty="0" smtClean="0">
                <a:latin typeface="Monotype Corsiva" pitchFamily="66" charset="0"/>
              </a:rPr>
              <a:t>расписания. Выбор заданий.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66529"/>
            <a:ext cx="7632848" cy="3382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64" y="3627777"/>
            <a:ext cx="2513696" cy="1878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2" name="Picture 6" descr="IMGP0002 (2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1326"/>
            <a:ext cx="1856077" cy="24855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177" name="Picture 9" descr="Картинка 8 из 593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91296"/>
            <a:ext cx="2159521" cy="24452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120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8758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3" y="644351"/>
            <a:ext cx="84502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59" y="680808"/>
            <a:ext cx="314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Monotype Corsiva" pitchFamily="66" charset="0"/>
              </a:rPr>
              <a:t>Подготовка карточек</a:t>
            </a:r>
          </a:p>
        </p:txBody>
      </p:sp>
      <p:pic>
        <p:nvPicPr>
          <p:cNvPr id="15" name="Picture 5" descr="F:\НО 2012\расписание фото\расписание Никита\расписание Никита\IMGP3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1086" y="1226581"/>
            <a:ext cx="2688298" cy="20162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6012160" y="848220"/>
            <a:ext cx="2808312" cy="1500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На фотографии изображать только , необходимые для выполнения  материалы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2554559"/>
            <a:ext cx="2808312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Материалы фотографировать 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одном  </a:t>
            </a:r>
            <a:r>
              <a:rPr lang="ru-RU" b="1" dirty="0">
                <a:solidFill>
                  <a:schemeClr val="bg1"/>
                </a:solidFill>
              </a:rPr>
              <a:t>фоне</a:t>
            </a:r>
          </a:p>
        </p:txBody>
      </p:sp>
      <p:pic>
        <p:nvPicPr>
          <p:cNvPr id="19" name="Picture 3" descr="F:\НО 2012\расписание фото\расписание Никита\расписание Никита\IMGP30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9704"/>
            <a:ext cx="2952328" cy="22142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0193" y="4077072"/>
            <a:ext cx="8450263" cy="259228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Documents and Settings\выаыва\Мои документы\Мои рисунки\2012-01-21\IMGP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7" y="4221087"/>
            <a:ext cx="3083015" cy="2312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7" name="Picture 5" descr="IMGP0001 (3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74" y="4288678"/>
            <a:ext cx="2345084" cy="23006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8" name="Прямоугольник 27"/>
          <p:cNvSpPr/>
          <p:nvPr/>
        </p:nvSpPr>
        <p:spPr>
          <a:xfrm>
            <a:off x="3959722" y="4725144"/>
            <a:ext cx="2196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Monotype Corsiva" pitchFamily="66" charset="0"/>
              </a:rPr>
              <a:t>Подготовка </a:t>
            </a:r>
            <a:endParaRPr lang="ru-RU" sz="2800" b="1" u="sng" dirty="0" smtClean="0">
              <a:latin typeface="Monotype Corsiva" pitchFamily="66" charset="0"/>
            </a:endParaRPr>
          </a:p>
          <a:p>
            <a:pPr algn="ctr"/>
            <a:r>
              <a:rPr lang="ru-RU" sz="2800" b="1" u="sng" dirty="0" smtClean="0">
                <a:latin typeface="Monotype Corsiva" pitchFamily="66" charset="0"/>
              </a:rPr>
              <a:t>материалов</a:t>
            </a:r>
            <a:endParaRPr lang="ru-RU" sz="2800" b="1" u="sng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1258" y="1988840"/>
            <a:ext cx="5832648" cy="3591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692696"/>
            <a:ext cx="49685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МАТЕРИАЛЫ</a:t>
            </a:r>
            <a:endParaRPr lang="ru-RU" sz="3200" b="1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360441" y="131378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91179" y="1312151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16216" y="1312151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4" descr="http://www.akadeti.ru/_upload/il/23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8" y="2132856"/>
            <a:ext cx="1200322" cy="13591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xtLst/>
        </p:spPr>
      </p:pic>
      <p:pic>
        <p:nvPicPr>
          <p:cNvPr id="27" name="Picture 6" descr="http://www.vintik-ru.ru/products_pictures/2007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42" y="2097334"/>
            <a:ext cx="1313300" cy="13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5091 формы на палочках 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36" y="1997254"/>
            <a:ext cx="1995471" cy="14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771258" y="3491989"/>
            <a:ext cx="583264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Documents and Settings\выаыва\Мои документы\Мои рисунки\2012-01-21\IMGP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72" y="4293095"/>
            <a:ext cx="1744633" cy="1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3653497" y="4653136"/>
            <a:ext cx="1475363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6323" y="6093296"/>
            <a:ext cx="228456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РЕБЁНОК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907704" y="5731515"/>
            <a:ext cx="1584176" cy="145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817838" y="4437112"/>
            <a:ext cx="7920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/>
              <a:t>ВИЗУАЛЬНОЕ 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523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http://1.bp.blogspot.com/-g41XUp3OtTI/TxUv2v2YtXI/AAAAAAAACaw/X7Yu3Cm__2E/s640/PAS8.jpg">
            <a:hlinkClick r:id="rId5" tooltip="&quot;Процесс обучения навыку выполнения действий по расписанию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4266"/>
            <a:ext cx="4968552" cy="6147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0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25" y="220486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Модель выпускника нашей школы</a:t>
            </a:r>
            <a:endParaRPr lang="ru-RU" sz="5400" b="1" dirty="0">
              <a:ln w="19050">
                <a:solidFill>
                  <a:prstClr val="black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32656"/>
            <a:ext cx="410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ГБС(К)ОУ  </a:t>
            </a:r>
            <a:r>
              <a:rPr lang="en-US" sz="2800" b="1" dirty="0" smtClean="0">
                <a:solidFill>
                  <a:prstClr val="black"/>
                </a:solidFill>
              </a:rPr>
              <a:t>VIII </a:t>
            </a:r>
            <a:r>
              <a:rPr lang="ru-RU" sz="2800" b="1" dirty="0" smtClean="0">
                <a:solidFill>
                  <a:prstClr val="black"/>
                </a:solidFill>
              </a:rPr>
              <a:t>вида №487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75" y="-1765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latin typeface="Monotype Corsiva" pitchFamily="66" charset="0"/>
              </a:rPr>
              <a:t>Измерение навыка следования расписанию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73073"/>
              </p:ext>
            </p:extLst>
          </p:nvPr>
        </p:nvGraphicFramePr>
        <p:xfrm>
          <a:off x="446853" y="1171851"/>
          <a:ext cx="8304449" cy="588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851"/>
                <a:gridCol w="1679714"/>
                <a:gridCol w="1512168"/>
                <a:gridCol w="1152128"/>
                <a:gridCol w="1440160"/>
                <a:gridCol w="1059428"/>
              </a:tblGrid>
              <a:tr h="67297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Открывает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Показывает</a:t>
                      </a:r>
                    </a:p>
                    <a:p>
                      <a:pPr algn="ctr"/>
                      <a:r>
                        <a:rPr lang="ru-RU" dirty="0" smtClean="0"/>
                        <a:t>смотрит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Берёт </a:t>
                      </a:r>
                    </a:p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Убирает</a:t>
                      </a:r>
                      <a:endParaRPr lang="ru-RU" dirty="0"/>
                    </a:p>
                  </a:txBody>
                  <a:tcPr/>
                </a:tc>
              </a:tr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пазл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_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smtClean="0"/>
                        <a:t>_</a:t>
                      </a:r>
                      <a:endParaRPr lang="ru-RU" sz="3200" b="1"/>
                    </a:p>
                  </a:txBody>
                  <a:tcPr/>
                </a:tc>
              </a:tr>
              <a:tr h="6226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Коробка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</a:tr>
              <a:tr h="5040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прищепки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_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</a:tr>
              <a:tr h="81372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правильно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шагов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</a:tr>
              <a:tr h="5715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Число правильно </a:t>
                      </a:r>
                      <a:r>
                        <a:rPr lang="ru-RU" sz="1600" b="1" dirty="0" err="1" smtClean="0"/>
                        <a:t>вып</a:t>
                      </a:r>
                      <a:r>
                        <a:rPr lang="ru-RU" sz="1600" b="1" dirty="0" smtClean="0"/>
                        <a:t>. шагов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  <a:tr h="804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Общее число</a:t>
                      </a:r>
                      <a:r>
                        <a:rPr lang="ru-RU" sz="1600" b="1" baseline="0" dirty="0" smtClean="0"/>
                        <a:t> шагов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20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80055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Процент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правильно </a:t>
                      </a:r>
                      <a:r>
                        <a:rPr lang="ru-RU" sz="1600" b="1" baseline="0" dirty="0" err="1" smtClean="0"/>
                        <a:t>вып</a:t>
                      </a:r>
                      <a:r>
                        <a:rPr lang="ru-RU" sz="1600" b="1" baseline="0" dirty="0" smtClean="0"/>
                        <a:t>. шагов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35%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7" y="741018"/>
            <a:ext cx="404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Бланк для фиксации данных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68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25" y="220486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Модель выпускника нашей школы</a:t>
            </a:r>
            <a:endParaRPr lang="ru-RU" sz="5400" b="1" dirty="0">
              <a:ln w="19050">
                <a:solidFill>
                  <a:prstClr val="black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32656"/>
            <a:ext cx="410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ГБС(К)ОУ  </a:t>
            </a:r>
            <a:r>
              <a:rPr lang="en-US" sz="2800" b="1" dirty="0" smtClean="0">
                <a:solidFill>
                  <a:prstClr val="black"/>
                </a:solidFill>
              </a:rPr>
              <a:t>VIII </a:t>
            </a:r>
            <a:r>
              <a:rPr lang="ru-RU" sz="2800" b="1" dirty="0" smtClean="0">
                <a:solidFill>
                  <a:prstClr val="black"/>
                </a:solidFill>
              </a:rPr>
              <a:t>вида №487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085184"/>
            <a:ext cx="292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Докладчик: Н.Н. Алексеева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75" y="-1765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Monotype Corsiva" pitchFamily="66" charset="0"/>
              </a:rPr>
              <a:t>Фиксация данных на графике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93221"/>
            <a:ext cx="6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Первое расписание в виде альбома с фотографиями для М. 7 лет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73995" cy="4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363</Words>
  <Application>Microsoft Office PowerPoint</Application>
  <PresentationFormat>Экран (4:3)</PresentationFormat>
  <Paragraphs>117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ИГОРЬ</cp:lastModifiedBy>
  <cp:revision>53</cp:revision>
  <dcterms:modified xsi:type="dcterms:W3CDTF">2012-02-14T16:16:34Z</dcterms:modified>
</cp:coreProperties>
</file>