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500430" y="59817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Учитель Кузьмина И.В.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85728"/>
            <a:ext cx="5374869" cy="1754326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Урок по теме</a:t>
            </a:r>
            <a:b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«Теорема Виета»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2214554"/>
            <a:ext cx="2563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8 класс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28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</a:t>
            </a:r>
            <a:r>
              <a:rPr lang="ru-RU" dirty="0" smtClean="0"/>
              <a:t>) Объяснение учителем , как с помощью теоремы Виета можно составить квадратное уравнение по его корням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142984"/>
            <a:ext cx="9144000" cy="5715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2714620"/>
            <a:ext cx="9144000" cy="3571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Например: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№1. Составить уравнение, если известны его корни:</a:t>
            </a:r>
          </a:p>
          <a:p>
            <a:pPr lvl="0">
              <a:spcBef>
                <a:spcPct val="0"/>
              </a:spcBef>
            </a:pPr>
            <a:r>
              <a:rPr lang="ru-RU" sz="2400" b="1" i="1" dirty="0" smtClean="0"/>
              <a:t>Х</a:t>
            </a:r>
            <a:r>
              <a:rPr lang="en-US" sz="2400" b="1" i="1" baseline="-25000" dirty="0" smtClean="0"/>
              <a:t>1</a:t>
            </a:r>
            <a:r>
              <a:rPr lang="ru-RU" sz="2400" b="1" i="1" baseline="-25000" dirty="0" smtClean="0"/>
              <a:t> </a:t>
            </a:r>
            <a:r>
              <a:rPr lang="ru-RU" sz="3200" b="1" i="1" baseline="-25000" dirty="0" smtClean="0"/>
              <a:t>= 10; </a:t>
            </a:r>
            <a:r>
              <a:rPr lang="en-US" sz="2800" b="1" i="1" dirty="0" smtClean="0"/>
              <a:t>х</a:t>
            </a:r>
            <a:r>
              <a:rPr lang="en-US" sz="2800" b="1" i="1" baseline="-25000" dirty="0" smtClean="0"/>
              <a:t>2</a:t>
            </a:r>
            <a:r>
              <a:rPr lang="ru-RU" sz="3200" b="1" i="1" baseline="-25000" dirty="0" smtClean="0"/>
              <a:t>= -2</a:t>
            </a:r>
          </a:p>
          <a:p>
            <a:pPr lvl="0" algn="ctr">
              <a:spcBef>
                <a:spcPct val="0"/>
              </a:spcBef>
            </a:pPr>
            <a:r>
              <a:rPr kumimoji="0" lang="ru-RU" sz="3200" b="1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Решение:</a:t>
            </a:r>
          </a:p>
          <a:p>
            <a:pPr>
              <a:spcBef>
                <a:spcPct val="0"/>
              </a:spcBef>
            </a:pPr>
            <a:r>
              <a:rPr lang="en-US" sz="2800" b="1" dirty="0" smtClean="0">
                <a:latin typeface="Times New Roman"/>
                <a:ea typeface="Times New Roman"/>
              </a:rPr>
              <a:t>x</a:t>
            </a:r>
            <a:r>
              <a:rPr lang="ru-RU" sz="2800" b="1" baseline="30000" dirty="0" smtClean="0">
                <a:latin typeface="Times New Roman"/>
                <a:ea typeface="Times New Roman"/>
              </a:rPr>
              <a:t>2 </a:t>
            </a:r>
            <a:r>
              <a:rPr lang="ru-RU" sz="2800" b="1" dirty="0" smtClean="0">
                <a:latin typeface="Times New Roman"/>
                <a:ea typeface="Times New Roman"/>
              </a:rPr>
              <a:t>+ </a:t>
            </a:r>
            <a:r>
              <a:rPr lang="en-US" sz="2800" b="1" dirty="0" err="1" smtClean="0">
                <a:latin typeface="Times New Roman"/>
                <a:ea typeface="Times New Roman"/>
              </a:rPr>
              <a:t>px</a:t>
            </a:r>
            <a:r>
              <a:rPr lang="en-US" sz="2800" b="1" dirty="0" smtClean="0">
                <a:latin typeface="Times New Roman"/>
                <a:ea typeface="Times New Roman"/>
              </a:rPr>
              <a:t> +q = </a:t>
            </a:r>
            <a:r>
              <a:rPr lang="en-US" sz="2800" b="1" dirty="0" smtClean="0">
                <a:latin typeface="Times New Roman"/>
                <a:ea typeface="Times New Roman"/>
              </a:rPr>
              <a:t>0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>
              <a:spcBef>
                <a:spcPct val="0"/>
              </a:spcBef>
            </a:pPr>
            <a:endParaRPr lang="ru-RU" sz="2800" b="1" dirty="0" smtClean="0">
              <a:latin typeface="Times New Roman"/>
              <a:ea typeface="Times New Roman"/>
            </a:endParaRPr>
          </a:p>
          <a:p>
            <a:pPr lvl="0">
              <a:spcBef>
                <a:spcPct val="0"/>
              </a:spcBef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p = - (</a:t>
            </a:r>
            <a:r>
              <a:rPr lang="ru-RU" sz="2400" b="1" i="1" dirty="0" smtClean="0"/>
              <a:t>Х</a:t>
            </a:r>
            <a:r>
              <a:rPr lang="en-US" sz="2400" b="1" i="1" baseline="-25000" dirty="0" smtClean="0"/>
              <a:t>1</a:t>
            </a:r>
            <a:r>
              <a:rPr lang="en-US" sz="2400" b="1" noProof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noProof="0" dirty="0" smtClean="0">
                <a:latin typeface="+mj-lt"/>
                <a:ea typeface="+mj-ea"/>
                <a:cs typeface="+mj-cs"/>
              </a:rPr>
              <a:t>+</a:t>
            </a:r>
            <a:r>
              <a:rPr lang="en-US" sz="3200" b="1" i="1" dirty="0" smtClean="0"/>
              <a:t> </a:t>
            </a:r>
            <a:r>
              <a:rPr lang="en-US" sz="3200" i="1" dirty="0" smtClean="0"/>
              <a:t>х</a:t>
            </a:r>
            <a:r>
              <a:rPr lang="en-US" sz="3200" i="1" baseline="-25000" dirty="0" smtClean="0"/>
              <a:t>2</a:t>
            </a:r>
            <a:r>
              <a:rPr lang="en-US" sz="3200" noProof="0" dirty="0" smtClean="0">
                <a:latin typeface="+mj-lt"/>
                <a:ea typeface="+mj-ea"/>
                <a:cs typeface="+mj-cs"/>
              </a:rPr>
              <a:t>)</a:t>
            </a:r>
          </a:p>
          <a:p>
            <a:pPr lvl="0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  q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lang="ru-RU" sz="2400" b="1" i="1" dirty="0" smtClean="0"/>
              <a:t>Х</a:t>
            </a:r>
            <a:r>
              <a:rPr lang="en-US" sz="2400" b="1" i="1" baseline="-25000" dirty="0" smtClean="0"/>
              <a:t>1</a:t>
            </a:r>
            <a:r>
              <a:rPr lang="ru-RU" sz="2400" b="1" i="1" baseline="-25000" dirty="0" smtClean="0"/>
              <a:t> </a:t>
            </a:r>
            <a:r>
              <a:rPr lang="en-US" sz="3200" b="1" i="1" baseline="-25000" dirty="0" smtClean="0"/>
              <a:t>* </a:t>
            </a:r>
            <a:r>
              <a:rPr lang="en-US" sz="3200" i="1" dirty="0" smtClean="0"/>
              <a:t>х</a:t>
            </a:r>
            <a:r>
              <a:rPr lang="en-US" sz="3200" i="1" baseline="-25000" dirty="0" smtClean="0"/>
              <a:t>2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71406" y="5286388"/>
            <a:ext cx="285720" cy="857256"/>
          </a:xfrm>
          <a:prstGeom prst="leftBrace">
            <a:avLst>
              <a:gd name="adj1" fmla="val 8333"/>
              <a:gd name="adj2" fmla="val 49722"/>
            </a:avLst>
          </a:prstGeom>
          <a:noFill/>
          <a:ln w="19050" cmpd="sng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257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   p = - (10+</a:t>
            </a:r>
            <a:r>
              <a:rPr lang="en-US" sz="3200" i="1" noProof="0" dirty="0" smtClean="0"/>
              <a:t> </a:t>
            </a:r>
            <a:r>
              <a:rPr lang="en-US" sz="3200" i="1" noProof="0" dirty="0" smtClean="0"/>
              <a:t>(-2)</a:t>
            </a:r>
            <a:r>
              <a:rPr lang="en-US" sz="3200" noProof="0" dirty="0" smtClean="0">
                <a:latin typeface="+mj-lt"/>
                <a:ea typeface="+mj-ea"/>
                <a:cs typeface="+mj-cs"/>
              </a:rPr>
              <a:t>)</a:t>
            </a:r>
          </a:p>
          <a:p>
            <a:pPr lvl="0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   q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10* (</a:t>
            </a:r>
            <a:r>
              <a:rPr lang="en-US" sz="3200" i="1" dirty="0" smtClean="0"/>
              <a:t>-2)</a:t>
            </a:r>
          </a:p>
          <a:p>
            <a:pPr lvl="0">
              <a:spcBef>
                <a:spcPct val="0"/>
              </a:spcBef>
            </a:pPr>
            <a:endParaRPr kumimoji="0" lang="en-US" sz="32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p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-8</a:t>
            </a:r>
          </a:p>
          <a:p>
            <a:pPr lvl="0">
              <a:spcBef>
                <a:spcPct val="0"/>
              </a:spcBef>
            </a:pPr>
            <a:r>
              <a:rPr lang="en-US" sz="3200" baseline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baseline="0" dirty="0" smtClean="0">
                <a:latin typeface="+mj-lt"/>
                <a:ea typeface="+mj-ea"/>
                <a:cs typeface="+mj-cs"/>
              </a:rPr>
              <a:t>  q = -20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142844" y="142852"/>
            <a:ext cx="285720" cy="857256"/>
          </a:xfrm>
          <a:prstGeom prst="leftBrace">
            <a:avLst>
              <a:gd name="adj1" fmla="val 8333"/>
              <a:gd name="adj2" fmla="val 49722"/>
            </a:avLst>
          </a:prstGeom>
          <a:noFill/>
          <a:ln w="19050" cmpd="sng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142844" y="1643050"/>
            <a:ext cx="285720" cy="857256"/>
          </a:xfrm>
          <a:prstGeom prst="leftBrace">
            <a:avLst>
              <a:gd name="adj1" fmla="val 8333"/>
              <a:gd name="adj2" fmla="val 49722"/>
            </a:avLst>
          </a:prstGeom>
          <a:noFill/>
          <a:ln w="19050" cmpd="sng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3429000"/>
            <a:ext cx="91440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4000" dirty="0" smtClean="0">
                <a:latin typeface="+mj-lt"/>
                <a:ea typeface="+mj-ea"/>
                <a:cs typeface="+mj-cs"/>
              </a:rPr>
              <a:t>Уравнение : </a:t>
            </a:r>
            <a:r>
              <a:rPr lang="en-US" sz="4000" dirty="0" smtClean="0"/>
              <a:t>х</a:t>
            </a:r>
            <a:r>
              <a:rPr lang="en-US" sz="4000" baseline="30000" dirty="0" smtClean="0"/>
              <a:t>2</a:t>
            </a:r>
            <a:r>
              <a:rPr lang="ru-RU" sz="4000" dirty="0" smtClean="0">
                <a:latin typeface="+mj-lt"/>
                <a:ea typeface="+mj-ea"/>
                <a:cs typeface="+mj-cs"/>
              </a:rPr>
              <a:t> – 8х – 20 = 0</a:t>
            </a:r>
          </a:p>
          <a:p>
            <a:pPr lvl="0">
              <a:spcBef>
                <a:spcPct val="0"/>
              </a:spcBef>
            </a:pPr>
            <a:r>
              <a:rPr lang="ru-RU" sz="4000" dirty="0" smtClean="0">
                <a:latin typeface="+mj-lt"/>
                <a:ea typeface="+mj-ea"/>
                <a:cs typeface="+mj-cs"/>
              </a:rPr>
              <a:t>Ответ: </a:t>
            </a:r>
            <a:r>
              <a:rPr lang="en-US" sz="4000" dirty="0" smtClean="0"/>
              <a:t>х</a:t>
            </a:r>
            <a:r>
              <a:rPr lang="en-US" sz="4000" baseline="30000" dirty="0" smtClean="0"/>
              <a:t>2</a:t>
            </a:r>
            <a:r>
              <a:rPr lang="ru-RU" sz="4000" dirty="0" smtClean="0"/>
              <a:t> – 8</a:t>
            </a:r>
            <a:r>
              <a:rPr lang="ru-RU" sz="4000" dirty="0" smtClean="0"/>
              <a:t>х </a:t>
            </a:r>
            <a:r>
              <a:rPr lang="ru-RU" sz="4000" dirty="0" smtClean="0">
                <a:latin typeface="+mj-lt"/>
              </a:rPr>
              <a:t>-</a:t>
            </a:r>
            <a:r>
              <a:rPr lang="ru-RU" sz="4000" dirty="0" smtClean="0">
                <a:latin typeface="+mj-lt"/>
              </a:rPr>
              <a:t> 20</a:t>
            </a:r>
            <a:r>
              <a:rPr lang="ru-RU" sz="4000" dirty="0" smtClean="0">
                <a:latin typeface="+mj-lt"/>
              </a:rPr>
              <a:t> = </a:t>
            </a:r>
            <a:r>
              <a:rPr lang="ru-RU" sz="4000" dirty="0" smtClean="0">
                <a:latin typeface="+mj-lt"/>
              </a:rPr>
              <a:t>0</a:t>
            </a:r>
            <a:r>
              <a:rPr lang="ru-RU" sz="4000" dirty="0" smtClean="0">
                <a:latin typeface="+mj-lt"/>
                <a:ea typeface="+mj-ea"/>
                <a:cs typeface="+mj-cs"/>
              </a:rPr>
              <a:t>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28599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5) Составьте уравнение по заданным корням </a:t>
            </a:r>
            <a:r>
              <a:rPr lang="ru-RU" sz="4000" dirty="0" smtClean="0"/>
              <a:t>(Самостоятельная работа по вариантам с последующей проверкой на интерактивной доске)</a:t>
            </a:r>
            <a:endParaRPr lang="ru-RU" sz="4000" dirty="0"/>
          </a:p>
        </p:txBody>
      </p:sp>
      <p:graphicFrame>
        <p:nvGraphicFramePr>
          <p:cNvPr id="4" name="Group 50"/>
          <p:cNvGraphicFramePr>
            <a:graphicFrameLocks noGrp="1"/>
          </p:cNvGraphicFramePr>
          <p:nvPr/>
        </p:nvGraphicFramePr>
        <p:xfrm>
          <a:off x="214281" y="2285992"/>
          <a:ext cx="8929719" cy="4572008"/>
        </p:xfrm>
        <a:graphic>
          <a:graphicData uri="http://schemas.openxmlformats.org/drawingml/2006/table">
            <a:tbl>
              <a:tblPr/>
              <a:tblGrid>
                <a:gridCol w="2320797"/>
                <a:gridCol w="2213826"/>
                <a:gridCol w="4395096"/>
              </a:tblGrid>
              <a:tr h="9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ru-RU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ru-RU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Уравнение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8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97634"/>
          </a:xfrm>
        </p:spPr>
        <p:txBody>
          <a:bodyPr>
            <a:noAutofit/>
          </a:bodyPr>
          <a:lstStyle/>
          <a:p>
            <a:r>
              <a:rPr lang="ru-RU" sz="4000" dirty="0" smtClean="0"/>
              <a:t>6) Дифференцированная самостоятельная работа по карточкам.</a:t>
            </a:r>
            <a:br>
              <a:rPr lang="ru-RU" sz="4000" dirty="0" smtClean="0"/>
            </a:br>
            <a:r>
              <a:rPr lang="ru-RU" sz="4000" dirty="0" smtClean="0"/>
              <a:t>А - для более «слабых».</a:t>
            </a:r>
            <a:br>
              <a:rPr lang="ru-RU" sz="4000" dirty="0" smtClean="0"/>
            </a:br>
            <a:r>
              <a:rPr lang="ru-RU" sz="4000" dirty="0" smtClean="0"/>
              <a:t>Б – для более «сильных» учащихся.</a:t>
            </a:r>
            <a:br>
              <a:rPr lang="ru-RU" sz="4000" dirty="0" smtClean="0"/>
            </a:br>
            <a:r>
              <a:rPr lang="ru-RU" sz="4000" dirty="0" smtClean="0"/>
              <a:t>По окончании работы – обмен карточками для взаимопроверки. Решение записывается на интерактивной доске с помощью маркера.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2000" b="1" i="1" dirty="0" smtClean="0"/>
              <a:t>СР. Теорема Виета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</a:t>
            </a:r>
            <a:r>
              <a:rPr lang="ru-RU" sz="2000" b="1" dirty="0" smtClean="0"/>
              <a:t>Вариант </a:t>
            </a:r>
            <a:r>
              <a:rPr lang="ru-RU" sz="2000" b="1" dirty="0" smtClean="0"/>
              <a:t>А</a:t>
            </a:r>
            <a:r>
              <a:rPr lang="ru-RU" sz="2000" b="1" baseline="-25000" dirty="0" smtClean="0"/>
              <a:t>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1) </a:t>
            </a:r>
            <a:r>
              <a:rPr lang="ru-RU" sz="2000" b="1" dirty="0" smtClean="0"/>
              <a:t>Для </a:t>
            </a:r>
            <a:r>
              <a:rPr lang="ru-RU" sz="2000" b="1" dirty="0" smtClean="0"/>
              <a:t>уравнения, имеющего корни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и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, найдите их сумму и произведение: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а) </a:t>
            </a:r>
            <a:r>
              <a:rPr lang="ru-RU" sz="2000" b="1" dirty="0" err="1" smtClean="0"/>
              <a:t>х</a:t>
            </a:r>
            <a:r>
              <a:rPr lang="ru-RU" sz="2000" b="1" dirty="0" smtClean="0"/>
              <a:t>² - 3х -10 = 0,                                   б) </a:t>
            </a:r>
            <a:r>
              <a:rPr lang="ru-RU" sz="2000" b="1" dirty="0" err="1" smtClean="0"/>
              <a:t>х</a:t>
            </a:r>
            <a:r>
              <a:rPr lang="ru-RU" sz="2000" b="1" dirty="0" smtClean="0"/>
              <a:t>² +10х +21 = 0,                 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  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+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=_______,                                 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+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=____­­­­­­___,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  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∙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=____</a:t>
            </a:r>
            <a:r>
              <a:rPr lang="en-US" sz="2000" b="1" dirty="0" smtClean="0"/>
              <a:t>__</a:t>
            </a:r>
            <a:r>
              <a:rPr lang="ru-RU" sz="2000" b="1" dirty="0" smtClean="0"/>
              <a:t>.                                     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∙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=____</a:t>
            </a:r>
            <a:r>
              <a:rPr lang="en-US" sz="2000" b="1" dirty="0" smtClean="0"/>
              <a:t>__</a:t>
            </a:r>
            <a:r>
              <a:rPr lang="ru-RU" sz="2000" b="1" dirty="0" smtClean="0"/>
              <a:t>.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2) </a:t>
            </a:r>
            <a:r>
              <a:rPr lang="ru-RU" sz="2000" b="1" dirty="0" smtClean="0"/>
              <a:t>Ученикам </a:t>
            </a:r>
            <a:r>
              <a:rPr lang="ru-RU" sz="2000" b="1" dirty="0" smtClean="0"/>
              <a:t>было предложено найти подбором корни уравнения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      </a:t>
            </a:r>
            <a:r>
              <a:rPr lang="ru-RU" sz="2000" b="1" dirty="0" err="1" smtClean="0"/>
              <a:t>х</a:t>
            </a:r>
            <a:r>
              <a:rPr lang="ru-RU" sz="2000" b="1" dirty="0" smtClean="0"/>
              <a:t>² - 8х + 15 = 0.    Выберите верный ответ.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А. 5 и -3;      Б. 5 и 3;     В. -5 и -3;       Г. -5 и 3.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3) </a:t>
            </a:r>
            <a:r>
              <a:rPr lang="ru-RU" sz="2000" b="1" dirty="0" smtClean="0"/>
              <a:t>Составьте </a:t>
            </a:r>
            <a:r>
              <a:rPr lang="ru-RU" sz="2000" b="1" dirty="0" smtClean="0"/>
              <a:t>квадратное уравнение, имеющее корни  10 и -3.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+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=__________________________________________________                                     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∙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=___________________________________________________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_________________________________________________________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4) </a:t>
            </a:r>
            <a:r>
              <a:rPr lang="ru-RU" sz="2000" b="1" dirty="0" smtClean="0"/>
              <a:t>Запишите </a:t>
            </a:r>
            <a:r>
              <a:rPr lang="ru-RU" sz="2000" b="1" dirty="0" smtClean="0"/>
              <a:t>обратную теорему Виета для данного уравнения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err="1" smtClean="0"/>
              <a:t>х</a:t>
            </a:r>
            <a:r>
              <a:rPr lang="ru-RU" sz="2000" b="1" dirty="0" smtClean="0"/>
              <a:t>² - 7х + 12 = 0 и найдите его корни.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2000" b="1" i="1" dirty="0" smtClean="0"/>
              <a:t>СР. Теорема Виета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</a:t>
            </a:r>
            <a:r>
              <a:rPr lang="ru-RU" sz="2000" b="1" dirty="0" smtClean="0"/>
              <a:t>Вариант </a:t>
            </a:r>
            <a:r>
              <a:rPr lang="ru-RU" sz="2000" b="1" dirty="0" smtClean="0"/>
              <a:t>Б</a:t>
            </a:r>
            <a:r>
              <a:rPr lang="ru-RU" sz="2000" b="1" baseline="-25000" dirty="0" smtClean="0"/>
              <a:t>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1) </a:t>
            </a:r>
            <a:r>
              <a:rPr lang="ru-RU" sz="2000" b="1" dirty="0" smtClean="0"/>
              <a:t>Для </a:t>
            </a:r>
            <a:r>
              <a:rPr lang="ru-RU" sz="2000" b="1" dirty="0" smtClean="0"/>
              <a:t>уравнения, имеющего корни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и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, найдите их сумму и произведение: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а) </a:t>
            </a:r>
            <a:r>
              <a:rPr lang="ru-RU" sz="2000" b="1" dirty="0" err="1" smtClean="0"/>
              <a:t>х</a:t>
            </a:r>
            <a:r>
              <a:rPr lang="ru-RU" sz="2000" b="1" dirty="0" smtClean="0"/>
              <a:t>² + 3х - 54 = 0,                                   б) 2х² + 11х - 4 = 0,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  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+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=________,                                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+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=________,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  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∙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=____</a:t>
            </a:r>
            <a:r>
              <a:rPr lang="en-US" sz="2000" b="1" dirty="0" smtClean="0"/>
              <a:t>__</a:t>
            </a:r>
            <a:r>
              <a:rPr lang="ru-RU" sz="2000" b="1" dirty="0" smtClean="0"/>
              <a:t>.                                      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∙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=____</a:t>
            </a:r>
            <a:r>
              <a:rPr lang="en-US" sz="2000" b="1" dirty="0" smtClean="0"/>
              <a:t>___</a:t>
            </a:r>
            <a:r>
              <a:rPr lang="ru-RU" sz="2000" b="1" dirty="0" smtClean="0"/>
              <a:t>.               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2) </a:t>
            </a:r>
            <a:r>
              <a:rPr lang="ru-RU" sz="2000" b="1" dirty="0" smtClean="0"/>
              <a:t>Ученикам </a:t>
            </a:r>
            <a:r>
              <a:rPr lang="ru-RU" sz="2000" b="1" dirty="0" smtClean="0"/>
              <a:t>было предложено найти подбором корни уравнения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err="1" smtClean="0"/>
              <a:t>х</a:t>
            </a:r>
            <a:r>
              <a:rPr lang="ru-RU" sz="2000" b="1" dirty="0" smtClean="0"/>
              <a:t>² + 7х - 44 = 0. Выберите верный ответ.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А. 4 и 11;      Б. -4 и 11;     В. 4 и -11;       Г. -4 и -11.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3) </a:t>
            </a:r>
            <a:r>
              <a:rPr lang="ru-RU" sz="2000" b="1" dirty="0" smtClean="0"/>
              <a:t>Составьте </a:t>
            </a:r>
            <a:r>
              <a:rPr lang="ru-RU" sz="2000" b="1" dirty="0" smtClean="0"/>
              <a:t>квадратное уравнение, имеющее корни  1 -  и 1 + 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+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=__________________________________________________                                     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∙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=___________________________________________________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_________________________________________________________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4) </a:t>
            </a:r>
            <a:r>
              <a:rPr lang="ru-RU" sz="2000" b="1" dirty="0" smtClean="0"/>
              <a:t>Запишите </a:t>
            </a:r>
            <a:r>
              <a:rPr lang="ru-RU" sz="2000" b="1" dirty="0" smtClean="0"/>
              <a:t>обратную теорему Виета для данного уравнения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err="1" smtClean="0"/>
              <a:t>х</a:t>
            </a:r>
            <a:r>
              <a:rPr lang="ru-RU" sz="2000" b="1" dirty="0" smtClean="0"/>
              <a:t>² - </a:t>
            </a:r>
            <a:r>
              <a:rPr lang="ru-RU" sz="2000" b="1" dirty="0" err="1" smtClean="0"/>
              <a:t>х</a:t>
            </a:r>
            <a:r>
              <a:rPr lang="ru-RU" sz="2000" b="1" dirty="0" smtClean="0"/>
              <a:t> - 20 = 0 и найдите его корни.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229600" cy="23574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7) Подведение итогов урока</a:t>
            </a:r>
            <a:br>
              <a:rPr lang="ru-RU" dirty="0" smtClean="0"/>
            </a:br>
            <a:r>
              <a:rPr lang="ru-RU" dirty="0" smtClean="0"/>
              <a:t>8) Домашнее задание:</a:t>
            </a:r>
            <a:br>
              <a:rPr lang="ru-RU" dirty="0" smtClean="0"/>
            </a:br>
            <a:r>
              <a:rPr lang="ru-RU" dirty="0" smtClean="0"/>
              <a:t>№580, №582, №666 *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83362"/>
          </a:xfrm>
        </p:spPr>
        <p:txBody>
          <a:bodyPr>
            <a:noAutofit/>
          </a:bodyPr>
          <a:lstStyle/>
          <a:p>
            <a:r>
              <a:rPr lang="en-US" sz="2400" i="1" dirty="0" err="1" smtClean="0"/>
              <a:t>Пояснительная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записка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err="1" smtClean="0"/>
              <a:t>Данный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урок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является</a:t>
            </a:r>
            <a:r>
              <a:rPr lang="en-US" sz="2400" i="1" dirty="0" smtClean="0"/>
              <a:t> </a:t>
            </a:r>
            <a:r>
              <a:rPr lang="ru-RU" sz="2400" i="1" dirty="0" smtClean="0"/>
              <a:t>вторым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по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теме</a:t>
            </a:r>
            <a:r>
              <a:rPr lang="en-US" sz="2400" i="1" dirty="0" smtClean="0"/>
              <a:t> “</a:t>
            </a:r>
            <a:r>
              <a:rPr lang="en-US" sz="2400" i="1" dirty="0" err="1" smtClean="0"/>
              <a:t>Теорема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Виета</a:t>
            </a:r>
            <a:r>
              <a:rPr lang="en-US" sz="2400" i="1" dirty="0" smtClean="0"/>
              <a:t>”.</a:t>
            </a:r>
            <a:br>
              <a:rPr lang="en-US" sz="2400" i="1" dirty="0" smtClean="0"/>
            </a:br>
            <a:r>
              <a:rPr lang="en-US" sz="2400" i="1" dirty="0" err="1" smtClean="0"/>
              <a:t>Он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проводится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по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методике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развивающего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обучения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основным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требованием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которой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является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то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что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знания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err="1" smtClean="0"/>
              <a:t>не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предоставляются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учителем</a:t>
            </a:r>
            <a:r>
              <a:rPr lang="en-US" sz="2400" i="1" dirty="0" smtClean="0"/>
              <a:t> в </a:t>
            </a:r>
            <a:r>
              <a:rPr lang="en-US" sz="2400" i="1" dirty="0" err="1" smtClean="0"/>
              <a:t>готовом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виде</a:t>
            </a:r>
            <a:r>
              <a:rPr lang="en-US" sz="2400" i="1" dirty="0" smtClean="0"/>
              <a:t>, а </a:t>
            </a:r>
            <a:r>
              <a:rPr lang="en-US" sz="2400" i="1" dirty="0" err="1" smtClean="0"/>
              <a:t>выводятся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учениками</a:t>
            </a:r>
            <a:r>
              <a:rPr lang="en-US" sz="2400" i="1" dirty="0" smtClean="0"/>
              <a:t> с </a:t>
            </a:r>
            <a:r>
              <a:rPr lang="en-US" sz="2400" i="1" dirty="0" err="1" smtClean="0"/>
              <a:t>помощью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определенной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системы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заданий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Отработка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полученных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знаний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происходит</a:t>
            </a:r>
            <a:r>
              <a:rPr lang="en-US" sz="2400" i="1" dirty="0" smtClean="0"/>
              <a:t> </a:t>
            </a:r>
            <a:r>
              <a:rPr lang="en-US" sz="2400" i="1" dirty="0" smtClean="0"/>
              <a:t>в </a:t>
            </a:r>
            <a:r>
              <a:rPr lang="en-US" sz="2400" i="1" dirty="0" err="1" smtClean="0"/>
              <a:t>тетрадях</a:t>
            </a:r>
            <a:r>
              <a:rPr lang="en-US" sz="2400" i="1" dirty="0" smtClean="0"/>
              <a:t> и </a:t>
            </a:r>
            <a:r>
              <a:rPr lang="en-US" sz="2400" i="1" dirty="0" err="1" smtClean="0"/>
              <a:t>на</a:t>
            </a:r>
            <a:r>
              <a:rPr lang="en-US" sz="2400" i="1" dirty="0" smtClean="0"/>
              <a:t> </a:t>
            </a:r>
            <a:r>
              <a:rPr lang="ru-RU" sz="2400" i="1" dirty="0" smtClean="0"/>
              <a:t>интерактивной </a:t>
            </a:r>
            <a:r>
              <a:rPr lang="en-US" sz="2400" i="1" dirty="0" err="1" smtClean="0"/>
              <a:t>доске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На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этом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же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уроке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проводится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проверка</a:t>
            </a:r>
            <a:r>
              <a:rPr lang="en-US" sz="2400" i="1" dirty="0" smtClean="0"/>
              <a:t> </a:t>
            </a:r>
            <a:r>
              <a:rPr lang="en-US" sz="2400" i="1" dirty="0" smtClean="0"/>
              <a:t>в </a:t>
            </a:r>
            <a:r>
              <a:rPr lang="en-US" sz="2400" i="1" dirty="0" err="1" smtClean="0"/>
              <a:t>виде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компьтерного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теста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Урок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завершается</a:t>
            </a:r>
            <a:r>
              <a:rPr lang="en-US" sz="2400" i="1" dirty="0" smtClean="0"/>
              <a:t>  </a:t>
            </a:r>
            <a:r>
              <a:rPr lang="en-US" sz="2400" i="1" dirty="0" err="1" smtClean="0"/>
              <a:t>творческими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разноуровневыми</a:t>
            </a:r>
            <a:r>
              <a:rPr lang="en-US" sz="2400" i="1" dirty="0" smtClean="0"/>
              <a:t>  </a:t>
            </a:r>
            <a:r>
              <a:rPr lang="en-US" sz="2400" i="1" dirty="0" err="1" smtClean="0"/>
              <a:t>заданиями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по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выбору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учащихся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которые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позволяют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дифференцировать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обуче</a:t>
            </a:r>
            <a:r>
              <a:rPr lang="ru-RU" sz="2400" i="1" dirty="0" err="1" smtClean="0"/>
              <a:t>н</a:t>
            </a:r>
            <a:r>
              <a:rPr lang="en-US" sz="2400" i="1" dirty="0" err="1" smtClean="0"/>
              <a:t>ие</a:t>
            </a:r>
            <a:r>
              <a:rPr lang="en-US" sz="2400" i="1" dirty="0" smtClean="0"/>
              <a:t> </a:t>
            </a:r>
            <a:r>
              <a:rPr lang="en-US" sz="2400" i="1" dirty="0" smtClean="0"/>
              <a:t>и  </a:t>
            </a:r>
            <a:r>
              <a:rPr lang="en-US" sz="2400" i="1" dirty="0" err="1" smtClean="0"/>
              <a:t>дают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возможность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проведения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его</a:t>
            </a:r>
            <a:r>
              <a:rPr lang="en-US" sz="2400" i="1" dirty="0" smtClean="0"/>
              <a:t> , </a:t>
            </a:r>
            <a:r>
              <a:rPr lang="en-US" sz="2400" i="1" dirty="0" err="1" smtClean="0"/>
              <a:t>как</a:t>
            </a:r>
            <a:r>
              <a:rPr lang="en-US" sz="2400" i="1" dirty="0" smtClean="0"/>
              <a:t> в “</a:t>
            </a:r>
            <a:r>
              <a:rPr lang="en-US" sz="2400" i="1" dirty="0" err="1" smtClean="0"/>
              <a:t>сильном</a:t>
            </a:r>
            <a:r>
              <a:rPr lang="en-US" sz="2400" i="1" dirty="0" smtClean="0"/>
              <a:t>”, </a:t>
            </a:r>
            <a:r>
              <a:rPr lang="en-US" sz="2400" i="1" dirty="0" err="1" smtClean="0"/>
              <a:t>так</a:t>
            </a:r>
            <a:r>
              <a:rPr lang="en-US" sz="2400" i="1" dirty="0" smtClean="0"/>
              <a:t> и в “</a:t>
            </a:r>
            <a:r>
              <a:rPr lang="en-US" sz="2400" i="1" dirty="0" err="1" smtClean="0"/>
              <a:t>слабом</a:t>
            </a:r>
            <a:r>
              <a:rPr lang="en-US" sz="2400" i="1" dirty="0" smtClean="0"/>
              <a:t>”</a:t>
            </a:r>
            <a:br>
              <a:rPr lang="en-US" sz="2400" i="1" dirty="0" smtClean="0"/>
            </a:br>
            <a:r>
              <a:rPr lang="en-US" sz="2400" i="1" dirty="0" err="1" smtClean="0"/>
              <a:t>классе</a:t>
            </a:r>
            <a:r>
              <a:rPr lang="en-US" sz="2400" i="1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525963"/>
          </a:xfrm>
        </p:spPr>
        <p:txBody>
          <a:bodyPr/>
          <a:lstStyle/>
          <a:p>
            <a:r>
              <a:rPr lang="ru-RU" dirty="0" smtClean="0"/>
              <a:t>Закрепить знание теоремы Виета и теоремы, обратной теореме Виета</a:t>
            </a:r>
          </a:p>
          <a:p>
            <a:r>
              <a:rPr lang="ru-RU" dirty="0" smtClean="0"/>
              <a:t>Научить применять их при решении уравнений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31432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Оборудование: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4357695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Компьютер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Интерактивная доска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2" name="Object 0"/>
          <p:cNvGraphicFramePr>
            <a:graphicFrameLocks noChangeAspect="1"/>
          </p:cNvGraphicFramePr>
          <p:nvPr/>
        </p:nvGraphicFramePr>
        <p:xfrm>
          <a:off x="1066800" y="1752600"/>
          <a:ext cx="1604963" cy="2505075"/>
        </p:xfrm>
        <a:graphic>
          <a:graphicData uri="http://schemas.openxmlformats.org/presentationml/2006/ole">
            <p:oleObj spid="_x0000_s1026" name="Photo Editor Photo" r:id="rId3" imgW="866896" imgH="1352381" progId="MSPhotoEd.3">
              <p:embed/>
            </p:oleObj>
          </a:graphicData>
        </a:graphic>
      </p:graphicFrame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127125" y="301625"/>
            <a:ext cx="47291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i="1" dirty="0" err="1"/>
              <a:t>Страницы</a:t>
            </a:r>
            <a:r>
              <a:rPr lang="en-US" sz="4000" b="1" i="1" dirty="0"/>
              <a:t> </a:t>
            </a:r>
            <a:r>
              <a:rPr lang="en-US" sz="4000" b="1" i="1" dirty="0" err="1"/>
              <a:t>истории</a:t>
            </a:r>
            <a:endParaRPr lang="en-US" sz="3200" b="1" dirty="0"/>
          </a:p>
          <a:p>
            <a:endParaRPr lang="en-US" sz="3200" b="1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857488" y="1500174"/>
            <a:ext cx="584041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 err="1"/>
              <a:t>Франсуа</a:t>
            </a:r>
            <a:r>
              <a:rPr lang="en-US" sz="2800" i="1" dirty="0"/>
              <a:t> </a:t>
            </a:r>
            <a:r>
              <a:rPr lang="en-US" sz="2800" i="1" dirty="0" err="1"/>
              <a:t>Виет</a:t>
            </a:r>
            <a:r>
              <a:rPr lang="en-US" sz="2800" i="1" dirty="0"/>
              <a:t> (1540-1603)-</a:t>
            </a:r>
            <a:r>
              <a:rPr lang="en-US" sz="2800" i="1" dirty="0" err="1"/>
              <a:t>француз</a:t>
            </a:r>
            <a:r>
              <a:rPr lang="en-US" sz="2800" i="1" dirty="0"/>
              <a:t>-</a:t>
            </a:r>
          </a:p>
          <a:p>
            <a:r>
              <a:rPr lang="en-US" sz="2800" i="1" dirty="0" err="1"/>
              <a:t>ский</a:t>
            </a:r>
            <a:r>
              <a:rPr lang="en-US" sz="2800" i="1" dirty="0"/>
              <a:t> </a:t>
            </a:r>
            <a:r>
              <a:rPr lang="en-US" sz="2800" i="1" dirty="0" err="1"/>
              <a:t>математик</a:t>
            </a:r>
            <a:r>
              <a:rPr lang="en-US" sz="2800" i="1" dirty="0"/>
              <a:t>. </a:t>
            </a:r>
            <a:r>
              <a:rPr lang="en-US" sz="2800" i="1" dirty="0" err="1"/>
              <a:t>Он</a:t>
            </a:r>
            <a:r>
              <a:rPr lang="en-US" sz="2800" i="1" dirty="0"/>
              <a:t> </a:t>
            </a:r>
            <a:r>
              <a:rPr lang="en-US" sz="2800" i="1" dirty="0" err="1"/>
              <a:t>ввел</a:t>
            </a:r>
            <a:r>
              <a:rPr lang="en-US" sz="2800" i="1" dirty="0"/>
              <a:t> в </a:t>
            </a:r>
            <a:r>
              <a:rPr lang="en-US" sz="2800" i="1" dirty="0" err="1"/>
              <a:t>алгебру</a:t>
            </a:r>
            <a:endParaRPr lang="en-US" sz="2800" i="1" dirty="0"/>
          </a:p>
          <a:p>
            <a:r>
              <a:rPr lang="en-US" sz="2800" i="1" dirty="0" err="1"/>
              <a:t>буквенные</a:t>
            </a:r>
            <a:r>
              <a:rPr lang="en-US" sz="2800" i="1" dirty="0"/>
              <a:t> </a:t>
            </a:r>
            <a:r>
              <a:rPr lang="en-US" sz="2800" i="1" dirty="0" err="1"/>
              <a:t>обозначения</a:t>
            </a:r>
            <a:r>
              <a:rPr lang="en-US" sz="2800" i="1" dirty="0"/>
              <a:t>, </a:t>
            </a:r>
            <a:r>
              <a:rPr lang="en-US" sz="2800" i="1" dirty="0" err="1"/>
              <a:t>до</a:t>
            </a:r>
            <a:r>
              <a:rPr lang="en-US" sz="2800" i="1" dirty="0"/>
              <a:t> </a:t>
            </a:r>
            <a:r>
              <a:rPr lang="en-US" sz="2800" i="1" dirty="0" err="1"/>
              <a:t>него</a:t>
            </a:r>
            <a:r>
              <a:rPr lang="en-US" sz="2800" i="1" dirty="0"/>
              <a:t> в</a:t>
            </a:r>
          </a:p>
          <a:p>
            <a:r>
              <a:rPr lang="en-US" sz="2800" i="1" dirty="0"/>
              <a:t> </a:t>
            </a:r>
            <a:r>
              <a:rPr lang="en-US" sz="2800" i="1" dirty="0" err="1"/>
              <a:t>математике</a:t>
            </a:r>
            <a:r>
              <a:rPr lang="en-US" sz="2800" i="1" dirty="0"/>
              <a:t> </a:t>
            </a:r>
            <a:r>
              <a:rPr lang="en-US" sz="2800" i="1" dirty="0" err="1"/>
              <a:t>не</a:t>
            </a:r>
            <a:r>
              <a:rPr lang="en-US" sz="2800" i="1" dirty="0"/>
              <a:t> </a:t>
            </a:r>
            <a:r>
              <a:rPr lang="en-US" sz="2800" i="1" dirty="0" err="1"/>
              <a:t>было</a:t>
            </a:r>
            <a:r>
              <a:rPr lang="en-US" sz="2800" i="1" dirty="0"/>
              <a:t> </a:t>
            </a:r>
            <a:r>
              <a:rPr lang="en-US" sz="2800" i="1" dirty="0" err="1"/>
              <a:t>формул</a:t>
            </a:r>
            <a:r>
              <a:rPr lang="en-US" sz="2800" i="1" dirty="0"/>
              <a:t>.</a:t>
            </a:r>
          </a:p>
          <a:p>
            <a:r>
              <a:rPr lang="en-US" sz="2800" i="1" dirty="0" err="1"/>
              <a:t>По</a:t>
            </a:r>
            <a:r>
              <a:rPr lang="en-US" sz="2800" i="1" dirty="0"/>
              <a:t> </a:t>
            </a:r>
            <a:r>
              <a:rPr lang="en-US" sz="2800" i="1" dirty="0" err="1"/>
              <a:t>образованию</a:t>
            </a:r>
            <a:r>
              <a:rPr lang="en-US" sz="2800" i="1" dirty="0"/>
              <a:t> </a:t>
            </a:r>
            <a:r>
              <a:rPr lang="en-US" sz="2800" i="1" dirty="0" err="1"/>
              <a:t>Виет</a:t>
            </a:r>
            <a:r>
              <a:rPr lang="en-US" sz="2800" i="1" dirty="0"/>
              <a:t> </a:t>
            </a:r>
            <a:r>
              <a:rPr lang="en-US" sz="2800" i="1" dirty="0" err="1"/>
              <a:t>был</a:t>
            </a:r>
            <a:r>
              <a:rPr lang="en-US" sz="2800" i="1" dirty="0"/>
              <a:t> </a:t>
            </a:r>
            <a:r>
              <a:rPr lang="en-US" sz="2800" i="1" dirty="0" err="1"/>
              <a:t>юристом</a:t>
            </a:r>
            <a:r>
              <a:rPr lang="en-US" sz="2800" i="1" dirty="0"/>
              <a:t>.</a:t>
            </a:r>
          </a:p>
          <a:p>
            <a:r>
              <a:rPr lang="en-US" sz="2800" i="1" dirty="0" err="1"/>
              <a:t>Он</a:t>
            </a:r>
            <a:r>
              <a:rPr lang="en-US" sz="2800" i="1" dirty="0"/>
              <a:t> </a:t>
            </a:r>
            <a:r>
              <a:rPr lang="en-US" sz="2800" i="1" dirty="0" err="1"/>
              <a:t>был</a:t>
            </a:r>
            <a:r>
              <a:rPr lang="en-US" sz="2800" i="1" dirty="0"/>
              <a:t> </a:t>
            </a:r>
            <a:r>
              <a:rPr lang="en-US" sz="2800" i="1" dirty="0" err="1"/>
              <a:t>тайным</a:t>
            </a:r>
            <a:r>
              <a:rPr lang="en-US" sz="2800" i="1" dirty="0"/>
              <a:t> </a:t>
            </a:r>
            <a:r>
              <a:rPr lang="en-US" sz="2800" i="1" dirty="0" err="1"/>
              <a:t>советником</a:t>
            </a:r>
            <a:r>
              <a:rPr lang="en-US" sz="2800" i="1" dirty="0"/>
              <a:t> </a:t>
            </a:r>
            <a:r>
              <a:rPr lang="en-US" sz="2800" i="1" dirty="0" err="1"/>
              <a:t>при</a:t>
            </a:r>
            <a:r>
              <a:rPr lang="en-US" sz="2800" i="1" dirty="0"/>
              <a:t> </a:t>
            </a:r>
            <a:r>
              <a:rPr lang="en-US" sz="2800" i="1" dirty="0" err="1"/>
              <a:t>ко</a:t>
            </a:r>
            <a:r>
              <a:rPr lang="en-US" sz="2800" i="1" dirty="0"/>
              <a:t>- </a:t>
            </a:r>
          </a:p>
          <a:p>
            <a:endParaRPr lang="en-US" sz="2800" i="1" dirty="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71472" y="4180344"/>
            <a:ext cx="8229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 dirty="0" err="1"/>
              <a:t>ролях</a:t>
            </a:r>
            <a:r>
              <a:rPr lang="en-US" sz="2800" i="1" dirty="0"/>
              <a:t> </a:t>
            </a:r>
            <a:r>
              <a:rPr lang="en-US" sz="2800" i="1" dirty="0" err="1" smtClean="0"/>
              <a:t>Генрихе</a:t>
            </a:r>
            <a:r>
              <a:rPr lang="ru-RU" sz="2800" i="1" dirty="0" smtClean="0"/>
              <a:t> </a:t>
            </a:r>
            <a:r>
              <a:rPr lang="en-US" sz="2800" i="1" dirty="0" smtClean="0"/>
              <a:t>III </a:t>
            </a:r>
            <a:r>
              <a:rPr lang="en-US" sz="2800" i="1" dirty="0"/>
              <a:t>и IV</a:t>
            </a:r>
            <a:r>
              <a:rPr lang="ru-RU" sz="2800" i="1" dirty="0"/>
              <a:t>. Одним из самых </a:t>
            </a:r>
            <a:r>
              <a:rPr lang="ru-RU" sz="2800" i="1" dirty="0" smtClean="0"/>
              <a:t>замечательных </a:t>
            </a:r>
            <a:r>
              <a:rPr lang="ru-RU" sz="2800" i="1" dirty="0"/>
              <a:t>достижений Виета на королевской </a:t>
            </a:r>
            <a:r>
              <a:rPr lang="ru-RU" sz="2800" i="1" dirty="0" smtClean="0"/>
              <a:t>службе была </a:t>
            </a:r>
            <a:r>
              <a:rPr lang="ru-RU" sz="2800" i="1" dirty="0"/>
              <a:t>разгадка шифра, в котором насчитывалось</a:t>
            </a:r>
          </a:p>
          <a:p>
            <a:r>
              <a:rPr lang="ru-RU" sz="2800" i="1" dirty="0"/>
              <a:t> более 500 знаков, им пользовались враги короля, </a:t>
            </a:r>
            <a:r>
              <a:rPr lang="ru-RU" sz="2800" i="1" dirty="0" smtClean="0"/>
              <a:t>и расшифровать </a:t>
            </a:r>
            <a:r>
              <a:rPr lang="ru-RU" sz="2800" i="1" dirty="0"/>
              <a:t>его никто не мог. Только Виет</a:t>
            </a:r>
            <a:endParaRPr lang="en-US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2"/>
      <p:bldP spid="286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14348" y="642918"/>
            <a:ext cx="804068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 dirty="0" err="1"/>
              <a:t>быстро</a:t>
            </a:r>
            <a:r>
              <a:rPr lang="en-US" sz="2800" i="1" dirty="0"/>
              <a:t> </a:t>
            </a:r>
            <a:r>
              <a:rPr lang="en-US" sz="2800" i="1" dirty="0" err="1"/>
              <a:t>нашел</a:t>
            </a:r>
            <a:r>
              <a:rPr lang="en-US" sz="2800" i="1" dirty="0"/>
              <a:t> </a:t>
            </a:r>
            <a:r>
              <a:rPr lang="en-US" sz="2800" i="1" dirty="0" err="1"/>
              <a:t>ключ</a:t>
            </a:r>
            <a:r>
              <a:rPr lang="en-US" sz="2800" i="1" dirty="0"/>
              <a:t>. </a:t>
            </a:r>
            <a:r>
              <a:rPr lang="en-US" sz="2800" i="1" dirty="0" err="1"/>
              <a:t>Позже</a:t>
            </a:r>
            <a:r>
              <a:rPr lang="en-US" sz="2800" i="1" dirty="0"/>
              <a:t> </a:t>
            </a:r>
            <a:r>
              <a:rPr lang="en-US" sz="2800" i="1" dirty="0" err="1"/>
              <a:t>испанцы</a:t>
            </a:r>
            <a:r>
              <a:rPr lang="en-US" sz="2800" i="1" dirty="0"/>
              <a:t> </a:t>
            </a:r>
            <a:r>
              <a:rPr lang="en-US" sz="2800" i="1" dirty="0" err="1"/>
              <a:t>обвиняли</a:t>
            </a:r>
            <a:endParaRPr lang="en-US" sz="2800" i="1" dirty="0"/>
          </a:p>
          <a:p>
            <a:r>
              <a:rPr lang="en-US" sz="2800" i="1" dirty="0" err="1"/>
              <a:t>ГенрихаIV</a:t>
            </a:r>
            <a:r>
              <a:rPr lang="ru-RU" sz="2800" i="1" dirty="0"/>
              <a:t> в том, что у него на службе состоит</a:t>
            </a:r>
          </a:p>
          <a:p>
            <a:r>
              <a:rPr lang="ru-RU" sz="2800" i="1" dirty="0"/>
              <a:t>сам дьявол... В 44 года Виет был отстранен от</a:t>
            </a:r>
          </a:p>
          <a:p>
            <a:r>
              <a:rPr lang="ru-RU" sz="2800" i="1" dirty="0"/>
              <a:t>должности при дворе. Четыре года опалы </a:t>
            </a:r>
            <a:r>
              <a:rPr lang="ru-RU" sz="2800" i="1" dirty="0" smtClean="0"/>
              <a:t>оказались </a:t>
            </a:r>
            <a:r>
              <a:rPr lang="ru-RU" sz="2800" i="1" dirty="0"/>
              <a:t>для него необычайно плодотворными. </a:t>
            </a:r>
            <a:r>
              <a:rPr lang="ru-RU" sz="2800" i="1" dirty="0" smtClean="0"/>
              <a:t>Математика </a:t>
            </a:r>
            <a:r>
              <a:rPr lang="ru-RU" sz="2800" i="1" dirty="0"/>
              <a:t>стала для него </a:t>
            </a:r>
            <a:r>
              <a:rPr lang="ru-RU" sz="2800" i="1" dirty="0" smtClean="0"/>
              <a:t>единственной страстью</a:t>
            </a:r>
            <a:r>
              <a:rPr lang="ru-RU" sz="2800" i="1" dirty="0"/>
              <a:t>.</a:t>
            </a:r>
          </a:p>
          <a:p>
            <a:r>
              <a:rPr lang="ru-RU" sz="2800" i="1" dirty="0"/>
              <a:t>Виет мог просиживать за столом по трое </a:t>
            </a:r>
            <a:r>
              <a:rPr lang="ru-RU" sz="2800" i="1" dirty="0" smtClean="0"/>
              <a:t>суток подряд</a:t>
            </a:r>
            <a:r>
              <a:rPr lang="ru-RU" sz="2800" i="1" dirty="0"/>
              <a:t>, только иногда забываясь сном на </a:t>
            </a:r>
            <a:r>
              <a:rPr lang="ru-RU" sz="2800" i="1" dirty="0" smtClean="0"/>
              <a:t>несколько </a:t>
            </a:r>
            <a:r>
              <a:rPr lang="ru-RU" sz="2800" i="1" dirty="0"/>
              <a:t>минут. Именно тогда он написал </a:t>
            </a:r>
            <a:r>
              <a:rPr lang="ru-RU" sz="2800" i="1" dirty="0" smtClean="0"/>
              <a:t>свой главный труд</a:t>
            </a:r>
            <a:r>
              <a:rPr lang="ru-RU" sz="2800" i="1" dirty="0"/>
              <a:t>, который определил развитие всей </a:t>
            </a:r>
            <a:r>
              <a:rPr lang="ru-RU" sz="2800" i="1" dirty="0" smtClean="0"/>
              <a:t>математики</a:t>
            </a:r>
            <a:r>
              <a:rPr lang="ru-RU" sz="2800" i="1" dirty="0"/>
              <a:t>. </a:t>
            </a:r>
            <a:endParaRPr lang="en-US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71472" y="428604"/>
            <a:ext cx="82461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 dirty="0" err="1" smtClean="0"/>
              <a:t>Сформулируйте</a:t>
            </a:r>
            <a:r>
              <a:rPr lang="en-US" sz="3200" i="1" dirty="0" smtClean="0"/>
              <a:t> </a:t>
            </a:r>
            <a:r>
              <a:rPr lang="en-US" sz="3200" i="1" dirty="0" err="1"/>
              <a:t>вывод</a:t>
            </a:r>
            <a:r>
              <a:rPr lang="en-US" sz="3200" i="1" dirty="0"/>
              <a:t> о </a:t>
            </a:r>
            <a:r>
              <a:rPr lang="en-US" sz="3200" i="1" dirty="0" err="1"/>
              <a:t>взаимосвязи</a:t>
            </a:r>
            <a:r>
              <a:rPr lang="en-US" sz="3200" i="1" dirty="0"/>
              <a:t> </a:t>
            </a:r>
            <a:r>
              <a:rPr lang="en-US" sz="3200" i="1" dirty="0" err="1"/>
              <a:t>корней</a:t>
            </a:r>
            <a:endParaRPr lang="en-US" sz="3200" i="1" dirty="0"/>
          </a:p>
          <a:p>
            <a:r>
              <a:rPr lang="en-US" sz="3200" i="1" dirty="0" err="1"/>
              <a:t>приведенного</a:t>
            </a:r>
            <a:r>
              <a:rPr lang="en-US" sz="3200" i="1" dirty="0"/>
              <a:t> </a:t>
            </a:r>
            <a:r>
              <a:rPr lang="en-US" sz="3200" i="1" dirty="0" err="1"/>
              <a:t>квадратного</a:t>
            </a:r>
            <a:r>
              <a:rPr lang="en-US" sz="3200" i="1" dirty="0"/>
              <a:t> </a:t>
            </a:r>
            <a:r>
              <a:rPr lang="en-US" sz="3200" i="1" dirty="0" err="1"/>
              <a:t>уравнения</a:t>
            </a:r>
            <a:r>
              <a:rPr lang="en-US" sz="3200" i="1" dirty="0"/>
              <a:t> с </a:t>
            </a:r>
            <a:r>
              <a:rPr lang="en-US" sz="3200" i="1" dirty="0" err="1"/>
              <a:t>его</a:t>
            </a:r>
            <a:r>
              <a:rPr lang="en-US" sz="3200" i="1" dirty="0"/>
              <a:t> </a:t>
            </a:r>
          </a:p>
          <a:p>
            <a:r>
              <a:rPr lang="en-US" sz="3200" i="1" dirty="0" err="1"/>
              <a:t>коэффициентами</a:t>
            </a:r>
            <a:r>
              <a:rPr lang="en-US" sz="3200" i="1" dirty="0"/>
              <a:t>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71472" y="2285992"/>
            <a:ext cx="8153400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i="1" dirty="0" err="1"/>
              <a:t>Сравните</a:t>
            </a:r>
            <a:r>
              <a:rPr lang="en-US" sz="3200" i="1" dirty="0"/>
              <a:t> </a:t>
            </a:r>
            <a:r>
              <a:rPr lang="en-US" sz="3200" i="1" dirty="0" err="1"/>
              <a:t>свой</a:t>
            </a:r>
            <a:r>
              <a:rPr lang="en-US" sz="3200" i="1" dirty="0"/>
              <a:t> </a:t>
            </a:r>
            <a:r>
              <a:rPr lang="en-US" sz="3200" i="1" dirty="0" err="1"/>
              <a:t>вывод</a:t>
            </a:r>
            <a:r>
              <a:rPr lang="en-US" sz="3200" i="1" dirty="0"/>
              <a:t> с </a:t>
            </a:r>
            <a:r>
              <a:rPr lang="en-US" sz="3200" i="1" dirty="0" err="1"/>
              <a:t>теоремой</a:t>
            </a:r>
            <a:r>
              <a:rPr lang="en-US" sz="3200" i="1" dirty="0"/>
              <a:t>:</a:t>
            </a:r>
          </a:p>
          <a:p>
            <a:r>
              <a:rPr lang="en-US" sz="4800" b="1" i="1" dirty="0" err="1"/>
              <a:t>Если</a:t>
            </a:r>
            <a:r>
              <a:rPr lang="en-US" sz="4800" b="1" i="1" dirty="0"/>
              <a:t> х</a:t>
            </a:r>
            <a:r>
              <a:rPr lang="en-US" sz="4800" b="1" i="1" baseline="-25000" dirty="0"/>
              <a:t>1 </a:t>
            </a:r>
            <a:r>
              <a:rPr lang="en-US" sz="4800" b="1" i="1" dirty="0"/>
              <a:t>и х</a:t>
            </a:r>
            <a:r>
              <a:rPr lang="en-US" sz="4800" b="1" i="1" baseline="-25000" dirty="0"/>
              <a:t>2</a:t>
            </a:r>
            <a:r>
              <a:rPr lang="en-US" sz="4800" b="1" i="1" dirty="0"/>
              <a:t>-корни </a:t>
            </a:r>
            <a:r>
              <a:rPr lang="en-US" sz="4800" b="1" i="1" dirty="0" err="1"/>
              <a:t>уравнения</a:t>
            </a:r>
            <a:endParaRPr lang="en-US" sz="4800" b="1" i="1" dirty="0"/>
          </a:p>
          <a:p>
            <a:r>
              <a:rPr lang="en-US" sz="4800" b="1" i="1" dirty="0"/>
              <a:t>             х</a:t>
            </a:r>
            <a:r>
              <a:rPr lang="en-US" sz="4800" b="1" i="1" baseline="30000" dirty="0"/>
              <a:t>2</a:t>
            </a:r>
            <a:r>
              <a:rPr lang="en-US" sz="4800" b="1" i="1" dirty="0"/>
              <a:t>+</a:t>
            </a:r>
            <a:r>
              <a:rPr lang="en-US" sz="4800" b="1" i="1" dirty="0">
                <a:solidFill>
                  <a:schemeClr val="tx2"/>
                </a:solidFill>
              </a:rPr>
              <a:t>р</a:t>
            </a:r>
            <a:r>
              <a:rPr lang="en-US" sz="4800" b="1" i="1" dirty="0"/>
              <a:t>х+</a:t>
            </a:r>
            <a:r>
              <a:rPr lang="en-US" sz="4800" b="1" i="1" dirty="0">
                <a:solidFill>
                  <a:schemeClr val="tx2"/>
                </a:solidFill>
              </a:rPr>
              <a:t>q</a:t>
            </a:r>
            <a:r>
              <a:rPr lang="ru-RU" sz="4800" b="1" i="1" dirty="0"/>
              <a:t>=0,</a:t>
            </a:r>
          </a:p>
          <a:p>
            <a:r>
              <a:rPr lang="ru-RU" sz="4800" b="1" i="1" dirty="0"/>
              <a:t>     то верны равенства:</a:t>
            </a:r>
          </a:p>
          <a:p>
            <a:r>
              <a:rPr lang="ru-RU" sz="4800" b="1" i="1" dirty="0"/>
              <a:t>       х</a:t>
            </a:r>
            <a:r>
              <a:rPr lang="ru-RU" sz="4800" b="1" i="1" baseline="-25000" dirty="0"/>
              <a:t>1</a:t>
            </a:r>
            <a:r>
              <a:rPr lang="ru-RU" sz="4800" b="1" i="1" dirty="0"/>
              <a:t>+х</a:t>
            </a:r>
            <a:r>
              <a:rPr lang="ru-RU" sz="4800" b="1" i="1" baseline="-25000" dirty="0"/>
              <a:t>2</a:t>
            </a:r>
            <a:r>
              <a:rPr lang="ru-RU" sz="4800" b="1" i="1" dirty="0"/>
              <a:t>=-</a:t>
            </a:r>
            <a:r>
              <a:rPr lang="ru-RU" sz="4800" b="1" i="1" dirty="0">
                <a:solidFill>
                  <a:schemeClr val="tx2"/>
                </a:solidFill>
              </a:rPr>
              <a:t>р</a:t>
            </a:r>
            <a:r>
              <a:rPr lang="ru-RU" sz="4800" b="1" i="1" dirty="0"/>
              <a:t>;  х</a:t>
            </a:r>
            <a:r>
              <a:rPr lang="ru-RU" sz="4800" b="1" i="1" baseline="-25000" dirty="0"/>
              <a:t>1</a:t>
            </a:r>
            <a:r>
              <a:rPr lang="ru-RU" sz="4800" b="1" i="1" dirty="0"/>
              <a:t>х</a:t>
            </a:r>
            <a:r>
              <a:rPr lang="ru-RU" sz="4800" b="1" i="1" baseline="-25000" dirty="0"/>
              <a:t>2</a:t>
            </a:r>
            <a:r>
              <a:rPr lang="ru-RU" sz="4800" b="1" i="1" dirty="0"/>
              <a:t>=</a:t>
            </a:r>
            <a:r>
              <a:rPr lang="en-US" sz="4800" b="1" i="1" dirty="0">
                <a:solidFill>
                  <a:schemeClr val="tx2"/>
                </a:solidFill>
              </a:rPr>
              <a:t>q</a:t>
            </a:r>
            <a:endParaRPr lang="en-US" sz="3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27125" y="301624"/>
            <a:ext cx="67310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3200" b="1" dirty="0"/>
          </a:p>
          <a:p>
            <a:endParaRPr lang="en-US" sz="32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0298" y="0"/>
            <a:ext cx="594520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План урока:</a:t>
            </a:r>
            <a:endParaRPr lang="en-US" sz="3200" b="1" dirty="0"/>
          </a:p>
          <a:p>
            <a:endParaRPr lang="en-US" sz="3200" b="1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57224" y="642918"/>
            <a:ext cx="778674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algn="ctr">
              <a:buAutoNum type="arabicParenR"/>
            </a:pPr>
            <a:r>
              <a:rPr lang="ru-RU" sz="2800" i="1" dirty="0" smtClean="0"/>
              <a:t>Беседа по вопросам</a:t>
            </a:r>
          </a:p>
          <a:p>
            <a:pPr marL="742950" indent="-742950" algn="ctr"/>
            <a:endParaRPr lang="ru-RU" sz="2800" i="1" dirty="0" smtClean="0"/>
          </a:p>
          <a:p>
            <a:pPr algn="ctr"/>
            <a:r>
              <a:rPr lang="ru-RU" sz="2800" b="1" i="1" dirty="0" smtClean="0"/>
              <a:t>Лист </a:t>
            </a:r>
            <a:r>
              <a:rPr lang="ru-RU" sz="2800" b="1" i="1" dirty="0" err="1" smtClean="0"/>
              <a:t>взаимоопроса</a:t>
            </a:r>
            <a:endParaRPr lang="ru-RU" sz="2800" b="1" i="1" dirty="0" smtClean="0"/>
          </a:p>
          <a:p>
            <a:pPr algn="ctr"/>
            <a:endParaRPr lang="ru-RU" sz="2000" b="1" i="1" dirty="0" smtClean="0"/>
          </a:p>
          <a:p>
            <a:pPr lvl="0"/>
            <a:r>
              <a:rPr lang="ru-RU" sz="2400" dirty="0" smtClean="0"/>
              <a:t>1. Какое </a:t>
            </a:r>
            <a:r>
              <a:rPr lang="ru-RU" sz="2400" dirty="0" smtClean="0"/>
              <a:t>уравнение называется квадратным?</a:t>
            </a:r>
          </a:p>
          <a:p>
            <a:pPr lvl="0"/>
            <a:r>
              <a:rPr lang="ru-RU" sz="2400" dirty="0" smtClean="0"/>
              <a:t>2. Какое </a:t>
            </a:r>
            <a:r>
              <a:rPr lang="ru-RU" sz="2400" dirty="0" smtClean="0"/>
              <a:t>квадратное уравнение называется приведенным?</a:t>
            </a:r>
          </a:p>
          <a:p>
            <a:pPr lvl="0"/>
            <a:r>
              <a:rPr lang="ru-RU" sz="2400" dirty="0" smtClean="0"/>
              <a:t>3. Запишите </a:t>
            </a:r>
            <a:r>
              <a:rPr lang="ru-RU" sz="2400" dirty="0" smtClean="0"/>
              <a:t>общий вид приведенного квадратного уравнения.</a:t>
            </a:r>
          </a:p>
          <a:p>
            <a:pPr lvl="0"/>
            <a:r>
              <a:rPr lang="ru-RU" sz="2400" dirty="0" smtClean="0"/>
              <a:t>4. Что </a:t>
            </a:r>
            <a:r>
              <a:rPr lang="ru-RU" sz="2400" dirty="0" smtClean="0"/>
              <a:t>показывает дискриминант квадратного уравнения? </a:t>
            </a:r>
          </a:p>
          <a:p>
            <a:pPr lvl="0"/>
            <a:r>
              <a:rPr lang="ru-RU" sz="2400" dirty="0" smtClean="0"/>
              <a:t>5. Как </a:t>
            </a:r>
            <a:r>
              <a:rPr lang="ru-RU" sz="2400" dirty="0" smtClean="0"/>
              <a:t>найти дискриминант  квадратного уравнения?</a:t>
            </a:r>
          </a:p>
          <a:p>
            <a:pPr lvl="0"/>
            <a:r>
              <a:rPr lang="ru-RU" sz="2400" dirty="0" smtClean="0"/>
              <a:t>6. Запишите </a:t>
            </a:r>
            <a:r>
              <a:rPr lang="ru-RU" sz="2400" dirty="0" smtClean="0"/>
              <a:t>формулу корней  квадратного уравнения</a:t>
            </a:r>
            <a:r>
              <a:rPr lang="ru-RU" sz="2400" dirty="0" smtClean="0"/>
              <a:t>?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2) Решить уравнения и заполнить таблицу (самостоятельная работа в парах с последующей проверкой на интерактивной доске)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3000372"/>
          <a:ext cx="8572560" cy="3794484"/>
        </p:xfrm>
        <a:graphic>
          <a:graphicData uri="http://schemas.openxmlformats.org/drawingml/2006/table">
            <a:tbl>
              <a:tblPr/>
              <a:tblGrid>
                <a:gridCol w="3117506"/>
                <a:gridCol w="860959"/>
                <a:gridCol w="860959"/>
                <a:gridCol w="1866568"/>
                <a:gridCol w="1866568"/>
              </a:tblGrid>
              <a:tr h="89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Приведенные квадратные уравнения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ru-RU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Х</a:t>
                      </a:r>
                      <a:r>
                        <a:rPr kumimoji="0" lang="ru-RU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+mn-cs"/>
                        </a:rPr>
                        <a:t>*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Х</a:t>
                      </a:r>
                      <a:r>
                        <a:rPr kumimoji="0" lang="ru-RU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x² - </a:t>
                      </a: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15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 </a:t>
                      </a: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 </a:t>
                      </a: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14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= 0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x² </a:t>
                      </a: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 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8x +</a:t>
                      </a: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7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= 0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x² </a:t>
                      </a: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+ 9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 </a:t>
                      </a: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+ 20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= 0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357290" y="3000372"/>
            <a:ext cx="1143008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3428992" y="4143380"/>
            <a:ext cx="75721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4286248" y="5072074"/>
            <a:ext cx="75721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-1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4286248" y="4143380"/>
            <a:ext cx="75721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5715008" y="4214818"/>
            <a:ext cx="75721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15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7500958" y="4214818"/>
            <a:ext cx="75721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3500430" y="5072074"/>
            <a:ext cx="75721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-7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715008" y="5072074"/>
            <a:ext cx="75721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-8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7572396" y="5072074"/>
            <a:ext cx="75721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7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3500430" y="5929330"/>
            <a:ext cx="75721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-5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4357686" y="5929330"/>
            <a:ext cx="75721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-4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5715008" y="5929330"/>
            <a:ext cx="75721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-9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7572396" y="5929330"/>
            <a:ext cx="75721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20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3) Индивидуальные домашние задания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142984"/>
            <a:ext cx="9144000" cy="5715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643050"/>
            <a:ext cx="91440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1. Как заменить полное квадратное уравнение приведенным; как использовать теорему Виета для любого квадратного уравнения </a:t>
            </a:r>
            <a:r>
              <a:rPr lang="ru-RU" sz="4000" noProof="0" dirty="0" smtClean="0">
                <a:latin typeface="+mj-lt"/>
                <a:ea typeface="+mj-ea"/>
                <a:cs typeface="+mj-cs"/>
              </a:rPr>
              <a:t>(Борисов Илья)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3929066"/>
            <a:ext cx="91440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2</a:t>
            </a:r>
            <a:r>
              <a:rPr lang="ru-RU" sz="4400" noProof="0" dirty="0" smtClean="0">
                <a:latin typeface="+mj-lt"/>
                <a:ea typeface="+mj-ea"/>
                <a:cs typeface="+mj-cs"/>
              </a:rPr>
              <a:t>. Как с помощью теоремы Виета найти сумму квадратов, разность </a:t>
            </a:r>
            <a:r>
              <a:rPr lang="ru-RU" sz="4400" dirty="0" smtClean="0"/>
              <a:t>квадратов корней</a:t>
            </a:r>
            <a:r>
              <a:rPr lang="ru-RU" sz="4400" noProof="0" dirty="0" smtClean="0">
                <a:latin typeface="+mj-lt"/>
                <a:ea typeface="+mj-ea"/>
                <a:cs typeface="+mj-cs"/>
              </a:rPr>
              <a:t> квадратного уравнения  </a:t>
            </a:r>
            <a:r>
              <a:rPr lang="ru-RU" sz="4000" noProof="0" dirty="0" smtClean="0">
                <a:latin typeface="+mj-lt"/>
                <a:ea typeface="+mj-ea"/>
                <a:cs typeface="+mj-cs"/>
              </a:rPr>
              <a:t>(</a:t>
            </a:r>
            <a:r>
              <a:rPr lang="ru-RU" sz="4000" noProof="0" dirty="0" err="1" smtClean="0">
                <a:latin typeface="+mj-lt"/>
                <a:ea typeface="+mj-ea"/>
                <a:cs typeface="+mj-cs"/>
              </a:rPr>
              <a:t>Дюкова</a:t>
            </a:r>
            <a:r>
              <a:rPr lang="ru-RU" sz="4000" noProof="0" dirty="0" smtClean="0">
                <a:latin typeface="+mj-lt"/>
                <a:ea typeface="+mj-ea"/>
                <a:cs typeface="+mj-cs"/>
              </a:rPr>
              <a:t> Анастасия)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573</Words>
  <PresentationFormat>Экран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Поток</vt:lpstr>
      <vt:lpstr>Microsoft Photo Editor 3.0 Photo</vt:lpstr>
      <vt:lpstr>Слайд 1</vt:lpstr>
      <vt:lpstr>Пояснительная записка  Данный урок является вторым по теме “Теорема Виета”. Он проводится по методике развивающего обучения, основным требованием которой является то, что знания не предоставляются учителем в готовом виде, а выводятся учениками с помощью определенной системы заданий. Отработка полученных знаний происходит в тетрадях и на интерактивной доске. На этом же уроке проводится проверка в виде компьтерного теста. Урок завершается  творческими разноуровневыми  заданиями по выбору учащихся, которые позволяют дифференцировать обучение и  дают возможность проведения его , как в “сильном”, так и в “слабом” классе.</vt:lpstr>
      <vt:lpstr>Цели урока:</vt:lpstr>
      <vt:lpstr>Слайд 4</vt:lpstr>
      <vt:lpstr>Слайд 5</vt:lpstr>
      <vt:lpstr>Слайд 6</vt:lpstr>
      <vt:lpstr>Слайд 7</vt:lpstr>
      <vt:lpstr>2) Решить уравнения и заполнить таблицу (самостоятельная работа в парах с последующей проверкой на интерактивной доске)</vt:lpstr>
      <vt:lpstr>3) Индивидуальные домашние задания</vt:lpstr>
      <vt:lpstr>4) Объяснение учителем , как с помощью теоремы Виета можно составить квадратное уравнение по его корням </vt:lpstr>
      <vt:lpstr>Слайд 11</vt:lpstr>
      <vt:lpstr>5) Составьте уравнение по заданным корням (Самостоятельная работа по вариантам с последующей проверкой на интерактивной доске)</vt:lpstr>
      <vt:lpstr>6) Дифференцированная самостоятельная работа по карточкам. А - для более «слабых». Б – для более «сильных» учащихся. По окончании работы – обмен карточками для взаимопроверки. Решение записывается на интерактивной доске с помощью маркера.</vt:lpstr>
      <vt:lpstr>СР. Теорема Виета                                                         Вариант А1 1) Для уравнения, имеющего корни х1 и х2, найдите их сумму и произведение: а) х² - 3х -10 = 0,                                   б) х² +10х +21 = 0,                          х1 + х2 =_______,                                  х1 + х2 =____­­­­­­___,         х1 ∙ х2 =______.                                      х1 ∙ х2 =______.   2) Ученикам было предложено найти подбором корни уравнения          х² - 8х + 15 = 0.    Выберите верный ответ. А. 5 и -3;      Б. 5 и 3;     В. -5 и -3;       Г. -5 и 3. 3) Составьте квадратное уравнение, имеющее корни  10 и -3. х1 + х2 =__________________________________________________                                           х1 ∙ х2 =___________________________________________________ _________________________________________________________ 4) Запишите обратную теорему Виета для данного уравнения  х² - 7х + 12 = 0 и найдите его корни.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vt:lpstr>
      <vt:lpstr>СР. Теорема Виета                                                              Вариант Б1 1) Для уравнения, имеющего корни х1 и х2, найдите их сумму и произведение: а) х² + 3х - 54 = 0,                                   б) 2х² + 11х - 4 = 0,      х1 + х2 =________,                                 х1 + х2 =________,         х1 ∙ х2 =______.                                       х1 ∙ х2 =_______.                    2) Ученикам было предложено найти подбором корни уравнения  х² + 7х - 44 = 0. Выберите верный ответ. А. 4 и 11;      Б. -4 и 11;     В. 4 и -11;       Г. -4 и -11. 3) Составьте квадратное уравнение, имеющее корни  1 -  и 1 + . х1 + х2 =__________________________________________________                                           х1 ∙ х2 =___________________________________________________ _________________________________________________________ 4) Запишите обратную теорему Виета для данного уравнения  х² - х - 20 = 0 и найдите его корни. ____________________________________________________________________________________________________________________________________________________________________________________________________________________________________________________  </vt:lpstr>
      <vt:lpstr>7) Подведение итогов урока 8) Домашнее задание: №580, №582, №666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Кузьмина</dc:creator>
  <cp:lastModifiedBy>Кузьмина</cp:lastModifiedBy>
  <cp:revision>12</cp:revision>
  <dcterms:created xsi:type="dcterms:W3CDTF">2010-01-14T08:45:08Z</dcterms:created>
  <dcterms:modified xsi:type="dcterms:W3CDTF">2010-01-14T10:38:29Z</dcterms:modified>
</cp:coreProperties>
</file>