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6" r:id="rId8"/>
    <p:sldMasterId id="2147483768" r:id="rId9"/>
    <p:sldMasterId id="2147483780" r:id="rId10"/>
    <p:sldMasterId id="2147483792" r:id="rId11"/>
    <p:sldMasterId id="2147483804" r:id="rId12"/>
    <p:sldMasterId id="2147483816" r:id="rId13"/>
    <p:sldMasterId id="2147483828" r:id="rId14"/>
    <p:sldMasterId id="2147483840" r:id="rId15"/>
    <p:sldMasterId id="2147483852" r:id="rId16"/>
    <p:sldMasterId id="2147483864" r:id="rId17"/>
  </p:sldMasterIdLst>
  <p:notesMasterIdLst>
    <p:notesMasterId r:id="rId47"/>
  </p:notesMasterIdLst>
  <p:sldIdLst>
    <p:sldId id="256" r:id="rId18"/>
    <p:sldId id="257" r:id="rId19"/>
    <p:sldId id="258" r:id="rId20"/>
    <p:sldId id="259" r:id="rId21"/>
    <p:sldId id="261" r:id="rId22"/>
    <p:sldId id="262" r:id="rId23"/>
    <p:sldId id="263" r:id="rId24"/>
    <p:sldId id="264" r:id="rId25"/>
    <p:sldId id="265" r:id="rId26"/>
    <p:sldId id="266" r:id="rId27"/>
    <p:sldId id="284" r:id="rId28"/>
    <p:sldId id="285" r:id="rId29"/>
    <p:sldId id="268" r:id="rId30"/>
    <p:sldId id="269" r:id="rId31"/>
    <p:sldId id="270" r:id="rId32"/>
    <p:sldId id="267" r:id="rId33"/>
    <p:sldId id="271" r:id="rId34"/>
    <p:sldId id="272" r:id="rId35"/>
    <p:sldId id="273" r:id="rId36"/>
    <p:sldId id="274" r:id="rId37"/>
    <p:sldId id="275" r:id="rId38"/>
    <p:sldId id="286" r:id="rId39"/>
    <p:sldId id="276" r:id="rId40"/>
    <p:sldId id="278" r:id="rId41"/>
    <p:sldId id="279" r:id="rId42"/>
    <p:sldId id="280" r:id="rId43"/>
    <p:sldId id="260" r:id="rId44"/>
    <p:sldId id="281" r:id="rId45"/>
    <p:sldId id="283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slide" Target="slides/slide25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slide" Target="slides/slide28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49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slide" Target="slides/slide26.xml"/><Relationship Id="rId48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slide" Target="slides/slide29.xml"/><Relationship Id="rId20" Type="http://schemas.openxmlformats.org/officeDocument/2006/relationships/slide" Target="slides/slide3.xml"/><Relationship Id="rId41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9B80B-7487-451C-B929-838F1AC97253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DC2E6-72DF-4BD1-B5AA-07B2235E7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688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8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835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defRPr/>
            </a:pPr>
            <a:fld id="{B8900D20-F766-4647-B899-B65693DD284C}" type="slidenum">
              <a:rPr lang="ru-RU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1</a:t>
            </a:fld>
            <a:endParaRPr lang="ru-RU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9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9380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defRPr/>
            </a:pPr>
            <a:fld id="{1B5B1E14-3F67-4AD1-955E-DD156568FB77}" type="slidenum">
              <a:rPr lang="ru-RU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14</a:t>
            </a:fld>
            <a:endParaRPr lang="ru-RU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F5B21-DB9C-4645-B56D-828B416A64DE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7B712-E00A-4945-BF28-BBA32851405A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75070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10BEA-92CB-4459-8629-DCD433FF4936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A3EA9-2FA5-4112-9D7E-CC550799075E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2847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0B168-676C-4F2E-B86D-99F14147E959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F300C-8F9C-4C85-8CAF-7F2B53551E85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96250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03F6C-BA22-429B-9230-B126F73A3446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242D2-4BB7-4403-A012-D9475EC4F6F4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87348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28C40-0789-48FB-A344-79FAD81AFD6F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45329-0F1E-4B3C-A15D-B1142D423947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17138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1825F-8081-4AA1-A62B-FA8611B2BD44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6F3AA-15E1-4FF7-B3E4-0363ACE9CB1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4185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8C0B-4C85-4B94-85DF-E62288FAB14E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3A240-71BC-4761-A959-073E873B8EB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37640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9FAE0-1F28-4281-9AB4-FD6C7856EE98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440D6-4080-4EF0-B671-5B2726CA7D88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38599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F5D2C-A307-4C6D-BB93-89A8DCB6631F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C596F-F264-410C-A664-86A910DC7BEC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5682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4D884-C542-4DA2-8437-30E5068ABF35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F9E10-87CF-4F46-990A-32D598F9F33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64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9653-645D-4A14-9869-F3176784DA1D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884B2-BFE0-4F56-8FE0-8CD1BF353813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2536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18.01.2015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54907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18.01.2015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5429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18.01.2015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40890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18.01.2015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085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18.01.2015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60890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18.01.2015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30500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18.01.2015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7878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18.01.2015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012176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18.01.2015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681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F5B21-DB9C-4645-B56D-828B416A64DE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7B712-E00A-4945-BF28-BBA32851405A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04232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18.01.2015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613546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18.01.2015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31142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3B1FC-7896-4686-BA3D-88CAD7606298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E4FA2-F110-4DE7-A435-E0744167E7CE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19399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26C38-7745-4D84-AFB7-32A3B505ED0D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9DB57-D5F6-4BCF-8545-23AE4AC439C9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41161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AA8E1-A552-4977-B9A1-EF88F84DB63A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2FD3A-A824-48E5-A9D2-899B60E773D6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20591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0C32D-0966-4953-A6D3-D6C63E1EA42B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3ACFD-BD3E-4C17-BB11-5ABF4625881E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01436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399D0-2447-4636-A439-E1E6702111EE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ECE10-C29F-4C67-9356-7DE3E82DB962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97662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1EA45-7E9B-4D60-B14E-A0F6E4016470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EB9EC-17DF-4B2F-9A2C-C498BA9A7697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21491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68F60-9C50-4EE7-8F7B-27D31414E0AD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06ADC-D468-457D-A1A3-9B8DBC3EA23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229912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8339D-B134-4072-A801-A00A8B1FEC4F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D1A2C-62C3-47D9-B95A-B03DD4D38529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690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10BEA-92CB-4459-8629-DCD433FF4936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A3EA9-2FA5-4112-9D7E-CC550799075E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54338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DDE1E-2EF1-48C3-90E3-8C332A04D388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EA42E-F8B3-4178-8F5B-BE37936C02C7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949642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F0D58-923C-4F5F-9F31-13F4FF9B27E9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AB982-86A8-42C3-BF97-F8F03D3AEFE5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398743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A37A9-C8E9-4C02-87EE-64BE63499667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BCD43-F80F-4FF3-8D96-E950429E4909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91279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F5B21-DB9C-4645-B56D-828B416A64DE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7B712-E00A-4945-BF28-BBA32851405A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036725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10BEA-92CB-4459-8629-DCD433FF4936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A3EA9-2FA5-4112-9D7E-CC550799075E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06394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0B168-676C-4F2E-B86D-99F14147E959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F300C-8F9C-4C85-8CAF-7F2B53551E85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862329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03F6C-BA22-429B-9230-B126F73A3446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242D2-4BB7-4403-A012-D9475EC4F6F4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31616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28C40-0789-48FB-A344-79FAD81AFD6F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45329-0F1E-4B3C-A15D-B1142D423947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401307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1825F-8081-4AA1-A62B-FA8611B2BD44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6F3AA-15E1-4FF7-B3E4-0363ACE9CB1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142113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8C0B-4C85-4B94-85DF-E62288FAB14E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3A240-71BC-4761-A959-073E873B8EB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84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0B168-676C-4F2E-B86D-99F14147E959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F300C-8F9C-4C85-8CAF-7F2B53551E85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09683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9FAE0-1F28-4281-9AB4-FD6C7856EE98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440D6-4080-4EF0-B671-5B2726CA7D88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313009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F5D2C-A307-4C6D-BB93-89A8DCB6631F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C596F-F264-410C-A664-86A910DC7BEC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18721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4D884-C542-4DA2-8437-30E5068ABF35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F9E10-87CF-4F46-990A-32D598F9F33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026305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9653-645D-4A14-9869-F3176784DA1D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884B2-BFE0-4F56-8FE0-8CD1BF353813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288940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F5B21-DB9C-4645-B56D-828B416A64DE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7B712-E00A-4945-BF28-BBA32851405A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059775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10BEA-92CB-4459-8629-DCD433FF4936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A3EA9-2FA5-4112-9D7E-CC550799075E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19414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0B168-676C-4F2E-B86D-99F14147E959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F300C-8F9C-4C85-8CAF-7F2B53551E85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011959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03F6C-BA22-429B-9230-B126F73A3446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242D2-4BB7-4403-A012-D9475EC4F6F4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605873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28C40-0789-48FB-A344-79FAD81AFD6F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45329-0F1E-4B3C-A15D-B1142D423947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71488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1825F-8081-4AA1-A62B-FA8611B2BD44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6F3AA-15E1-4FF7-B3E4-0363ACE9CB1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75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03F6C-BA22-429B-9230-B126F73A3446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242D2-4BB7-4403-A012-D9475EC4F6F4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930301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8C0B-4C85-4B94-85DF-E62288FAB14E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3A240-71BC-4761-A959-073E873B8EB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290580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9FAE0-1F28-4281-9AB4-FD6C7856EE98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440D6-4080-4EF0-B671-5B2726CA7D88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49864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F5D2C-A307-4C6D-BB93-89A8DCB6631F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C596F-F264-410C-A664-86A910DC7BEC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802670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4D884-C542-4DA2-8437-30E5068ABF35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F9E10-87CF-4F46-990A-32D598F9F33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44207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9653-645D-4A14-9869-F3176784DA1D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884B2-BFE0-4F56-8FE0-8CD1BF353813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200698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778855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102081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672304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373227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891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28C40-0789-48FB-A344-79FAD81AFD6F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45329-0F1E-4B3C-A15D-B1142D423947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42746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020458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874366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323151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838779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214563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165212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F5B21-DB9C-4645-B56D-828B416A64DE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7B712-E00A-4945-BF28-BBA32851405A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978972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10BEA-92CB-4459-8629-DCD433FF4936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A3EA9-2FA5-4112-9D7E-CC550799075E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457014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0B168-676C-4F2E-B86D-99F14147E959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F300C-8F9C-4C85-8CAF-7F2B53551E85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51507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03F6C-BA22-429B-9230-B126F73A3446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242D2-4BB7-4403-A012-D9475EC4F6F4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076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1825F-8081-4AA1-A62B-FA8611B2BD44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6F3AA-15E1-4FF7-B3E4-0363ACE9CB1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284330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28C40-0789-48FB-A344-79FAD81AFD6F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45329-0F1E-4B3C-A15D-B1142D423947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762503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1825F-8081-4AA1-A62B-FA8611B2BD44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6F3AA-15E1-4FF7-B3E4-0363ACE9CB1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270477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8C0B-4C85-4B94-85DF-E62288FAB14E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3A240-71BC-4761-A959-073E873B8EB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53990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9FAE0-1F28-4281-9AB4-FD6C7856EE98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440D6-4080-4EF0-B671-5B2726CA7D88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22207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F5D2C-A307-4C6D-BB93-89A8DCB6631F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C596F-F264-410C-A664-86A910DC7BEC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626920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4D884-C542-4DA2-8437-30E5068ABF35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F9E10-87CF-4F46-990A-32D598F9F33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418466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9653-645D-4A14-9869-F3176784DA1D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884B2-BFE0-4F56-8FE0-8CD1BF353813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673623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F5B21-DB9C-4645-B56D-828B416A64DE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7B712-E00A-4945-BF28-BBA32851405A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952395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10BEA-92CB-4459-8629-DCD433FF4936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A3EA9-2FA5-4112-9D7E-CC550799075E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925218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0B168-676C-4F2E-B86D-99F14147E959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F300C-8F9C-4C85-8CAF-7F2B53551E85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144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8C0B-4C85-4B94-85DF-E62288FAB14E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3A240-71BC-4761-A959-073E873B8EB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089653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03F6C-BA22-429B-9230-B126F73A3446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242D2-4BB7-4403-A012-D9475EC4F6F4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512981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28C40-0789-48FB-A344-79FAD81AFD6F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45329-0F1E-4B3C-A15D-B1142D423947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531853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1825F-8081-4AA1-A62B-FA8611B2BD44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6F3AA-15E1-4FF7-B3E4-0363ACE9CB1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859100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8C0B-4C85-4B94-85DF-E62288FAB14E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3A240-71BC-4761-A959-073E873B8EB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888133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9FAE0-1F28-4281-9AB4-FD6C7856EE98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440D6-4080-4EF0-B671-5B2726CA7D88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042374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F5D2C-A307-4C6D-BB93-89A8DCB6631F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C596F-F264-410C-A664-86A910DC7BEC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39049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4D884-C542-4DA2-8437-30E5068ABF35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F9E10-87CF-4F46-990A-32D598F9F33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09296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9653-645D-4A14-9869-F3176784DA1D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884B2-BFE0-4F56-8FE0-8CD1BF353813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3628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9FAE0-1F28-4281-9AB4-FD6C7856EE98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440D6-4080-4EF0-B671-5B2726CA7D88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732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F5D2C-A307-4C6D-BB93-89A8DCB6631F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C596F-F264-410C-A664-86A910DC7BEC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632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4D884-C542-4DA2-8437-30E5068ABF35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F9E10-87CF-4F46-990A-32D598F9F33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7422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9653-645D-4A14-9869-F3176784DA1D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884B2-BFE0-4F56-8FE0-8CD1BF353813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148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F5B21-DB9C-4645-B56D-828B416A64DE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7B712-E00A-4945-BF28-BBA32851405A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1559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10BEA-92CB-4459-8629-DCD433FF4936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A3EA9-2FA5-4112-9D7E-CC550799075E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0987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0B168-676C-4F2E-B86D-99F14147E959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F300C-8F9C-4C85-8CAF-7F2B53551E85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9241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03F6C-BA22-429B-9230-B126F73A3446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242D2-4BB7-4403-A012-D9475EC4F6F4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0673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28C40-0789-48FB-A344-79FAD81AFD6F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45329-0F1E-4B3C-A15D-B1142D423947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0121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1825F-8081-4AA1-A62B-FA8611B2BD44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6F3AA-15E1-4FF7-B3E4-0363ACE9CB1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3981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8C0B-4C85-4B94-85DF-E62288FAB14E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3A240-71BC-4761-A959-073E873B8EB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40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9FAE0-1F28-4281-9AB4-FD6C7856EE98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440D6-4080-4EF0-B671-5B2726CA7D88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6385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F5D2C-A307-4C6D-BB93-89A8DCB6631F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C596F-F264-410C-A664-86A910DC7BEC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3544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4D884-C542-4DA2-8437-30E5068ABF35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F9E10-87CF-4F46-990A-32D598F9F33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6834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9653-645D-4A14-9869-F3176784DA1D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884B2-BFE0-4F56-8FE0-8CD1BF353813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1710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F5B21-DB9C-4645-B56D-828B416A64DE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7B712-E00A-4945-BF28-BBA32851405A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3944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10BEA-92CB-4459-8629-DCD433FF4936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A3EA9-2FA5-4112-9D7E-CC550799075E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3336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0B168-676C-4F2E-B86D-99F14147E959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F300C-8F9C-4C85-8CAF-7F2B53551E85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3104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03F6C-BA22-429B-9230-B126F73A3446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242D2-4BB7-4403-A012-D9475EC4F6F4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7897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28C40-0789-48FB-A344-79FAD81AFD6F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45329-0F1E-4B3C-A15D-B1142D423947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6800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1825F-8081-4AA1-A62B-FA8611B2BD44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6F3AA-15E1-4FF7-B3E4-0363ACE9CB1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692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8C0B-4C85-4B94-85DF-E62288FAB14E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3A240-71BC-4761-A959-073E873B8EB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8389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9FAE0-1F28-4281-9AB4-FD6C7856EE98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440D6-4080-4EF0-B671-5B2726CA7D88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237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F5D2C-A307-4C6D-BB93-89A8DCB6631F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C596F-F264-410C-A664-86A910DC7BEC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47073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4D884-C542-4DA2-8437-30E5068ABF35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F9E10-87CF-4F46-990A-32D598F9F33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3853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9653-645D-4A14-9869-F3176784DA1D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884B2-BFE0-4F56-8FE0-8CD1BF353813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4116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F5B21-DB9C-4645-B56D-828B416A64DE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7B712-E00A-4945-BF28-BBA32851405A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42267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10BEA-92CB-4459-8629-DCD433FF4936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A3EA9-2FA5-4112-9D7E-CC550799075E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85588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0B168-676C-4F2E-B86D-99F14147E959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F300C-8F9C-4C85-8CAF-7F2B53551E85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9342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03F6C-BA22-429B-9230-B126F73A3446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242D2-4BB7-4403-A012-D9475EC4F6F4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60614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28C40-0789-48FB-A344-79FAD81AFD6F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45329-0F1E-4B3C-A15D-B1142D423947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935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1825F-8081-4AA1-A62B-FA8611B2BD44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6F3AA-15E1-4FF7-B3E4-0363ACE9CB1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8753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8C0B-4C85-4B94-85DF-E62288FAB14E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3A240-71BC-4761-A959-073E873B8EB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96675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9FAE0-1F28-4281-9AB4-FD6C7856EE98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440D6-4080-4EF0-B671-5B2726CA7D88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39433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F5D2C-A307-4C6D-BB93-89A8DCB6631F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C596F-F264-410C-A664-86A910DC7BEC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07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4D884-C542-4DA2-8437-30E5068ABF35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F9E10-87CF-4F46-990A-32D598F9F33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31419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9653-645D-4A14-9869-F3176784DA1D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884B2-BFE0-4F56-8FE0-8CD1BF353813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8467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F5B21-DB9C-4645-B56D-828B416A64DE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7B712-E00A-4945-BF28-BBA32851405A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16260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10BEA-92CB-4459-8629-DCD433FF4936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A3EA9-2FA5-4112-9D7E-CC550799075E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9866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0B168-676C-4F2E-B86D-99F14147E959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F300C-8F9C-4C85-8CAF-7F2B53551E85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6668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03F6C-BA22-429B-9230-B126F73A3446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242D2-4BB7-4403-A012-D9475EC4F6F4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62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28C40-0789-48FB-A344-79FAD81AFD6F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45329-0F1E-4B3C-A15D-B1142D423947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6114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1825F-8081-4AA1-A62B-FA8611B2BD44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6F3AA-15E1-4FF7-B3E4-0363ACE9CB1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74294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8C0B-4C85-4B94-85DF-E62288FAB14E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3A240-71BC-4761-A959-073E873B8EB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17598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9FAE0-1F28-4281-9AB4-FD6C7856EE98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440D6-4080-4EF0-B671-5B2726CA7D88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55127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F5D2C-A307-4C6D-BB93-89A8DCB6631F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C596F-F264-410C-A664-86A910DC7BEC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07126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4D884-C542-4DA2-8437-30E5068ABF35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F9E10-87CF-4F46-990A-32D598F9F33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221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9653-645D-4A14-9869-F3176784DA1D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884B2-BFE0-4F56-8FE0-8CD1BF353813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13731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F5B21-DB9C-4645-B56D-828B416A64DE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7B712-E00A-4945-BF28-BBA32851405A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13163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10BEA-92CB-4459-8629-DCD433FF4936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A3EA9-2FA5-4112-9D7E-CC550799075E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10119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0B168-676C-4F2E-B86D-99F14147E959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F300C-8F9C-4C85-8CAF-7F2B53551E85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66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03F6C-BA22-429B-9230-B126F73A3446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242D2-4BB7-4403-A012-D9475EC4F6F4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88637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28C40-0789-48FB-A344-79FAD81AFD6F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45329-0F1E-4B3C-A15D-B1142D423947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8628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1825F-8081-4AA1-A62B-FA8611B2BD44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6F3AA-15E1-4FF7-B3E4-0363ACE9CB1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82643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8C0B-4C85-4B94-85DF-E62288FAB14E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3A240-71BC-4761-A959-073E873B8EB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50760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9FAE0-1F28-4281-9AB4-FD6C7856EE98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440D6-4080-4EF0-B671-5B2726CA7D88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19376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F5D2C-A307-4C6D-BB93-89A8DCB6631F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C596F-F264-410C-A664-86A910DC7BEC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21965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4D884-C542-4DA2-8437-30E5068ABF35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F9E10-87CF-4F46-990A-32D598F9F33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79473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9653-645D-4A14-9869-F3176784DA1D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884B2-BFE0-4F56-8FE0-8CD1BF353813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84038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F5B21-DB9C-4645-B56D-828B416A64DE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7B712-E00A-4945-BF28-BBA32851405A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1522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10BEA-92CB-4459-8629-DCD433FF4936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A3EA9-2FA5-4112-9D7E-CC550799075E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90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0B168-676C-4F2E-B86D-99F14147E959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F300C-8F9C-4C85-8CAF-7F2B53551E85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44572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03F6C-BA22-429B-9230-B126F73A3446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242D2-4BB7-4403-A012-D9475EC4F6F4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4662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28C40-0789-48FB-A344-79FAD81AFD6F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45329-0F1E-4B3C-A15D-B1142D423947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31289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1825F-8081-4AA1-A62B-FA8611B2BD44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6F3AA-15E1-4FF7-B3E4-0363ACE9CB1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28473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8C0B-4C85-4B94-85DF-E62288FAB14E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3A240-71BC-4761-A959-073E873B8EB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2165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9FAE0-1F28-4281-9AB4-FD6C7856EE98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440D6-4080-4EF0-B671-5B2726CA7D88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797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F5D2C-A307-4C6D-BB93-89A8DCB6631F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C596F-F264-410C-A664-86A910DC7BEC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76428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4D884-C542-4DA2-8437-30E5068ABF35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F9E10-87CF-4F46-990A-32D598F9F33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6190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9653-645D-4A14-9869-F3176784DA1D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884B2-BFE0-4F56-8FE0-8CD1BF353813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37007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F5B21-DB9C-4645-B56D-828B416A64DE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7B712-E00A-4945-BF28-BBA32851405A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50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10BEA-92CB-4459-8629-DCD433FF4936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A3EA9-2FA5-4112-9D7E-CC550799075E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6038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0B168-676C-4F2E-B86D-99F14147E959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F300C-8F9C-4C85-8CAF-7F2B53551E85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99273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03F6C-BA22-429B-9230-B126F73A3446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242D2-4BB7-4403-A012-D9475EC4F6F4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43072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28C40-0789-48FB-A344-79FAD81AFD6F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45329-0F1E-4B3C-A15D-B1142D423947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54945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1825F-8081-4AA1-A62B-FA8611B2BD44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6F3AA-15E1-4FF7-B3E4-0363ACE9CB1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81854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8C0B-4C85-4B94-85DF-E62288FAB14E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3A240-71BC-4761-A959-073E873B8EB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74003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9FAE0-1F28-4281-9AB4-FD6C7856EE98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440D6-4080-4EF0-B671-5B2726CA7D88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00751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F5D2C-A307-4C6D-BB93-89A8DCB6631F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C596F-F264-410C-A664-86A910DC7BEC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30739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4D884-C542-4DA2-8437-30E5068ABF35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F9E10-87CF-4F46-990A-32D598F9F33D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67714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9653-645D-4A14-9869-F3176784DA1D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884B2-BFE0-4F56-8FE0-8CD1BF353813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0E01E0-3DCA-40B3-8F46-F4C6DE8EACE3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580ABE-C16E-4CE1-88AC-2F7FF10E39F7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23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18.01.2015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652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E82171-4E1E-4E53-978F-C5CBBCC9845A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66DA93-5ECC-4F8D-BBE0-E709AFF5955B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80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0E01E0-3DCA-40B3-8F46-F4C6DE8EACE3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580ABE-C16E-4CE1-88AC-2F7FF10E39F7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67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0E01E0-3DCA-40B3-8F46-F4C6DE8EACE3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580ABE-C16E-4CE1-88AC-2F7FF10E39F7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838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55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0E01E0-3DCA-40B3-8F46-F4C6DE8EACE3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580ABE-C16E-4CE1-88AC-2F7FF10E39F7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95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0E01E0-3DCA-40B3-8F46-F4C6DE8EACE3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580ABE-C16E-4CE1-88AC-2F7FF10E39F7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47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0E01E0-3DCA-40B3-8F46-F4C6DE8EACE3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580ABE-C16E-4CE1-88AC-2F7FF10E39F7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61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0E01E0-3DCA-40B3-8F46-F4C6DE8EACE3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580ABE-C16E-4CE1-88AC-2F7FF10E39F7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50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0E01E0-3DCA-40B3-8F46-F4C6DE8EACE3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580ABE-C16E-4CE1-88AC-2F7FF10E39F7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230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0E01E0-3DCA-40B3-8F46-F4C6DE8EACE3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580ABE-C16E-4CE1-88AC-2F7FF10E39F7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68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0E01E0-3DCA-40B3-8F46-F4C6DE8EACE3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580ABE-C16E-4CE1-88AC-2F7FF10E39F7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47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0E01E0-3DCA-40B3-8F46-F4C6DE8EACE3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580ABE-C16E-4CE1-88AC-2F7FF10E39F7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35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0E01E0-3DCA-40B3-8F46-F4C6DE8EACE3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580ABE-C16E-4CE1-88AC-2F7FF10E39F7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0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0E01E0-3DCA-40B3-8F46-F4C6DE8EACE3}" type="datetimeFigureOut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580ABE-C16E-4CE1-88AC-2F7FF10E39F7}" type="slidenum">
              <a:rPr lang="ru-RU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69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539750" y="765175"/>
            <a:ext cx="8208963" cy="5400675"/>
          </a:xfrm>
          <a:prstGeom prst="ellips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B32C16">
                    <a:lumMod val="75000"/>
                  </a:srgbClr>
                </a:solidFill>
              </a:rPr>
              <a:t>Технология развития творчества </a:t>
            </a:r>
            <a:endParaRPr lang="ru-RU" sz="4000" b="1" dirty="0" smtClean="0">
              <a:solidFill>
                <a:srgbClr val="B32C16">
                  <a:lumMod val="75000"/>
                </a:srgbClr>
              </a:solidFill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rgbClr val="B32C16">
                    <a:lumMod val="75000"/>
                  </a:srgbClr>
                </a:solidFill>
              </a:rPr>
              <a:t>Автор</a:t>
            </a:r>
            <a:r>
              <a:rPr lang="ru-RU" sz="2400" b="1" dirty="0">
                <a:solidFill>
                  <a:srgbClr val="B32C16">
                    <a:lumMod val="75000"/>
                  </a:srgbClr>
                </a:solidFill>
              </a:rPr>
              <a:t>: Маслова С.Н., учитель русского языка и литературы 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B32C16">
                    <a:lumMod val="75000"/>
                  </a:srgbClr>
                </a:solidFill>
              </a:rPr>
              <a:t>МБОУ «</a:t>
            </a:r>
            <a:r>
              <a:rPr lang="ru-RU" sz="2400" b="1" dirty="0" err="1">
                <a:solidFill>
                  <a:srgbClr val="B32C16">
                    <a:lumMod val="75000"/>
                  </a:srgbClr>
                </a:solidFill>
              </a:rPr>
              <a:t>Бошинская</a:t>
            </a:r>
            <a:r>
              <a:rPr lang="ru-RU" sz="2400" b="1" dirty="0">
                <a:solidFill>
                  <a:srgbClr val="B32C16">
                    <a:lumMod val="75000"/>
                  </a:srgbClr>
                </a:solidFill>
              </a:rPr>
              <a:t> СОШ»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B32C16">
                    <a:lumMod val="75000"/>
                  </a:srgbClr>
                </a:solidFill>
              </a:rPr>
              <a:t>с. </a:t>
            </a:r>
            <a:r>
              <a:rPr lang="ru-RU" sz="2400" b="1" dirty="0" err="1">
                <a:solidFill>
                  <a:srgbClr val="B32C16">
                    <a:lumMod val="75000"/>
                  </a:srgbClr>
                </a:solidFill>
              </a:rPr>
              <a:t>Бошино</a:t>
            </a:r>
            <a:r>
              <a:rPr lang="ru-RU" sz="2400" b="1" dirty="0">
                <a:solidFill>
                  <a:srgbClr val="B32C16">
                    <a:lumMod val="75000"/>
                  </a:srgbClr>
                </a:solidFill>
              </a:rPr>
              <a:t> </a:t>
            </a:r>
            <a:r>
              <a:rPr lang="ru-RU" sz="2400" b="1" dirty="0" err="1">
                <a:solidFill>
                  <a:srgbClr val="B32C16">
                    <a:lumMod val="75000"/>
                  </a:srgbClr>
                </a:solidFill>
              </a:rPr>
              <a:t>Карачевского</a:t>
            </a:r>
            <a:r>
              <a:rPr lang="ru-RU" sz="2400" b="1" dirty="0">
                <a:solidFill>
                  <a:srgbClr val="B32C16">
                    <a:lumMod val="75000"/>
                  </a:srgbClr>
                </a:solidFill>
              </a:rPr>
              <a:t> р-на 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B32C16">
                    <a:lumMod val="75000"/>
                  </a:srgbClr>
                </a:solidFill>
              </a:rPr>
              <a:t>Брянской области</a:t>
            </a:r>
            <a:endParaRPr lang="ru-RU" sz="2800" b="1" dirty="0">
              <a:solidFill>
                <a:srgbClr val="B32C1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972523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1868697" y="-17156"/>
            <a:ext cx="5184576" cy="2016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800" b="1" dirty="0" smtClean="0">
                <a:solidFill>
                  <a:prstClr val="white"/>
                </a:solidFill>
              </a:rPr>
              <a:t>МЕТАПРЕДМЕТНЫЙ ПРИЁМ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prstClr val="white"/>
                </a:solidFill>
              </a:rPr>
              <a:t>«Чтение </a:t>
            </a:r>
            <a:r>
              <a:rPr lang="ru-RU" sz="2800" b="1" dirty="0">
                <a:solidFill>
                  <a:prstClr val="white"/>
                </a:solidFill>
              </a:rPr>
              <a:t>с остановками и вопросы </a:t>
            </a:r>
            <a:r>
              <a:rPr lang="ru-RU" sz="2800" b="1" dirty="0" err="1" smtClean="0">
                <a:solidFill>
                  <a:prstClr val="white"/>
                </a:solidFill>
              </a:rPr>
              <a:t>Блума</a:t>
            </a:r>
            <a:r>
              <a:rPr lang="ru-RU" sz="2800" b="1" dirty="0" smtClean="0">
                <a:solidFill>
                  <a:prstClr val="white"/>
                </a:solidFill>
              </a:rPr>
              <a:t>»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973153" y="1944064"/>
            <a:ext cx="3024336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rgbClr val="073E87">
                  <a:lumMod val="50000"/>
                </a:srgb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73E87">
                    <a:lumMod val="50000"/>
                  </a:srgb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73E87">
                    <a:lumMod val="50000"/>
                  </a:srgbClr>
                </a:solidFill>
                <a:latin typeface="Calibri" pitchFamily="34" charset="0"/>
                <a:cs typeface="Times New Roman" pitchFamily="18" charset="0"/>
              </a:rPr>
              <a:t>Уточняющие вопросы </a:t>
            </a:r>
            <a:r>
              <a:rPr lang="ru-RU" sz="1600" dirty="0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: </a:t>
            </a:r>
            <a:r>
              <a:rPr lang="ru-RU" sz="1600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«насколько я понял….», «правильно ли я Вас поняла, что…»</a:t>
            </a:r>
            <a:br>
              <a:rPr lang="ru-RU" sz="1600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</a:b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011688" y="4005064"/>
            <a:ext cx="3024336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73E87">
                    <a:lumMod val="50000"/>
                  </a:srgbClr>
                </a:solidFill>
                <a:latin typeface="Calibri" pitchFamily="34" charset="0"/>
                <a:cs typeface="Times New Roman" pitchFamily="18" charset="0"/>
              </a:rPr>
              <a:t>Оценочные вопросы </a:t>
            </a:r>
            <a:r>
              <a:rPr lang="ru-RU" sz="1400" dirty="0">
                <a:solidFill>
                  <a:srgbClr val="073E87">
                    <a:lumMod val="50000"/>
                  </a:srgbClr>
                </a:solidFill>
                <a:latin typeface="Calibri" pitchFamily="34" charset="0"/>
                <a:cs typeface="Times New Roman" pitchFamily="18" charset="0"/>
              </a:rPr>
              <a:t>(сравнение) – </a:t>
            </a:r>
            <a:r>
              <a:rPr lang="ru-RU" sz="1400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необходимо использовать, когда вы слышите, что кто-либо из учеников выражает соседу по парте свое недовольство или удовольствие от произошедшего на уроке</a:t>
            </a:r>
            <a:br>
              <a:rPr lang="ru-RU" sz="1400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</a:b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106867" y="2700148"/>
            <a:ext cx="3024336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prstClr val="black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endParaRPr lang="ru-RU" sz="1400" dirty="0">
              <a:solidFill>
                <a:prstClr val="black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endParaRPr lang="ru-RU" sz="1400" dirty="0" smtClean="0">
              <a:solidFill>
                <a:prstClr val="black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C6E7FC">
                    <a:lumMod val="10000"/>
                  </a:srgbClr>
                </a:solidFill>
                <a:latin typeface="Calibri" pitchFamily="34" charset="0"/>
                <a:cs typeface="Times New Roman" pitchFamily="18" charset="0"/>
              </a:rPr>
              <a:t>Творческие </a:t>
            </a:r>
            <a:r>
              <a:rPr lang="ru-RU" b="1" dirty="0">
                <a:solidFill>
                  <a:srgbClr val="C6E7FC">
                    <a:lumMod val="10000"/>
                  </a:srgbClr>
                </a:solidFill>
                <a:latin typeface="Calibri" pitchFamily="34" charset="0"/>
                <a:cs typeface="Times New Roman" pitchFamily="18" charset="0"/>
              </a:rPr>
              <a:t>вопросы </a:t>
            </a:r>
            <a:r>
              <a:rPr lang="ru-RU" sz="1600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(прогноз) – «Как вы думаете, что произойдет дальше…?»</a:t>
            </a:r>
            <a:br>
              <a:rPr lang="ru-RU" sz="1600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</a:b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419872" y="4725144"/>
            <a:ext cx="2412000" cy="19524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>
              <a:defRPr/>
            </a:pPr>
            <a:r>
              <a:rPr lang="ru-RU" b="1" dirty="0">
                <a:solidFill>
                  <a:srgbClr val="C6E7FC">
                    <a:lumMod val="10000"/>
                  </a:srgbClr>
                </a:solidFill>
                <a:latin typeface="Calibri" pitchFamily="34" charset="0"/>
                <a:cs typeface="Times New Roman" pitchFamily="18" charset="0"/>
              </a:rPr>
              <a:t>Практические вопросы </a:t>
            </a:r>
            <a:r>
              <a:rPr lang="ru-RU" dirty="0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: </a:t>
            </a:r>
            <a:r>
              <a:rPr lang="ru-RU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«Как мы можем…?» «Как поступили бы вы…?»</a:t>
            </a:r>
          </a:p>
        </p:txBody>
      </p:sp>
      <p:sp>
        <p:nvSpPr>
          <p:cNvPr id="7" name="Овал 6"/>
          <p:cNvSpPr/>
          <p:nvPr/>
        </p:nvSpPr>
        <p:spPr>
          <a:xfrm>
            <a:off x="91271" y="2132856"/>
            <a:ext cx="3024336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73E87">
                    <a:lumMod val="50000"/>
                  </a:srgbClr>
                </a:solidFill>
                <a:latin typeface="Calibri" pitchFamily="34" charset="0"/>
                <a:cs typeface="Times New Roman" pitchFamily="18" charset="0"/>
              </a:rPr>
              <a:t>Простые вопросы </a:t>
            </a:r>
            <a:r>
              <a:rPr lang="ru-RU" sz="1400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(фактические вопросы) – требуют знания фактического материала, ориентированы на работу памяти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1271" y="4124195"/>
            <a:ext cx="3024336" cy="25534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73E87">
                    <a:lumMod val="50000"/>
                  </a:srgb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073E87">
                    <a:lumMod val="50000"/>
                  </a:srgbClr>
                </a:solidFill>
                <a:latin typeface="Calibri" pitchFamily="34" charset="0"/>
                <a:cs typeface="Times New Roman" pitchFamily="18" charset="0"/>
              </a:rPr>
              <a:t>Интерпретирующие вопросы </a:t>
            </a:r>
            <a:r>
              <a:rPr lang="ru-RU" sz="1600" dirty="0">
                <a:solidFill>
                  <a:srgbClr val="073E87">
                    <a:lumMod val="50000"/>
                  </a:srgbClr>
                </a:solidFill>
                <a:latin typeface="Calibri" pitchFamily="34" charset="0"/>
                <a:cs typeface="Times New Roman" pitchFamily="18" charset="0"/>
              </a:rPr>
              <a:t>(объясняющие</a:t>
            </a:r>
            <a:r>
              <a:rPr lang="ru-RU" sz="1600" b="1" dirty="0">
                <a:solidFill>
                  <a:srgbClr val="073E87">
                    <a:lumMod val="50000"/>
                  </a:srgbClr>
                </a:solidFill>
                <a:latin typeface="Calibri" pitchFamily="34" charset="0"/>
                <a:cs typeface="Times New Roman" pitchFamily="18" charset="0"/>
              </a:rPr>
              <a:t>) </a:t>
            </a:r>
            <a:r>
              <a:rPr lang="ru-RU" sz="1400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– побуждая учеников к интерпретации, мы учим их навыкам осознания причин тех или иных поступков или мнений (почему?)</a:t>
            </a:r>
            <a:br>
              <a:rPr lang="ru-RU" sz="1400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</a:br>
            <a:endParaRPr lang="ru-RU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53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227678" y="692696"/>
            <a:ext cx="8784976" cy="60486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776288"/>
            <a:ext cx="5938837" cy="530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631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251520" y="0"/>
            <a:ext cx="8640960" cy="705678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по мере записи появившиеся слова соединяются прямыми линиями с ключевым понятием. У каждого из «спутников» в свою очередь тоже появляются «спутники», устанавливаются новые логические связи. </a:t>
            </a:r>
          </a:p>
          <a:p>
            <a:r>
              <a:rPr lang="ru-RU" dirty="0">
                <a:solidFill>
                  <a:schemeClr val="tx1"/>
                </a:solidFill>
              </a:rPr>
              <a:t>В итоге получается структура, которая графически отображает наши размышления, определяет информационное поле данной теме. </a:t>
            </a:r>
          </a:p>
          <a:p>
            <a:r>
              <a:rPr lang="ru-RU" dirty="0">
                <a:solidFill>
                  <a:schemeClr val="tx1"/>
                </a:solidFill>
              </a:rPr>
              <a:t>В работе над кластерами необходимо соблюдать следующие правила: </a:t>
            </a:r>
          </a:p>
          <a:p>
            <a:r>
              <a:rPr lang="ru-RU" dirty="0">
                <a:solidFill>
                  <a:schemeClr val="tx1"/>
                </a:solidFill>
              </a:rPr>
              <a:t>- не бояться записывать все, что приходит на ум; </a:t>
            </a:r>
          </a:p>
          <a:p>
            <a:r>
              <a:rPr lang="ru-RU" dirty="0">
                <a:solidFill>
                  <a:schemeClr val="tx1"/>
                </a:solidFill>
              </a:rPr>
              <a:t>- дать волю воображению и интуиции; </a:t>
            </a:r>
          </a:p>
          <a:p>
            <a:r>
              <a:rPr lang="ru-RU" dirty="0">
                <a:solidFill>
                  <a:schemeClr val="tx1"/>
                </a:solidFill>
              </a:rPr>
              <a:t>- продолжать работу, пока не кончится время или идеи не иссякнут; </a:t>
            </a:r>
          </a:p>
          <a:p>
            <a:r>
              <a:rPr lang="ru-RU" dirty="0">
                <a:solidFill>
                  <a:schemeClr val="tx1"/>
                </a:solidFill>
              </a:rPr>
              <a:t>- постараться построить как можно больше связей; </a:t>
            </a:r>
          </a:p>
          <a:p>
            <a:r>
              <a:rPr lang="ru-RU" dirty="0">
                <a:solidFill>
                  <a:schemeClr val="tx1"/>
                </a:solidFill>
              </a:rPr>
              <a:t>- не следовать по заранее определенному плану. </a:t>
            </a:r>
          </a:p>
          <a:p>
            <a:r>
              <a:rPr lang="ru-RU" dirty="0">
                <a:solidFill>
                  <a:schemeClr val="tx1"/>
                </a:solidFill>
              </a:rPr>
              <a:t>Система кластеров позволяет охватить избыточный объем информации. В дальнейшей работе, анализируя получившийся кластер как «поле идей», следует конкретизировать направления развития темы.</a:t>
            </a:r>
          </a:p>
          <a:p>
            <a:r>
              <a:rPr lang="ru-RU" dirty="0">
                <a:solidFill>
                  <a:schemeClr val="tx1"/>
                </a:solidFill>
              </a:rPr>
              <a:t>Кластер можно продуктивно использовать на уроках развития речи. </a:t>
            </a: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2459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214313" y="0"/>
            <a:ext cx="4643437" cy="2071688"/>
          </a:xfrm>
          <a:prstGeom prst="horizontalScrol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600" dirty="0">
                <a:solidFill>
                  <a:prstClr val="white"/>
                </a:solidFill>
              </a:rPr>
              <a:t>кластер</a:t>
            </a:r>
          </a:p>
        </p:txBody>
      </p:sp>
      <p:pic>
        <p:nvPicPr>
          <p:cNvPr id="1026" name="Рисунок 1" descr="http://festival.1september.ru/articles/632604/img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4071938"/>
            <a:ext cx="390525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http://do.gendocs.ru/pars_docs/tw_refs/62/61310/61310_html_m62266a0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428875"/>
            <a:ext cx="504825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Овал 8"/>
          <p:cNvSpPr/>
          <p:nvPr/>
        </p:nvSpPr>
        <p:spPr>
          <a:xfrm>
            <a:off x="6643688" y="0"/>
            <a:ext cx="1285875" cy="128587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Блок-схема: узел 9"/>
          <p:cNvSpPr/>
          <p:nvPr/>
        </p:nvSpPr>
        <p:spPr>
          <a:xfrm>
            <a:off x="7786688" y="500063"/>
            <a:ext cx="1357312" cy="1357312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Блок-схема: узел 10"/>
          <p:cNvSpPr/>
          <p:nvPr/>
        </p:nvSpPr>
        <p:spPr>
          <a:xfrm>
            <a:off x="5572125" y="714375"/>
            <a:ext cx="1428750" cy="1357313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Блок-схема: узел 11"/>
          <p:cNvSpPr/>
          <p:nvPr/>
        </p:nvSpPr>
        <p:spPr>
          <a:xfrm>
            <a:off x="5572125" y="2000250"/>
            <a:ext cx="1357313" cy="1285875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8143875" y="1571625"/>
            <a:ext cx="1214438" cy="1285875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Блок-схема: узел 13"/>
          <p:cNvSpPr/>
          <p:nvPr/>
        </p:nvSpPr>
        <p:spPr>
          <a:xfrm>
            <a:off x="7643813" y="2643188"/>
            <a:ext cx="1285875" cy="1214437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Блок-схема: узел 14"/>
          <p:cNvSpPr/>
          <p:nvPr/>
        </p:nvSpPr>
        <p:spPr>
          <a:xfrm>
            <a:off x="6429375" y="2786063"/>
            <a:ext cx="1357313" cy="1214437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Блок-схема: узел 15"/>
          <p:cNvSpPr/>
          <p:nvPr/>
        </p:nvSpPr>
        <p:spPr>
          <a:xfrm>
            <a:off x="7072313" y="1643063"/>
            <a:ext cx="785812" cy="85725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1643063" y="5715000"/>
            <a:ext cx="1428750" cy="500063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Типы сл/соч.</a:t>
            </a:r>
          </a:p>
        </p:txBody>
      </p:sp>
      <p:sp>
        <p:nvSpPr>
          <p:cNvPr id="18" name="Блок-схема: узел 17"/>
          <p:cNvSpPr/>
          <p:nvPr/>
        </p:nvSpPr>
        <p:spPr>
          <a:xfrm>
            <a:off x="214313" y="5643563"/>
            <a:ext cx="1214437" cy="28575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>
                <a:solidFill>
                  <a:prstClr val="white"/>
                </a:solidFill>
              </a:rPr>
              <a:t>соглас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1714500" y="5143500"/>
            <a:ext cx="1143000" cy="357188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управ</a:t>
            </a:r>
          </a:p>
        </p:txBody>
      </p:sp>
      <p:sp>
        <p:nvSpPr>
          <p:cNvPr id="20" name="Блок-схема: узел 19"/>
          <p:cNvSpPr/>
          <p:nvPr/>
        </p:nvSpPr>
        <p:spPr>
          <a:xfrm>
            <a:off x="3214688" y="5572125"/>
            <a:ext cx="1214437" cy="357188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прим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 rot="5400000">
            <a:off x="392906" y="5893594"/>
            <a:ext cx="428625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 flipH="1" flipV="1">
            <a:off x="2393157" y="4750593"/>
            <a:ext cx="285750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4107657" y="5965031"/>
            <a:ext cx="285750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2000250" y="4429125"/>
            <a:ext cx="1143000" cy="2857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модели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14313" y="6357938"/>
            <a:ext cx="857250" cy="35718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>
                <a:solidFill>
                  <a:prstClr val="white"/>
                </a:solidFill>
              </a:rPr>
              <a:t>модел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714750" y="6286500"/>
            <a:ext cx="1143000" cy="42862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модели</a:t>
            </a:r>
          </a:p>
        </p:txBody>
      </p:sp>
    </p:spTree>
    <p:extLst>
      <p:ext uri="{BB962C8B-B14F-4D97-AF65-F5344CB8AC3E}">
        <p14:creationId xmlns:p14="http://schemas.microsoft.com/office/powerpoint/2010/main" val="79581398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571500" y="642938"/>
            <a:ext cx="7929563" cy="1285875"/>
          </a:xfrm>
          <a:prstGeom prst="downArrow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prstClr val="white"/>
                </a:solidFill>
              </a:rPr>
              <a:t>Приёмы, используемые в технологии критического мышления</a:t>
            </a:r>
          </a:p>
        </p:txBody>
      </p:sp>
      <p:sp>
        <p:nvSpPr>
          <p:cNvPr id="3" name="Блок-схема: данные 2"/>
          <p:cNvSpPr/>
          <p:nvPr/>
        </p:nvSpPr>
        <p:spPr>
          <a:xfrm>
            <a:off x="285750" y="2357438"/>
            <a:ext cx="2071688" cy="157162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err="1">
                <a:solidFill>
                  <a:prstClr val="white"/>
                </a:solidFill>
              </a:rPr>
              <a:t>дис</a:t>
            </a:r>
            <a:endParaRPr lang="ru-RU" sz="2800" b="1" dirty="0">
              <a:solidFill>
                <a:prstClr val="white"/>
              </a:solidFill>
            </a:endParaRPr>
          </a:p>
          <a:p>
            <a:pPr algn="ctr">
              <a:defRPr/>
            </a:pPr>
            <a:r>
              <a:rPr lang="ru-RU" sz="2800" b="1" dirty="0">
                <a:solidFill>
                  <a:prstClr val="white"/>
                </a:solidFill>
              </a:rPr>
              <a:t>кус</a:t>
            </a:r>
          </a:p>
          <a:p>
            <a:pPr algn="ctr">
              <a:defRPr/>
            </a:pPr>
            <a:r>
              <a:rPr lang="ru-RU" sz="2800" b="1" dirty="0">
                <a:solidFill>
                  <a:prstClr val="white"/>
                </a:solidFill>
              </a:rPr>
              <a:t>сия</a:t>
            </a:r>
          </a:p>
        </p:txBody>
      </p:sp>
      <p:sp>
        <p:nvSpPr>
          <p:cNvPr id="4" name="Блок-схема: данные 3"/>
          <p:cNvSpPr/>
          <p:nvPr/>
        </p:nvSpPr>
        <p:spPr>
          <a:xfrm>
            <a:off x="3419475" y="2336800"/>
            <a:ext cx="2071688" cy="145256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prstClr val="white"/>
                </a:solidFill>
              </a:rPr>
              <a:t>эссе</a:t>
            </a:r>
          </a:p>
        </p:txBody>
      </p:sp>
      <p:sp>
        <p:nvSpPr>
          <p:cNvPr id="5" name="Блок-схема: данные 4"/>
          <p:cNvSpPr/>
          <p:nvPr/>
        </p:nvSpPr>
        <p:spPr>
          <a:xfrm>
            <a:off x="6215063" y="2357438"/>
            <a:ext cx="2143125" cy="157162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err="1">
                <a:solidFill>
                  <a:prstClr val="white"/>
                </a:solidFill>
              </a:rPr>
              <a:t>Нетрадицион</a:t>
            </a:r>
            <a:r>
              <a:rPr lang="ru-RU" sz="2400" dirty="0">
                <a:solidFill>
                  <a:prstClr val="white"/>
                </a:solidFill>
              </a:rPr>
              <a:t>.</a:t>
            </a:r>
            <a:r>
              <a:rPr lang="ru-RU" sz="2800" dirty="0">
                <a:solidFill>
                  <a:prstClr val="white"/>
                </a:solidFill>
              </a:rPr>
              <a:t> </a:t>
            </a:r>
            <a:r>
              <a:rPr lang="ru-RU" dirty="0">
                <a:solidFill>
                  <a:prstClr val="white"/>
                </a:solidFill>
              </a:rPr>
              <a:t>уроки</a:t>
            </a:r>
          </a:p>
        </p:txBody>
      </p:sp>
      <p:sp>
        <p:nvSpPr>
          <p:cNvPr id="6" name="Блок-схема: данные 5"/>
          <p:cNvSpPr/>
          <p:nvPr/>
        </p:nvSpPr>
        <p:spPr>
          <a:xfrm>
            <a:off x="1322388" y="4530725"/>
            <a:ext cx="2286000" cy="157162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white"/>
                </a:solidFill>
              </a:rPr>
              <a:t>Мини-изложение</a:t>
            </a:r>
          </a:p>
        </p:txBody>
      </p:sp>
      <p:sp>
        <p:nvSpPr>
          <p:cNvPr id="7" name="Блок-схема: данные 6"/>
          <p:cNvSpPr/>
          <p:nvPr/>
        </p:nvSpPr>
        <p:spPr>
          <a:xfrm>
            <a:off x="4787900" y="4508500"/>
            <a:ext cx="2143125" cy="157162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err="1">
                <a:solidFill>
                  <a:prstClr val="white"/>
                </a:solidFill>
              </a:rPr>
              <a:t>Сочин.-мини</a:t>
            </a:r>
            <a:endParaRPr lang="ru-RU" sz="2400" dirty="0">
              <a:solidFill>
                <a:prstClr val="white"/>
              </a:solidFill>
            </a:endParaRPr>
          </a:p>
          <a:p>
            <a:pPr algn="ctr">
              <a:defRPr/>
            </a:pPr>
            <a:r>
              <a:rPr lang="ru-RU" sz="2400" dirty="0" err="1">
                <a:solidFill>
                  <a:prstClr val="white"/>
                </a:solidFill>
              </a:rPr>
              <a:t>атюра</a:t>
            </a:r>
            <a:endParaRPr lang="ru-RU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606754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1042988" y="620713"/>
            <a:ext cx="6337300" cy="602138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400" dirty="0">
                <a:solidFill>
                  <a:prstClr val="white"/>
                </a:solidFill>
              </a:rPr>
              <a:t>ЭССЕ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B32C16">
                    <a:lumMod val="50000"/>
                  </a:srgbClr>
                </a:solidFill>
              </a:rPr>
              <a:t>разновидность эссе – прием «Напишите письмо» - когда учащимся нужно написать кому-либо письмо от имени героя произведения, что позволяет поставить себя на место другого, соотнести его мысли и чувства со своими); </a:t>
            </a:r>
          </a:p>
        </p:txBody>
      </p:sp>
    </p:spTree>
    <p:extLst>
      <p:ext uri="{BB962C8B-B14F-4D97-AF65-F5344CB8AC3E}">
        <p14:creationId xmlns:p14="http://schemas.microsoft.com/office/powerpoint/2010/main" val="28385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низ 2"/>
          <p:cNvSpPr/>
          <p:nvPr/>
        </p:nvSpPr>
        <p:spPr>
          <a:xfrm>
            <a:off x="1404938" y="1268413"/>
            <a:ext cx="936625" cy="865187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2132856"/>
            <a:ext cx="3456384" cy="230425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ru-RU" b="1" dirty="0">
                <a:solidFill>
                  <a:prstClr val="black"/>
                </a:solidFill>
              </a:rPr>
              <a:t>Тезис (сама пословица)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ru-RU" b="1" dirty="0">
                <a:solidFill>
                  <a:prstClr val="black"/>
                </a:solidFill>
              </a:rPr>
              <a:t> Комментарий (своё мнение по данной теме)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ru-RU" b="1" dirty="0">
                <a:solidFill>
                  <a:prstClr val="black"/>
                </a:solidFill>
              </a:rPr>
              <a:t> Аргументы (с привлечением литературного материала)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ru-RU" b="1" dirty="0">
                <a:solidFill>
                  <a:prstClr val="black"/>
                </a:solidFill>
              </a:rPr>
              <a:t>Вывод</a:t>
            </a:r>
          </a:p>
        </p:txBody>
      </p:sp>
      <p:sp>
        <p:nvSpPr>
          <p:cNvPr id="5" name="Овал 4"/>
          <p:cNvSpPr/>
          <p:nvPr/>
        </p:nvSpPr>
        <p:spPr>
          <a:xfrm>
            <a:off x="4140200" y="2492375"/>
            <a:ext cx="4895850" cy="4249738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u="sng" dirty="0">
                <a:solidFill>
                  <a:prstClr val="black"/>
                </a:solidFill>
              </a:rPr>
              <a:t>Примерный план: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1.Один в поле не воин.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2. В жизни очень важно иметь друзей, потому что «с другом горе – половина, счастье – радостней вдвойне»!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3. Сказка «Репка».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Сказка «Царевна-лягушка» (звери помогли Ивану-царевичу).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4. Вместе – дружить, одному – тужить</a:t>
            </a:r>
            <a:r>
              <a:rPr lang="ru-RU" dirty="0">
                <a:solidFill>
                  <a:prstClr val="white"/>
                </a:solidFill>
              </a:rPr>
              <a:t>!</a:t>
            </a: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395536" y="188640"/>
            <a:ext cx="5832648" cy="1080120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prstClr val="black"/>
                </a:solidFill>
              </a:rPr>
              <a:t>СОЧИНЕНИЕ </a:t>
            </a:r>
            <a:r>
              <a:rPr lang="ru-RU" sz="2400" b="1" dirty="0">
                <a:solidFill>
                  <a:prstClr val="black"/>
                </a:solidFill>
              </a:rPr>
              <a:t>– </a:t>
            </a:r>
            <a:r>
              <a:rPr lang="ru-RU" sz="2400" b="1" dirty="0" smtClean="0">
                <a:solidFill>
                  <a:prstClr val="black"/>
                </a:solidFill>
              </a:rPr>
              <a:t>МИНИАТЮРА (РАССУЖДЕНИЕ) </a:t>
            </a:r>
            <a:r>
              <a:rPr lang="ru-RU" sz="2400" b="1" dirty="0">
                <a:solidFill>
                  <a:prstClr val="black"/>
                </a:solidFill>
              </a:rPr>
              <a:t>ПО </a:t>
            </a:r>
            <a:r>
              <a:rPr lang="ru-RU" sz="2400" b="1" dirty="0" smtClean="0">
                <a:solidFill>
                  <a:prstClr val="black"/>
                </a:solidFill>
              </a:rPr>
              <a:t>ПОСЛОВИЦЕ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prstClr val="black"/>
                </a:solidFill>
              </a:rPr>
              <a:t>( </a:t>
            </a:r>
            <a:r>
              <a:rPr lang="ru-RU" sz="2400" b="1" dirty="0">
                <a:solidFill>
                  <a:prstClr val="black"/>
                </a:solidFill>
              </a:rPr>
              <a:t>5 класс)</a:t>
            </a:r>
          </a:p>
        </p:txBody>
      </p:sp>
    </p:spTree>
    <p:extLst>
      <p:ext uri="{BB962C8B-B14F-4D97-AF65-F5344CB8AC3E}">
        <p14:creationId xmlns:p14="http://schemas.microsoft.com/office/powerpoint/2010/main" val="381668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0" y="404664"/>
            <a:ext cx="9144000" cy="6120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prstClr val="white"/>
                </a:solidFill>
              </a:rPr>
              <a:t>ИГРА  </a:t>
            </a:r>
          </a:p>
          <a:p>
            <a:pPr algn="ctr"/>
            <a:r>
              <a:rPr lang="ru-RU" sz="4800" dirty="0" smtClean="0">
                <a:solidFill>
                  <a:prstClr val="white"/>
                </a:solidFill>
              </a:rPr>
              <a:t>как  МЕТАПРЕДМЕТНЫЙ ПРИЁМ, повышающий  ИНТЕРЕС к  предмету и  КАЧЕСТВО ЗНАНИЙ</a:t>
            </a:r>
            <a:endParaRPr lang="ru-RU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81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ьная выноска 1"/>
          <p:cNvSpPr/>
          <p:nvPr/>
        </p:nvSpPr>
        <p:spPr>
          <a:xfrm>
            <a:off x="6715125" y="285750"/>
            <a:ext cx="2214563" cy="1928813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B32C16">
                    <a:lumMod val="50000"/>
                  </a:srgbClr>
                </a:solidFill>
              </a:rPr>
              <a:t>ИГРА</a:t>
            </a:r>
          </a:p>
        </p:txBody>
      </p:sp>
      <p:sp>
        <p:nvSpPr>
          <p:cNvPr id="4" name="Ромб 3"/>
          <p:cNvSpPr/>
          <p:nvPr/>
        </p:nvSpPr>
        <p:spPr>
          <a:xfrm>
            <a:off x="1500188" y="428625"/>
            <a:ext cx="4429125" cy="1071563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B32C16">
                    <a:lumMod val="50000"/>
                  </a:srgbClr>
                </a:solidFill>
              </a:rPr>
              <a:t>ЦЕЛИ: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857364"/>
            <a:ext cx="6286544" cy="4857784"/>
          </a:xfrm>
          <a:prstGeom prst="rect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dirty="0">
                <a:solidFill>
                  <a:srgbClr val="B32C16">
                    <a:lumMod val="75000"/>
                  </a:srgbClr>
                </a:solidFill>
              </a:rPr>
              <a:t>- активизация формирования произвольности психических процессов (внимания и памяти);</a:t>
            </a:r>
          </a:p>
          <a:p>
            <a:pPr>
              <a:buFontTx/>
              <a:buChar char="-"/>
              <a:defRPr/>
            </a:pPr>
            <a:r>
              <a:rPr lang="ru-RU" sz="3200" dirty="0">
                <a:solidFill>
                  <a:srgbClr val="B32C16">
                    <a:lumMod val="75000"/>
                  </a:srgbClr>
                </a:solidFill>
              </a:rPr>
              <a:t>развитие </a:t>
            </a:r>
            <a:r>
              <a:rPr lang="ru-RU" sz="3200" dirty="0" err="1">
                <a:solidFill>
                  <a:srgbClr val="B32C16">
                    <a:lumMod val="75000"/>
                  </a:srgbClr>
                </a:solidFill>
              </a:rPr>
              <a:t>умственнной</a:t>
            </a:r>
            <a:r>
              <a:rPr lang="ru-RU" sz="3200" dirty="0">
                <a:solidFill>
                  <a:srgbClr val="B32C16">
                    <a:lumMod val="75000"/>
                  </a:srgbClr>
                </a:solidFill>
              </a:rPr>
              <a:t> деятельности;</a:t>
            </a:r>
          </a:p>
          <a:p>
            <a:pPr>
              <a:buFontTx/>
              <a:buChar char="-"/>
              <a:defRPr/>
            </a:pPr>
            <a:r>
              <a:rPr lang="ru-RU" sz="3200" dirty="0">
                <a:solidFill>
                  <a:srgbClr val="B32C16">
                    <a:lumMod val="75000"/>
                  </a:srgbClr>
                </a:solidFill>
              </a:rPr>
              <a:t> развитие воображения, речи;</a:t>
            </a:r>
          </a:p>
          <a:p>
            <a:pPr>
              <a:buFontTx/>
              <a:buChar char="-"/>
              <a:defRPr/>
            </a:pPr>
            <a:r>
              <a:rPr lang="ru-RU" sz="3200" dirty="0">
                <a:solidFill>
                  <a:srgbClr val="B32C16">
                    <a:lumMod val="75000"/>
                  </a:srgbClr>
                </a:solidFill>
              </a:rPr>
              <a:t> развитие опорно-двигательной и волевой активности.</a:t>
            </a:r>
          </a:p>
        </p:txBody>
      </p:sp>
    </p:spTree>
    <p:extLst>
      <p:ext uri="{BB962C8B-B14F-4D97-AF65-F5344CB8AC3E}">
        <p14:creationId xmlns:p14="http://schemas.microsoft.com/office/powerpoint/2010/main" val="232337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Капля 14"/>
          <p:cNvSpPr/>
          <p:nvPr/>
        </p:nvSpPr>
        <p:spPr>
          <a:xfrm>
            <a:off x="6143625" y="1571625"/>
            <a:ext cx="1785938" cy="1714500"/>
          </a:xfrm>
          <a:prstGeom prst="teardrop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B32C16">
                    <a:lumMod val="50000"/>
                  </a:srgbClr>
                </a:solidFill>
              </a:rPr>
              <a:t>Снятие тревоги, напряжён</a:t>
            </a:r>
          </a:p>
          <a:p>
            <a:pPr algn="ctr">
              <a:defRPr/>
            </a:pPr>
            <a:r>
              <a:rPr lang="ru-RU" dirty="0" err="1">
                <a:solidFill>
                  <a:srgbClr val="B32C16">
                    <a:lumMod val="50000"/>
                  </a:srgbClr>
                </a:solidFill>
              </a:rPr>
              <a:t>ности</a:t>
            </a:r>
            <a:endParaRPr lang="ru-RU" dirty="0">
              <a:solidFill>
                <a:srgbClr val="B32C16">
                  <a:lumMod val="50000"/>
                </a:srgbClr>
              </a:solidFill>
            </a:endParaRPr>
          </a:p>
        </p:txBody>
      </p:sp>
      <p:sp>
        <p:nvSpPr>
          <p:cNvPr id="17" name="Капля 16"/>
          <p:cNvSpPr/>
          <p:nvPr/>
        </p:nvSpPr>
        <p:spPr>
          <a:xfrm>
            <a:off x="1285875" y="1500188"/>
            <a:ext cx="1857375" cy="1785937"/>
          </a:xfrm>
          <a:prstGeom prst="teardrop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B32C16">
                    <a:lumMod val="50000"/>
                  </a:srgbClr>
                </a:solidFill>
              </a:rPr>
              <a:t>Полезна при </a:t>
            </a:r>
            <a:r>
              <a:rPr lang="ru-RU" dirty="0" err="1">
                <a:solidFill>
                  <a:srgbClr val="B32C16">
                    <a:lumMod val="50000"/>
                  </a:srgbClr>
                </a:solidFill>
              </a:rPr>
              <a:t>наруш.по-вед.и</a:t>
            </a:r>
            <a:r>
              <a:rPr lang="ru-RU" dirty="0">
                <a:solidFill>
                  <a:srgbClr val="B32C16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B32C16">
                    <a:lumMod val="50000"/>
                  </a:srgbClr>
                </a:solidFill>
              </a:rPr>
              <a:t>вредн.при</a:t>
            </a:r>
            <a:endParaRPr lang="ru-RU" dirty="0">
              <a:solidFill>
                <a:srgbClr val="B32C16">
                  <a:lumMod val="50000"/>
                </a:srgbClr>
              </a:solidFill>
            </a:endParaRPr>
          </a:p>
          <a:p>
            <a:pPr algn="ctr">
              <a:defRPr/>
            </a:pPr>
            <a:r>
              <a:rPr lang="ru-RU" dirty="0" err="1">
                <a:solidFill>
                  <a:srgbClr val="B32C16">
                    <a:lumMod val="50000"/>
                  </a:srgbClr>
                </a:solidFill>
              </a:rPr>
              <a:t>вычках</a:t>
            </a:r>
            <a:endParaRPr lang="ru-RU" dirty="0">
              <a:solidFill>
                <a:srgbClr val="B32C16">
                  <a:lumMod val="50000"/>
                </a:srgbClr>
              </a:solidFill>
            </a:endParaRPr>
          </a:p>
        </p:txBody>
      </p:sp>
      <p:sp>
        <p:nvSpPr>
          <p:cNvPr id="18" name="Капля 17"/>
          <p:cNvSpPr/>
          <p:nvPr/>
        </p:nvSpPr>
        <p:spPr>
          <a:xfrm>
            <a:off x="3786188" y="214313"/>
            <a:ext cx="1785937" cy="2000250"/>
          </a:xfrm>
          <a:prstGeom prst="teardrop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B32C16">
                    <a:lumMod val="50000"/>
                  </a:srgbClr>
                </a:solidFill>
              </a:rPr>
              <a:t> Положи</a:t>
            </a:r>
          </a:p>
          <a:p>
            <a:pPr algn="ctr">
              <a:defRPr/>
            </a:pPr>
            <a:r>
              <a:rPr lang="ru-RU" dirty="0">
                <a:solidFill>
                  <a:srgbClr val="B32C16">
                    <a:lumMod val="50000"/>
                  </a:srgbClr>
                </a:solidFill>
              </a:rPr>
              <a:t>тельный контакт между ребёнком</a:t>
            </a:r>
          </a:p>
          <a:p>
            <a:pPr algn="ctr">
              <a:defRPr/>
            </a:pPr>
            <a:r>
              <a:rPr lang="ru-RU" dirty="0">
                <a:solidFill>
                  <a:srgbClr val="B32C16">
                    <a:lumMod val="50000"/>
                  </a:srgbClr>
                </a:solidFill>
              </a:rPr>
              <a:t>и взрослым</a:t>
            </a:r>
          </a:p>
        </p:txBody>
      </p:sp>
      <p:sp>
        <p:nvSpPr>
          <p:cNvPr id="20" name="Капля 19"/>
          <p:cNvSpPr/>
          <p:nvPr/>
        </p:nvSpPr>
        <p:spPr>
          <a:xfrm>
            <a:off x="1071563" y="4214813"/>
            <a:ext cx="1785937" cy="1928812"/>
          </a:xfrm>
          <a:prstGeom prst="teardrop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B32C16">
                    <a:lumMod val="50000"/>
                  </a:srgbClr>
                </a:solidFill>
              </a:rPr>
              <a:t>Полезна при замкнуто</a:t>
            </a:r>
          </a:p>
          <a:p>
            <a:pPr algn="ctr">
              <a:defRPr/>
            </a:pPr>
            <a:r>
              <a:rPr lang="ru-RU" dirty="0" err="1">
                <a:solidFill>
                  <a:srgbClr val="B32C16">
                    <a:lumMod val="50000"/>
                  </a:srgbClr>
                </a:solidFill>
              </a:rPr>
              <a:t>сти</a:t>
            </a:r>
            <a:endParaRPr lang="ru-RU" dirty="0">
              <a:solidFill>
                <a:srgbClr val="B32C16">
                  <a:lumMod val="50000"/>
                </a:srgbClr>
              </a:solidFill>
            </a:endParaRPr>
          </a:p>
        </p:txBody>
      </p:sp>
      <p:sp>
        <p:nvSpPr>
          <p:cNvPr id="22" name="Капля 21"/>
          <p:cNvSpPr/>
          <p:nvPr/>
        </p:nvSpPr>
        <p:spPr>
          <a:xfrm>
            <a:off x="6072188" y="4000500"/>
            <a:ext cx="1857375" cy="2071688"/>
          </a:xfrm>
          <a:prstGeom prst="teardrop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B32C16">
                    <a:lumMod val="50000"/>
                  </a:srgbClr>
                </a:solidFill>
              </a:rPr>
              <a:t>Повышает</a:t>
            </a:r>
          </a:p>
          <a:p>
            <a:pPr algn="ctr">
              <a:defRPr/>
            </a:pPr>
            <a:r>
              <a:rPr lang="ru-RU" dirty="0" err="1">
                <a:solidFill>
                  <a:srgbClr val="B32C16">
                    <a:lumMod val="50000"/>
                  </a:srgbClr>
                </a:solidFill>
              </a:rPr>
              <a:t>само-оценку</a:t>
            </a:r>
            <a:endParaRPr lang="ru-RU" dirty="0">
              <a:solidFill>
                <a:srgbClr val="B32C16">
                  <a:lumMod val="50000"/>
                </a:srgbClr>
              </a:solidFill>
            </a:endParaRPr>
          </a:p>
        </p:txBody>
      </p:sp>
      <p:sp>
        <p:nvSpPr>
          <p:cNvPr id="23" name="Капля 22"/>
          <p:cNvSpPr/>
          <p:nvPr/>
        </p:nvSpPr>
        <p:spPr>
          <a:xfrm>
            <a:off x="3571875" y="4857750"/>
            <a:ext cx="1928813" cy="1714500"/>
          </a:xfrm>
          <a:prstGeom prst="teardrop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B32C16">
                    <a:lumMod val="50000"/>
                  </a:srgbClr>
                </a:solidFill>
              </a:rPr>
              <a:t>Полезна при </a:t>
            </a:r>
            <a:r>
              <a:rPr lang="ru-RU" dirty="0" err="1">
                <a:solidFill>
                  <a:srgbClr val="B32C16">
                    <a:lumMod val="50000"/>
                  </a:srgbClr>
                </a:solidFill>
              </a:rPr>
              <a:t>социальн</a:t>
            </a:r>
            <a:r>
              <a:rPr lang="ru-RU" dirty="0">
                <a:solidFill>
                  <a:srgbClr val="B32C16">
                    <a:lumMod val="50000"/>
                  </a:srgbClr>
                </a:solidFill>
              </a:rPr>
              <a:t>. инфантилизме</a:t>
            </a:r>
          </a:p>
        </p:txBody>
      </p:sp>
      <p:sp>
        <p:nvSpPr>
          <p:cNvPr id="24" name="Блок-схема: узел 23"/>
          <p:cNvSpPr/>
          <p:nvPr/>
        </p:nvSpPr>
        <p:spPr>
          <a:xfrm>
            <a:off x="3786188" y="2571750"/>
            <a:ext cx="1928812" cy="1857375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B32C16">
                    <a:lumMod val="75000"/>
                  </a:srgbClr>
                </a:solidFill>
              </a:rPr>
              <a:t>И  Г  Р  А</a:t>
            </a:r>
          </a:p>
        </p:txBody>
      </p:sp>
    </p:spTree>
    <p:extLst>
      <p:ext uri="{BB962C8B-B14F-4D97-AF65-F5344CB8AC3E}">
        <p14:creationId xmlns:p14="http://schemas.microsoft.com/office/powerpoint/2010/main" val="1581020688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650" y="188913"/>
            <a:ext cx="7561263" cy="8636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prstClr val="black"/>
                </a:solidFill>
              </a:rPr>
              <a:t>УСЛОВИЯ РАЗВИТИЯ ТВОРЧЕСКИХ СПОСОБНОСТЕЙ УЧАЩИХСЯ</a:t>
            </a:r>
          </a:p>
        </p:txBody>
      </p:sp>
      <p:sp>
        <p:nvSpPr>
          <p:cNvPr id="3" name="Овал 2"/>
          <p:cNvSpPr/>
          <p:nvPr/>
        </p:nvSpPr>
        <p:spPr>
          <a:xfrm>
            <a:off x="523875" y="1270000"/>
            <a:ext cx="3455988" cy="1008063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dirty="0">
                <a:solidFill>
                  <a:prstClr val="black"/>
                </a:solidFill>
              </a:rPr>
              <a:t>мышление</a:t>
            </a:r>
          </a:p>
        </p:txBody>
      </p:sp>
      <p:sp>
        <p:nvSpPr>
          <p:cNvPr id="6" name="Овал 5"/>
          <p:cNvSpPr/>
          <p:nvPr/>
        </p:nvSpPr>
        <p:spPr>
          <a:xfrm>
            <a:off x="2808288" y="2165350"/>
            <a:ext cx="3455987" cy="2641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u="sng" dirty="0">
                <a:solidFill>
                  <a:prstClr val="black"/>
                </a:solidFill>
              </a:rPr>
              <a:t>Мотивация</a:t>
            </a:r>
            <a:r>
              <a:rPr lang="ru-RU" dirty="0">
                <a:solidFill>
                  <a:prstClr val="black"/>
                </a:solidFill>
              </a:rPr>
              <a:t> (один из способов рефлексии) – помощь ученику в приобретении уверенности в том, что он может учиться лучше или ещё лучше</a:t>
            </a:r>
          </a:p>
        </p:txBody>
      </p:sp>
      <p:sp>
        <p:nvSpPr>
          <p:cNvPr id="9" name="Овал 8"/>
          <p:cNvSpPr/>
          <p:nvPr/>
        </p:nvSpPr>
        <p:spPr>
          <a:xfrm>
            <a:off x="5219700" y="1270000"/>
            <a:ext cx="3673475" cy="1008063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prstClr val="black"/>
                </a:solidFill>
              </a:rPr>
              <a:t>Использование знаний и умений учащихся</a:t>
            </a:r>
          </a:p>
        </p:txBody>
      </p:sp>
      <p:sp>
        <p:nvSpPr>
          <p:cNvPr id="13" name="Блок-схема: решение 12"/>
          <p:cNvSpPr/>
          <p:nvPr/>
        </p:nvSpPr>
        <p:spPr>
          <a:xfrm>
            <a:off x="523875" y="4806950"/>
            <a:ext cx="3760788" cy="1150938"/>
          </a:xfrm>
          <a:prstGeom prst="flowChartDecision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/>
                </a:solidFill>
              </a:rPr>
              <a:t>Художественное творчество</a:t>
            </a:r>
          </a:p>
        </p:txBody>
      </p:sp>
      <p:sp>
        <p:nvSpPr>
          <p:cNvPr id="14" name="Блок-схема: решение 13"/>
          <p:cNvSpPr/>
          <p:nvPr/>
        </p:nvSpPr>
        <p:spPr>
          <a:xfrm>
            <a:off x="2605088" y="5732463"/>
            <a:ext cx="3860800" cy="1125537"/>
          </a:xfrm>
          <a:prstGeom prst="flowChartDecision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/>
                </a:solidFill>
              </a:rPr>
              <a:t>Творческое сотрудничество</a:t>
            </a:r>
          </a:p>
        </p:txBody>
      </p:sp>
      <p:sp>
        <p:nvSpPr>
          <p:cNvPr id="15" name="Блок-схема: решение 14"/>
          <p:cNvSpPr/>
          <p:nvPr/>
        </p:nvSpPr>
        <p:spPr>
          <a:xfrm>
            <a:off x="4535488" y="4806950"/>
            <a:ext cx="4090987" cy="1150938"/>
          </a:xfrm>
          <a:prstGeom prst="flowChartDecision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prstClr val="black"/>
                </a:solidFill>
              </a:rPr>
              <a:t>Решение проблемы</a:t>
            </a:r>
          </a:p>
        </p:txBody>
      </p:sp>
    </p:spTree>
    <p:extLst>
      <p:ext uri="{BB962C8B-B14F-4D97-AF65-F5344CB8AC3E}">
        <p14:creationId xmlns:p14="http://schemas.microsoft.com/office/powerpoint/2010/main" val="188470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214313" y="214313"/>
            <a:ext cx="4286250" cy="1857375"/>
          </a:xfrm>
          <a:prstGeom prst="horizontalScroll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prstClr val="white"/>
                </a:solidFill>
              </a:rPr>
              <a:t>Нестандартное преподнесение учебного материала</a:t>
            </a:r>
          </a:p>
        </p:txBody>
      </p:sp>
      <p:sp>
        <p:nvSpPr>
          <p:cNvPr id="3" name="Блок-схема: узел 2"/>
          <p:cNvSpPr/>
          <p:nvPr/>
        </p:nvSpPr>
        <p:spPr>
          <a:xfrm>
            <a:off x="5643563" y="928688"/>
            <a:ext cx="2928937" cy="2571750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prstClr val="black"/>
                </a:solidFill>
              </a:rPr>
              <a:t>На вопросы где? Куда?</a:t>
            </a:r>
            <a:endParaRPr lang="en-US" sz="20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ru-RU" sz="2000" b="1" dirty="0">
                <a:solidFill>
                  <a:prstClr val="black"/>
                </a:solidFill>
              </a:rPr>
              <a:t> Как? откуда?</a:t>
            </a:r>
            <a:endParaRPr lang="en-US" sz="20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ru-RU" sz="2000" b="1" dirty="0">
                <a:solidFill>
                  <a:prstClr val="black"/>
                </a:solidFill>
              </a:rPr>
              <a:t> И когда? Обстоятельство ответ даст тебе всегда</a:t>
            </a:r>
          </a:p>
        </p:txBody>
      </p:sp>
      <p:sp>
        <p:nvSpPr>
          <p:cNvPr id="5" name="7-конечная звезда 4"/>
          <p:cNvSpPr/>
          <p:nvPr/>
        </p:nvSpPr>
        <p:spPr>
          <a:xfrm>
            <a:off x="928688" y="2786063"/>
            <a:ext cx="3786187" cy="3000375"/>
          </a:xfrm>
          <a:prstGeom prst="star7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ru-RU" sz="2000" b="1" dirty="0">
                <a:solidFill>
                  <a:prstClr val="black"/>
                </a:solidFill>
              </a:rPr>
              <a:t>Всем нам</a:t>
            </a:r>
            <a:endParaRPr lang="en-US" sz="20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ru-RU" sz="2000" b="1" dirty="0">
                <a:solidFill>
                  <a:prstClr val="black"/>
                </a:solidFill>
              </a:rPr>
              <a:t> для общения </a:t>
            </a:r>
            <a:endParaRPr lang="en-US" sz="20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ru-RU" sz="2000" b="1" dirty="0">
                <a:solidFill>
                  <a:prstClr val="black"/>
                </a:solidFill>
              </a:rPr>
              <a:t>Нужно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ru-RU" sz="2000" b="1" dirty="0">
                <a:solidFill>
                  <a:prstClr val="black"/>
                </a:solidFill>
              </a:rPr>
              <a:t>обращение. Только, ДРУГ, не забывай: запятые расставляй</a:t>
            </a:r>
            <a:r>
              <a:rPr lang="ru-RU" dirty="0">
                <a:solidFill>
                  <a:prstClr val="white"/>
                </a:solidFill>
              </a:rPr>
              <a:t>!</a:t>
            </a:r>
          </a:p>
        </p:txBody>
      </p:sp>
      <p:sp>
        <p:nvSpPr>
          <p:cNvPr id="6" name="Выноска-облако 5"/>
          <p:cNvSpPr/>
          <p:nvPr/>
        </p:nvSpPr>
        <p:spPr>
          <a:xfrm>
            <a:off x="5715000" y="4286250"/>
            <a:ext cx="3143250" cy="2143125"/>
          </a:xfrm>
          <a:prstGeom prst="cloud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prstClr val="white"/>
                </a:solidFill>
              </a:rPr>
              <a:t>ПРЕ- или ПРИ? ПРИ- или ПРЕ? –</a:t>
            </a:r>
            <a:endParaRPr lang="en-US" sz="1600" dirty="0">
              <a:solidFill>
                <a:prstClr val="white"/>
              </a:solidFill>
            </a:endParaRPr>
          </a:p>
          <a:p>
            <a:pPr algn="ctr">
              <a:defRPr/>
            </a:pPr>
            <a:r>
              <a:rPr lang="ru-RU" sz="1600" dirty="0">
                <a:solidFill>
                  <a:prstClr val="white"/>
                </a:solidFill>
              </a:rPr>
              <a:t>это совсем не </a:t>
            </a:r>
            <a:r>
              <a:rPr lang="ru-RU" sz="1600" dirty="0" err="1">
                <a:solidFill>
                  <a:prstClr val="white"/>
                </a:solidFill>
              </a:rPr>
              <a:t>секр</a:t>
            </a:r>
            <a:endParaRPr lang="en-US" sz="1600" dirty="0">
              <a:solidFill>
                <a:prstClr val="white"/>
              </a:solidFill>
            </a:endParaRPr>
          </a:p>
          <a:p>
            <a:pPr algn="ctr">
              <a:defRPr/>
            </a:pPr>
            <a:r>
              <a:rPr lang="ru-RU" sz="1600" dirty="0" err="1">
                <a:solidFill>
                  <a:prstClr val="white"/>
                </a:solidFill>
              </a:rPr>
              <a:t>ет</a:t>
            </a:r>
            <a:r>
              <a:rPr lang="ru-RU" sz="1600" dirty="0">
                <a:solidFill>
                  <a:prstClr val="white"/>
                </a:solidFill>
              </a:rPr>
              <a:t>: на содержание слова смотри,</a:t>
            </a:r>
            <a:endParaRPr lang="en-US" sz="1600" dirty="0">
              <a:solidFill>
                <a:prstClr val="white"/>
              </a:solidFill>
            </a:endParaRPr>
          </a:p>
          <a:p>
            <a:pPr algn="ctr">
              <a:defRPr/>
            </a:pPr>
            <a:r>
              <a:rPr lang="ru-RU" sz="1600" dirty="0">
                <a:solidFill>
                  <a:prstClr val="white"/>
                </a:solidFill>
              </a:rPr>
              <a:t> сразу получишь ответ</a:t>
            </a:r>
            <a:r>
              <a:rPr lang="ru-RU" dirty="0">
                <a:solidFill>
                  <a:prstClr val="white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4178171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4929188" y="0"/>
            <a:ext cx="4214812" cy="2714625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  <a:p>
            <a:pPr algn="ctr">
              <a:defRPr/>
            </a:pPr>
            <a:r>
              <a:rPr lang="ru-RU" dirty="0">
                <a:solidFill>
                  <a:srgbClr val="0066CC"/>
                </a:solidFill>
              </a:rPr>
              <a:t>Предлинный достанет </a:t>
            </a:r>
          </a:p>
          <a:p>
            <a:pPr algn="ctr">
              <a:defRPr/>
            </a:pPr>
            <a:r>
              <a:rPr lang="ru-RU" dirty="0">
                <a:solidFill>
                  <a:srgbClr val="0066CC"/>
                </a:solidFill>
              </a:rPr>
              <a:t>до неба рукой, прежадный не даст</a:t>
            </a:r>
          </a:p>
          <a:p>
            <a:pPr algn="ctr">
              <a:defRPr/>
            </a:pPr>
            <a:r>
              <a:rPr lang="ru-RU" dirty="0">
                <a:solidFill>
                  <a:srgbClr val="0066CC"/>
                </a:solidFill>
              </a:rPr>
              <a:t>Вам конфету.</a:t>
            </a:r>
          </a:p>
          <a:p>
            <a:pPr algn="ctr">
              <a:defRPr/>
            </a:pPr>
            <a:r>
              <a:rPr lang="ru-RU" dirty="0">
                <a:solidFill>
                  <a:srgbClr val="0066CC"/>
                </a:solidFill>
              </a:rPr>
              <a:t>Если ОЧЕНЬ такой</a:t>
            </a:r>
          </a:p>
          <a:p>
            <a:pPr algn="ctr">
              <a:defRPr/>
            </a:pPr>
            <a:r>
              <a:rPr lang="ru-RU" dirty="0">
                <a:solidFill>
                  <a:srgbClr val="0066CC"/>
                </a:solidFill>
              </a:rPr>
              <a:t> или ОЧЕНЬ сякой</a:t>
            </a:r>
          </a:p>
          <a:p>
            <a:pPr algn="ctr">
              <a:defRPr/>
            </a:pPr>
            <a:r>
              <a:rPr lang="ru-RU" dirty="0">
                <a:solidFill>
                  <a:srgbClr val="0066CC"/>
                </a:solidFill>
              </a:rPr>
              <a:t> ПРЕ- мы напишем </a:t>
            </a:r>
          </a:p>
          <a:p>
            <a:pPr algn="ctr">
              <a:defRPr/>
            </a:pPr>
            <a:r>
              <a:rPr lang="ru-RU" dirty="0">
                <a:solidFill>
                  <a:srgbClr val="0066CC"/>
                </a:solidFill>
              </a:rPr>
              <a:t>при этом.</a:t>
            </a:r>
          </a:p>
        </p:txBody>
      </p:sp>
      <p:sp>
        <p:nvSpPr>
          <p:cNvPr id="4" name="6-конечная звезда 3"/>
          <p:cNvSpPr/>
          <p:nvPr/>
        </p:nvSpPr>
        <p:spPr>
          <a:xfrm rot="1920000">
            <a:off x="422275" y="2400300"/>
            <a:ext cx="3571875" cy="3429000"/>
          </a:xfrm>
          <a:prstGeom prst="star6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575F6D">
                    <a:lumMod val="25000"/>
                  </a:srgbClr>
                </a:solidFill>
              </a:rPr>
              <a:t>Но звук ГЛУХОЙ СОГЛАСНЫЙ их встречает, и мы их пишем только с буквой С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0" y="214313"/>
            <a:ext cx="4429125" cy="264318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575F6D">
                    <a:lumMod val="25000"/>
                  </a:srgbClr>
                </a:solidFill>
              </a:rPr>
              <a:t>Живут </a:t>
            </a:r>
          </a:p>
          <a:p>
            <a:pPr algn="ctr">
              <a:defRPr/>
            </a:pPr>
            <a:r>
              <a:rPr lang="ru-RU" b="1" dirty="0">
                <a:solidFill>
                  <a:srgbClr val="575F6D">
                    <a:lumMod val="25000"/>
                  </a:srgbClr>
                </a:solidFill>
              </a:rPr>
              <a:t>на свете,</a:t>
            </a:r>
          </a:p>
          <a:p>
            <a:pPr algn="ctr">
              <a:defRPr/>
            </a:pPr>
            <a:r>
              <a:rPr lang="ru-RU" b="1" dirty="0">
                <a:solidFill>
                  <a:srgbClr val="575F6D">
                    <a:lumMod val="25000"/>
                  </a:srgbClr>
                </a:solidFill>
              </a:rPr>
              <a:t>Людям</a:t>
            </a:r>
          </a:p>
          <a:p>
            <a:pPr algn="ctr">
              <a:defRPr/>
            </a:pPr>
            <a:r>
              <a:rPr lang="ru-RU" b="1" dirty="0">
                <a:solidFill>
                  <a:srgbClr val="575F6D">
                    <a:lumMod val="25000"/>
                  </a:srgbClr>
                </a:solidFill>
              </a:rPr>
              <a:t>помогая,</a:t>
            </a:r>
          </a:p>
          <a:p>
            <a:pPr algn="ctr">
              <a:defRPr/>
            </a:pPr>
            <a:r>
              <a:rPr lang="ru-RU" b="1" dirty="0">
                <a:solidFill>
                  <a:srgbClr val="575F6D">
                    <a:lumMod val="25000"/>
                  </a:srgbClr>
                </a:solidFill>
              </a:rPr>
              <a:t>приставки воз-, </a:t>
            </a:r>
            <a:r>
              <a:rPr lang="ru-RU" b="1" dirty="0" err="1">
                <a:solidFill>
                  <a:srgbClr val="575F6D">
                    <a:lumMod val="25000"/>
                  </a:srgbClr>
                </a:solidFill>
              </a:rPr>
              <a:t>из-,через</a:t>
            </a:r>
            <a:r>
              <a:rPr lang="ru-RU" b="1" dirty="0">
                <a:solidFill>
                  <a:srgbClr val="575F6D">
                    <a:lumMod val="25000"/>
                  </a:srgbClr>
                </a:solidFill>
              </a:rPr>
              <a:t>-, раз- и без-</a:t>
            </a:r>
            <a:r>
              <a:rPr lang="ru-RU" dirty="0">
                <a:solidFill>
                  <a:srgbClr val="575F6D">
                    <a:lumMod val="25000"/>
                  </a:srgbClr>
                </a:solidFill>
              </a:rPr>
              <a:t>.</a:t>
            </a:r>
          </a:p>
        </p:txBody>
      </p:sp>
      <p:sp>
        <p:nvSpPr>
          <p:cNvPr id="6" name="Улыбающееся лицо 5"/>
          <p:cNvSpPr/>
          <p:nvPr/>
        </p:nvSpPr>
        <p:spPr>
          <a:xfrm>
            <a:off x="4786313" y="3071813"/>
            <a:ext cx="4071937" cy="3357562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575F6D">
                    <a:lumMod val="25000"/>
                  </a:srgbClr>
                </a:solidFill>
              </a:rPr>
              <a:t>Ни строительство дома,</a:t>
            </a:r>
          </a:p>
          <a:p>
            <a:pPr algn="ctr">
              <a:defRPr/>
            </a:pPr>
            <a:r>
              <a:rPr lang="ru-RU" b="1" dirty="0">
                <a:solidFill>
                  <a:srgbClr val="575F6D">
                    <a:lumMod val="25000"/>
                  </a:srgbClr>
                </a:solidFill>
              </a:rPr>
              <a:t>ни путь капитана </a:t>
            </a:r>
          </a:p>
          <a:p>
            <a:pPr algn="ctr">
              <a:defRPr/>
            </a:pPr>
            <a:r>
              <a:rPr lang="ru-RU" b="1" dirty="0">
                <a:solidFill>
                  <a:srgbClr val="575F6D">
                    <a:lumMod val="25000"/>
                  </a:srgbClr>
                </a:solidFill>
              </a:rPr>
              <a:t>не получатся, если </a:t>
            </a:r>
          </a:p>
          <a:p>
            <a:pPr algn="ctr">
              <a:defRPr/>
            </a:pPr>
            <a:r>
              <a:rPr lang="ru-RU" b="1" dirty="0">
                <a:solidFill>
                  <a:srgbClr val="575F6D">
                    <a:lumMod val="25000"/>
                  </a:srgbClr>
                </a:solidFill>
              </a:rPr>
              <a:t>их делать без плана.</a:t>
            </a:r>
          </a:p>
          <a:p>
            <a:pPr algn="ctr">
              <a:defRPr/>
            </a:pPr>
            <a:r>
              <a:rPr lang="ru-RU" b="1" dirty="0">
                <a:solidFill>
                  <a:srgbClr val="575F6D">
                    <a:lumMod val="25000"/>
                  </a:srgbClr>
                </a:solidFill>
              </a:rPr>
              <a:t>Будь как строитель </a:t>
            </a:r>
          </a:p>
          <a:p>
            <a:pPr algn="ctr">
              <a:defRPr/>
            </a:pPr>
            <a:r>
              <a:rPr lang="ru-RU" b="1" dirty="0">
                <a:solidFill>
                  <a:srgbClr val="575F6D">
                    <a:lumMod val="25000"/>
                  </a:srgbClr>
                </a:solidFill>
              </a:rPr>
              <a:t>и как капитан:</a:t>
            </a:r>
          </a:p>
          <a:p>
            <a:pPr algn="ctr">
              <a:defRPr/>
            </a:pPr>
            <a:r>
              <a:rPr lang="ru-RU" b="1" dirty="0">
                <a:solidFill>
                  <a:srgbClr val="575F6D">
                    <a:lumMod val="25000"/>
                  </a:srgbClr>
                </a:solidFill>
              </a:rPr>
              <a:t>готовишься к делу – обдумывай план!</a:t>
            </a:r>
          </a:p>
        </p:txBody>
      </p:sp>
    </p:spTree>
    <p:extLst>
      <p:ext uri="{BB962C8B-B14F-4D97-AF65-F5344CB8AC3E}">
        <p14:creationId xmlns:p14="http://schemas.microsoft.com/office/powerpoint/2010/main" val="240827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539552" y="692696"/>
            <a:ext cx="8280920" cy="4104456"/>
          </a:xfrm>
          <a:prstGeom prst="flowChartPunchedTap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latin typeface="Calibri"/>
                <a:ea typeface="Calibri"/>
                <a:cs typeface="Times New Roman"/>
              </a:rPr>
              <a:t>Для наилучшего запоминания орфоэпических норм можно рифмовать слова с трудно запоминающимся ударением</a:t>
            </a:r>
            <a:r>
              <a:rPr lang="ru-RU" sz="3200" b="1" dirty="0" smtClean="0">
                <a:latin typeface="Calibri"/>
                <a:ea typeface="Calibri"/>
                <a:cs typeface="Times New Roman"/>
              </a:rPr>
              <a:t>: в этом творческом процессе участвует как учитель, так </a:t>
            </a:r>
            <a:r>
              <a:rPr lang="ru-RU" sz="3200" b="1" smtClean="0">
                <a:latin typeface="Calibri"/>
                <a:ea typeface="Calibri"/>
                <a:cs typeface="Times New Roman"/>
              </a:rPr>
              <a:t>и ученики.</a:t>
            </a:r>
            <a:endParaRPr lang="ru-RU" sz="24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4632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1 1"/>
          <p:cNvSpPr/>
          <p:nvPr/>
        </p:nvSpPr>
        <p:spPr>
          <a:xfrm>
            <a:off x="214313" y="500063"/>
            <a:ext cx="3500437" cy="3357562"/>
          </a:xfrm>
          <a:prstGeom prst="irregularSeal1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>
                <a:solidFill>
                  <a:prstClr val="white"/>
                </a:solidFill>
              </a:rPr>
              <a:t>облегчИть</a:t>
            </a:r>
            <a:r>
              <a:rPr lang="ru-RU" dirty="0">
                <a:solidFill>
                  <a:prstClr val="white"/>
                </a:solidFill>
              </a:rPr>
              <a:t> прошу работу: третий день тружусь до поту!</a:t>
            </a:r>
          </a:p>
        </p:txBody>
      </p:sp>
      <p:sp>
        <p:nvSpPr>
          <p:cNvPr id="3" name="Выноска-облако 2"/>
          <p:cNvSpPr/>
          <p:nvPr/>
        </p:nvSpPr>
        <p:spPr>
          <a:xfrm>
            <a:off x="6000750" y="285750"/>
            <a:ext cx="3143250" cy="2714625"/>
          </a:xfrm>
          <a:prstGeom prst="cloudCallo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prstClr val="white"/>
                </a:solidFill>
              </a:rPr>
              <a:t>Он </a:t>
            </a:r>
            <a:r>
              <a:rPr lang="ru-RU" sz="2400" dirty="0" err="1">
                <a:solidFill>
                  <a:prstClr val="white"/>
                </a:solidFill>
              </a:rPr>
              <a:t>звонИт,они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звонЯт</a:t>
            </a:r>
            <a:r>
              <a:rPr lang="ru-RU" sz="2400" dirty="0">
                <a:solidFill>
                  <a:prstClr val="white"/>
                </a:solidFill>
              </a:rPr>
              <a:t>: очень встретиться хотят.</a:t>
            </a: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57188" y="4500563"/>
            <a:ext cx="2786062" cy="1928812"/>
          </a:xfrm>
          <a:prstGeom prst="flowChartTerminator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Мне купите сладкий торт, ну а лучше- </a:t>
            </a:r>
            <a:r>
              <a:rPr lang="ru-RU" dirty="0" err="1">
                <a:solidFill>
                  <a:prstClr val="white"/>
                </a:solidFill>
              </a:rPr>
              <a:t>тОрты</a:t>
            </a:r>
            <a:r>
              <a:rPr lang="ru-RU" dirty="0">
                <a:solidFill>
                  <a:prstClr val="white"/>
                </a:solidFill>
              </a:rPr>
              <a:t>! Самолёты их доставят в </a:t>
            </a:r>
            <a:r>
              <a:rPr lang="ru-RU" dirty="0" err="1">
                <a:solidFill>
                  <a:prstClr val="white"/>
                </a:solidFill>
              </a:rPr>
              <a:t>аэропОрты</a:t>
            </a:r>
            <a:r>
              <a:rPr lang="ru-RU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7" name="Пятно 1 6"/>
          <p:cNvSpPr/>
          <p:nvPr/>
        </p:nvSpPr>
        <p:spPr>
          <a:xfrm>
            <a:off x="6572250" y="4357688"/>
            <a:ext cx="2357438" cy="2500312"/>
          </a:xfrm>
          <a:prstGeom prst="irregularSeal1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prstClr val="white"/>
                </a:solidFill>
              </a:rPr>
              <a:t>Надо Сашу </a:t>
            </a:r>
            <a:r>
              <a:rPr lang="ru-RU" sz="1600" dirty="0" err="1">
                <a:solidFill>
                  <a:prstClr val="white"/>
                </a:solidFill>
              </a:rPr>
              <a:t>ободрИть</a:t>
            </a:r>
            <a:r>
              <a:rPr lang="ru-RU" sz="1600" dirty="0">
                <a:solidFill>
                  <a:prstClr val="white"/>
                </a:solidFill>
              </a:rPr>
              <a:t>: хоть в кино его сводить</a:t>
            </a:r>
            <a:r>
              <a:rPr lang="ru-RU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9" name="Блок-схема: узел 8"/>
          <p:cNvSpPr/>
          <p:nvPr/>
        </p:nvSpPr>
        <p:spPr>
          <a:xfrm>
            <a:off x="3857625" y="2857500"/>
            <a:ext cx="2143125" cy="1571625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prstClr val="white"/>
                </a:solidFill>
              </a:rPr>
              <a:t>орфоэпия</a:t>
            </a:r>
          </a:p>
        </p:txBody>
      </p:sp>
    </p:spTree>
    <p:extLst>
      <p:ext uri="{BB962C8B-B14F-4D97-AF65-F5344CB8AC3E}">
        <p14:creationId xmlns:p14="http://schemas.microsoft.com/office/powerpoint/2010/main" val="330376324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лнце 2"/>
          <p:cNvSpPr/>
          <p:nvPr/>
        </p:nvSpPr>
        <p:spPr>
          <a:xfrm>
            <a:off x="0" y="0"/>
            <a:ext cx="4643438" cy="3357563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Поставьте </a:t>
            </a:r>
            <a:r>
              <a:rPr lang="ru-RU" dirty="0" err="1">
                <a:solidFill>
                  <a:srgbClr val="002060"/>
                </a:solidFill>
              </a:rPr>
              <a:t>жалюзИ</a:t>
            </a:r>
            <a:r>
              <a:rPr lang="ru-RU" dirty="0">
                <a:solidFill>
                  <a:srgbClr val="002060"/>
                </a:solidFill>
              </a:rPr>
              <a:t> на окна: ведь это, вам скажу, удобно</a:t>
            </a:r>
            <a:r>
              <a:rPr lang="ru-RU" dirty="0">
                <a:solidFill>
                  <a:prstClr val="white"/>
                </a:solidFill>
              </a:rPr>
              <a:t>!</a:t>
            </a:r>
          </a:p>
        </p:txBody>
      </p:sp>
      <p:sp>
        <p:nvSpPr>
          <p:cNvPr id="4" name="Облако 3"/>
          <p:cNvSpPr/>
          <p:nvPr/>
        </p:nvSpPr>
        <p:spPr>
          <a:xfrm>
            <a:off x="5857875" y="0"/>
            <a:ext cx="3286125" cy="3357563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 err="1">
                <a:solidFill>
                  <a:prstClr val="white"/>
                </a:solidFill>
              </a:rPr>
              <a:t>КрасИвее</a:t>
            </a:r>
            <a:r>
              <a:rPr lang="ru-RU" sz="3200" dirty="0">
                <a:solidFill>
                  <a:prstClr val="white"/>
                </a:solidFill>
              </a:rPr>
              <a:t> я буду всех и ждёт меня успех!</a:t>
            </a:r>
          </a:p>
        </p:txBody>
      </p:sp>
      <p:sp>
        <p:nvSpPr>
          <p:cNvPr id="5" name="Пятно 2 4"/>
          <p:cNvSpPr/>
          <p:nvPr/>
        </p:nvSpPr>
        <p:spPr>
          <a:xfrm>
            <a:off x="0" y="3357563"/>
            <a:ext cx="5000625" cy="3500437"/>
          </a:xfrm>
          <a:prstGeom prst="irregularSeal2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prstClr val="black"/>
                </a:solidFill>
              </a:rPr>
              <a:t>Подарок выбрать мне помог один хороший </a:t>
            </a:r>
            <a:r>
              <a:rPr lang="ru-RU" sz="2400" dirty="0" err="1">
                <a:solidFill>
                  <a:prstClr val="black"/>
                </a:solidFill>
              </a:rPr>
              <a:t>каталОг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5357813" y="3714750"/>
            <a:ext cx="3143250" cy="2857500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prstClr val="white"/>
                </a:solidFill>
              </a:rPr>
              <a:t>Тот природу не хранит, кто на улице </a:t>
            </a:r>
            <a:r>
              <a:rPr lang="ru-RU" sz="3200" dirty="0" err="1">
                <a:solidFill>
                  <a:prstClr val="white"/>
                </a:solidFill>
              </a:rPr>
              <a:t>сорИт</a:t>
            </a:r>
            <a:r>
              <a:rPr lang="ru-RU" dirty="0">
                <a:solidFill>
                  <a:prstClr val="white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3307714"/>
      </p:ext>
    </p:extLst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155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155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115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15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155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1155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115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115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155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1155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115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115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ьная выноска 1"/>
          <p:cNvSpPr/>
          <p:nvPr/>
        </p:nvSpPr>
        <p:spPr>
          <a:xfrm>
            <a:off x="251520" y="188640"/>
            <a:ext cx="3960440" cy="2016224"/>
          </a:xfrm>
          <a:prstGeom prst="wedgeEllipse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white"/>
                </a:solidFill>
              </a:rPr>
              <a:t> </a:t>
            </a:r>
            <a:endParaRPr lang="ru-RU" dirty="0" smtClean="0">
              <a:solidFill>
                <a:prstClr val="white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prstClr val="white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white"/>
                </a:solidFill>
              </a:rPr>
              <a:t>Вырос на грядке за 9 недель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white"/>
                </a:solidFill>
              </a:rPr>
              <a:t>Вкусный зелёный отменный </a:t>
            </a:r>
            <a:r>
              <a:rPr lang="ru-RU" sz="2400" dirty="0" err="1" smtClean="0">
                <a:solidFill>
                  <a:prstClr val="white"/>
                </a:solidFill>
              </a:rPr>
              <a:t>щавЕль</a:t>
            </a:r>
            <a:r>
              <a:rPr lang="ru-RU" sz="2400" dirty="0" smtClean="0">
                <a:solidFill>
                  <a:prstClr val="white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white"/>
                </a:solidFill>
              </a:rPr>
              <a:t>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white"/>
                </a:solidFill>
              </a:rPr>
              <a:t> </a:t>
            </a:r>
            <a:endParaRPr lang="ru-RU" dirty="0" smtClean="0">
              <a:solidFill>
                <a:prstClr val="white"/>
              </a:solidFill>
            </a:endParaRPr>
          </a:p>
        </p:txBody>
      </p:sp>
      <p:sp>
        <p:nvSpPr>
          <p:cNvPr id="3" name="Пятно 2 2"/>
          <p:cNvSpPr/>
          <p:nvPr/>
        </p:nvSpPr>
        <p:spPr>
          <a:xfrm>
            <a:off x="4944435" y="26031"/>
            <a:ext cx="4176464" cy="3645024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white"/>
                </a:solidFill>
              </a:rPr>
              <a:t>Жён совсем нельзя ругать,</a:t>
            </a:r>
            <a:endParaRPr lang="ru-RU" dirty="0" smtClean="0">
              <a:solidFill>
                <a:prstClr val="white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white"/>
                </a:solidFill>
              </a:rPr>
              <a:t>Можно их лишь </a:t>
            </a:r>
            <a:r>
              <a:rPr lang="ru-RU" b="1" dirty="0" err="1" smtClean="0">
                <a:solidFill>
                  <a:prstClr val="white"/>
                </a:solidFill>
              </a:rPr>
              <a:t>баловАть</a:t>
            </a:r>
            <a:r>
              <a:rPr lang="ru-RU" b="1" dirty="0" smtClean="0">
                <a:solidFill>
                  <a:prstClr val="white"/>
                </a:solidFill>
              </a:rPr>
              <a:t>!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1331640" y="3068960"/>
            <a:ext cx="2183845" cy="280831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777C84">
                    <a:lumMod val="50000"/>
                  </a:srgbClr>
                </a:solidFill>
              </a:rPr>
              <a:t>В жизни знать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777C84">
                    <a:lumMod val="50000"/>
                  </a:srgbClr>
                </a:solidFill>
              </a:rPr>
              <a:t> не повредит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777C84">
                    <a:lumMod val="50000"/>
                  </a:srgbClr>
                </a:solidFill>
              </a:rPr>
              <a:t>Родной, русский </a:t>
            </a:r>
            <a:r>
              <a:rPr lang="ru-RU" sz="2000" b="1" i="1" dirty="0" err="1" smtClean="0">
                <a:solidFill>
                  <a:srgbClr val="777C84">
                    <a:lumMod val="50000"/>
                  </a:srgbClr>
                </a:solidFill>
              </a:rPr>
              <a:t>алфавИт</a:t>
            </a:r>
            <a:r>
              <a:rPr lang="ru-RU" b="1" dirty="0" smtClean="0">
                <a:solidFill>
                  <a:prstClr val="white"/>
                </a:solidFill>
              </a:rPr>
              <a:t>.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Улыбающееся лицо 4"/>
          <p:cNvSpPr/>
          <p:nvPr/>
        </p:nvSpPr>
        <p:spPr>
          <a:xfrm>
            <a:off x="4355976" y="3903014"/>
            <a:ext cx="3384376" cy="2736304"/>
          </a:xfrm>
          <a:prstGeom prst="smileyFac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err="1" smtClean="0">
                <a:solidFill>
                  <a:srgbClr val="777C84">
                    <a:lumMod val="50000"/>
                  </a:srgbClr>
                </a:solidFill>
              </a:rPr>
              <a:t>ИзбалОванный</a:t>
            </a:r>
            <a:r>
              <a:rPr lang="ru-RU" sz="2400" b="1" dirty="0" smtClean="0">
                <a:solidFill>
                  <a:srgbClr val="777C84">
                    <a:lumMod val="50000"/>
                  </a:srgbClr>
                </a:solidFill>
              </a:rPr>
              <a:t> ребёнок!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err="1" smtClean="0">
                <a:solidFill>
                  <a:srgbClr val="777C84">
                    <a:lumMod val="50000"/>
                  </a:srgbClr>
                </a:solidFill>
              </a:rPr>
              <a:t>Невоспитан</a:t>
            </a:r>
            <a:r>
              <a:rPr lang="ru-RU" sz="2400" b="1" dirty="0" smtClean="0">
                <a:solidFill>
                  <a:srgbClr val="777C84">
                    <a:lumMod val="50000"/>
                  </a:srgbClr>
                </a:solidFill>
              </a:rPr>
              <a:t> ты с пелёнок!</a:t>
            </a:r>
            <a:endParaRPr lang="ru-RU" sz="2400" b="1" dirty="0">
              <a:solidFill>
                <a:srgbClr val="777C8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16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-облако 2"/>
          <p:cNvSpPr/>
          <p:nvPr/>
        </p:nvSpPr>
        <p:spPr>
          <a:xfrm>
            <a:off x="2339975" y="115888"/>
            <a:ext cx="6591300" cy="1081087"/>
          </a:xfrm>
          <a:prstGeom prst="cloud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>
                <a:solidFill>
                  <a:prstClr val="black"/>
                </a:solidFill>
              </a:rPr>
              <a:t>ИГРА «ОТГАДАЙ-КА»</a:t>
            </a: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-9525" y="879475"/>
            <a:ext cx="5086350" cy="586263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b="1" dirty="0">
              <a:solidFill>
                <a:prstClr val="white"/>
              </a:solidFill>
            </a:endParaRPr>
          </a:p>
          <a:p>
            <a:pPr algn="ctr">
              <a:defRPr/>
            </a:pPr>
            <a:r>
              <a:rPr lang="ru-RU" sz="2000" b="1" dirty="0">
                <a:solidFill>
                  <a:prstClr val="white"/>
                </a:solidFill>
              </a:rPr>
              <a:t>Ведущий задумывает слово. Игроки (ученики) отгадывают его, задавая вопросы, касающиеся морфологических, фонетических. лексических и т.д. признаков этого слова. Вопросы должны предполагать ответы «да» или «нет». Если вопрос построен по-другому, ведущий говорит: «Я не могу ответить, спросите иначе». Ведущий может играть со всем классом или с классом, поделённым на две команды. Выигрывает тот, кто угадывает слово.</a:t>
            </a:r>
            <a:endParaRPr lang="ru-RU" sz="2000" dirty="0">
              <a:solidFill>
                <a:prstClr val="white"/>
              </a:solidFill>
            </a:endParaRPr>
          </a:p>
          <a:p>
            <a:pPr algn="ctr">
              <a:defRPr/>
            </a:pPr>
            <a:endParaRPr lang="ru-RU" sz="2000" b="1" dirty="0">
              <a:solidFill>
                <a:prstClr val="white"/>
              </a:solidFill>
            </a:endParaRPr>
          </a:p>
        </p:txBody>
      </p:sp>
      <p:sp>
        <p:nvSpPr>
          <p:cNvPr id="5" name="Улыбающееся лицо 4"/>
          <p:cNvSpPr/>
          <p:nvPr/>
        </p:nvSpPr>
        <p:spPr>
          <a:xfrm>
            <a:off x="285750" y="242888"/>
            <a:ext cx="1500188" cy="1214437"/>
          </a:xfrm>
          <a:prstGeom prst="smileyFac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7-конечная звезда 1"/>
          <p:cNvSpPr/>
          <p:nvPr/>
        </p:nvSpPr>
        <p:spPr>
          <a:xfrm>
            <a:off x="4427538" y="2565400"/>
            <a:ext cx="4968875" cy="4176713"/>
          </a:xfrm>
          <a:prstGeom prst="star7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prstClr val="white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prstClr val="white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prstClr val="white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prstClr val="white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prstClr val="white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prstClr val="white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i="1" dirty="0">
                <a:solidFill>
                  <a:srgbClr val="B32C16">
                    <a:lumMod val="50000"/>
                  </a:srgbClr>
                </a:solidFill>
              </a:rPr>
              <a:t>ПРИМЕР:   Загадано слово «планета».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i="1" dirty="0">
                <a:solidFill>
                  <a:srgbClr val="B32C16">
                    <a:lumMod val="50000"/>
                  </a:srgbClr>
                </a:solidFill>
              </a:rPr>
              <a:t>Вопросы: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i="1" dirty="0">
                <a:solidFill>
                  <a:srgbClr val="B32C16">
                    <a:lumMod val="50000"/>
                  </a:srgbClr>
                </a:solidFill>
              </a:rPr>
              <a:t>-Это имя существительное? (да)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i="1" dirty="0">
                <a:solidFill>
                  <a:srgbClr val="B32C16">
                    <a:lumMod val="50000"/>
                  </a:srgbClr>
                </a:solidFill>
              </a:rPr>
              <a:t>-Женского рода? (да)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i="1" dirty="0">
                <a:solidFill>
                  <a:srgbClr val="B32C16">
                    <a:lumMod val="50000"/>
                  </a:srgbClr>
                </a:solidFill>
              </a:rPr>
              <a:t>-Первого склонения? (да)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i="1" dirty="0">
                <a:solidFill>
                  <a:srgbClr val="B32C16">
                    <a:lumMod val="50000"/>
                  </a:srgbClr>
                </a:solidFill>
              </a:rPr>
              <a:t>-В этом слове два слога?(нет)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i="1" dirty="0">
                <a:solidFill>
                  <a:srgbClr val="B32C16">
                    <a:lumMod val="50000"/>
                  </a:srgbClr>
                </a:solidFill>
              </a:rPr>
              <a:t>-Три? (да)  и т.д.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</a:rPr>
              <a:t> </a:t>
            </a:r>
            <a:endParaRPr lang="ru-RU" dirty="0">
              <a:solidFill>
                <a:prstClr val="white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</a:rPr>
              <a:t> </a:t>
            </a:r>
            <a:endParaRPr lang="ru-RU" dirty="0">
              <a:solidFill>
                <a:prstClr val="white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</a:rPr>
              <a:t> 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0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07504" y="116632"/>
            <a:ext cx="8892480" cy="6408712"/>
          </a:xfrm>
          <a:prstGeom prst="flowChartPunchedTap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В младшем звене основной школы (5 класс) органично используется </a:t>
            </a:r>
            <a:r>
              <a:rPr lang="ru-RU" b="1" dirty="0">
                <a:latin typeface="Calibri"/>
                <a:ea typeface="Calibri"/>
                <a:cs typeface="Times New Roman"/>
              </a:rPr>
              <a:t>нетрадиционная (игровая) форма получения накопительной оценки</a:t>
            </a:r>
            <a:r>
              <a:rPr lang="ru-RU" dirty="0">
                <a:latin typeface="Calibri"/>
                <a:ea typeface="Calibri"/>
                <a:cs typeface="Times New Roman"/>
              </a:rPr>
              <a:t>: в течение урока учитель задаёт множество самых разных вопросов, касающихся учебного материала. За каждый правильный ответ ученик получает картонный квадратик (цветные квадратики вырезаны заранее). Смысл заключается в заполнении этими квадратиками нарисованной объёмной оценки (в конце урока). Подоплёка в том, что «пятёрка» - самая большая и объёмная, «четвёрка» - несколько меньше и так далее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… Такая игровая система оценки стимулирует учащихся отвечать как можно чаще, а это невозможно без знания материала!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 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877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лыбающееся лицо 1"/>
          <p:cNvSpPr/>
          <p:nvPr/>
        </p:nvSpPr>
        <p:spPr>
          <a:xfrm>
            <a:off x="357188" y="357188"/>
            <a:ext cx="2857500" cy="1714500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1938" y="214313"/>
            <a:ext cx="4857750" cy="28575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black"/>
                </a:solidFill>
              </a:rPr>
              <a:t>Игровая форма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71938" y="785813"/>
            <a:ext cx="4857750" cy="357187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black"/>
                </a:solidFill>
              </a:rPr>
              <a:t>получения накопительной оценки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33775" y="1871663"/>
          <a:ext cx="2076450" cy="381000"/>
        </p:xfrm>
        <a:graphic>
          <a:graphicData uri="http://schemas.openxmlformats.org/drawingml/2006/table">
            <a:tbl>
              <a:tblPr/>
              <a:tblGrid>
                <a:gridCol w="2076450"/>
              </a:tblGrid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Овал 7"/>
          <p:cNvSpPr/>
          <p:nvPr/>
        </p:nvSpPr>
        <p:spPr>
          <a:xfrm>
            <a:off x="714375" y="2571750"/>
            <a:ext cx="2571750" cy="371475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43000" y="3357563"/>
            <a:ext cx="357188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00188" y="4143375"/>
            <a:ext cx="85725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57438" y="3357563"/>
            <a:ext cx="428625" cy="2214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429375" y="2643188"/>
            <a:ext cx="2428875" cy="3357562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000875" y="3286125"/>
            <a:ext cx="114300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Диагональная полоса 14"/>
          <p:cNvSpPr/>
          <p:nvPr/>
        </p:nvSpPr>
        <p:spPr>
          <a:xfrm>
            <a:off x="7429500" y="3571875"/>
            <a:ext cx="714375" cy="714375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86625" y="4000500"/>
            <a:ext cx="21431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858125" y="4500563"/>
            <a:ext cx="285750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500938" y="4286250"/>
            <a:ext cx="642937" cy="21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000875" y="5143500"/>
            <a:ext cx="114300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3357563" y="1285875"/>
            <a:ext cx="2928937" cy="51435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071938" y="2000250"/>
            <a:ext cx="1643062" cy="42862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071938" y="2428875"/>
            <a:ext cx="500062" cy="121443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572000" y="3214688"/>
            <a:ext cx="1143000" cy="42862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286375" y="3643313"/>
            <a:ext cx="428625" cy="157162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000500" y="5143500"/>
            <a:ext cx="1714500" cy="42862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000500" y="4643438"/>
            <a:ext cx="642938" cy="50006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36998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ыноска с четырьмя стрелками 5"/>
          <p:cNvSpPr/>
          <p:nvPr/>
        </p:nvSpPr>
        <p:spPr>
          <a:xfrm>
            <a:off x="2571750" y="1143000"/>
            <a:ext cx="4143375" cy="3929063"/>
          </a:xfrm>
          <a:prstGeom prst="quad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black">
                    <a:lumMod val="95000"/>
                    <a:lumOff val="5000"/>
                  </a:prstClr>
                </a:solidFill>
              </a:rPr>
              <a:t>Нетрадиционные формы домашнего задания</a:t>
            </a:r>
          </a:p>
        </p:txBody>
      </p:sp>
      <p:sp>
        <p:nvSpPr>
          <p:cNvPr id="7" name="Блок-схема: узел 6"/>
          <p:cNvSpPr/>
          <p:nvPr/>
        </p:nvSpPr>
        <p:spPr>
          <a:xfrm>
            <a:off x="107504" y="2428875"/>
            <a:ext cx="2392809" cy="1714500"/>
          </a:xfrm>
          <a:prstGeom prst="flowChartConnector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Иллюстрации и обложки к произведению</a:t>
            </a:r>
          </a:p>
        </p:txBody>
      </p:sp>
      <p:sp>
        <p:nvSpPr>
          <p:cNvPr id="8" name="Блок-схема: узел 7"/>
          <p:cNvSpPr/>
          <p:nvPr/>
        </p:nvSpPr>
        <p:spPr>
          <a:xfrm>
            <a:off x="1714500" y="500063"/>
            <a:ext cx="2143125" cy="1571625"/>
          </a:xfrm>
          <a:prstGeom prst="flowChartConnector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Творческая работа</a:t>
            </a:r>
          </a:p>
        </p:txBody>
      </p:sp>
      <p:sp>
        <p:nvSpPr>
          <p:cNvPr id="9" name="Блок-схема: узел 8"/>
          <p:cNvSpPr/>
          <p:nvPr/>
        </p:nvSpPr>
        <p:spPr>
          <a:xfrm>
            <a:off x="5357813" y="428625"/>
            <a:ext cx="2143125" cy="1643063"/>
          </a:xfrm>
          <a:prstGeom prst="flowChartConnector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>
                <a:solidFill>
                  <a:prstClr val="white"/>
                </a:solidFill>
              </a:rPr>
              <a:t>Лингвисти</a:t>
            </a:r>
            <a:endParaRPr lang="ru-RU" dirty="0">
              <a:solidFill>
                <a:prstClr val="white"/>
              </a:solidFill>
            </a:endParaRPr>
          </a:p>
          <a:p>
            <a:pPr algn="ctr">
              <a:defRPr/>
            </a:pPr>
            <a:r>
              <a:rPr lang="ru-RU" dirty="0" err="1">
                <a:solidFill>
                  <a:prstClr val="white"/>
                </a:solidFill>
              </a:rPr>
              <a:t>ческое</a:t>
            </a:r>
            <a:r>
              <a:rPr lang="ru-RU" dirty="0">
                <a:solidFill>
                  <a:prstClr val="white"/>
                </a:solidFill>
              </a:rPr>
              <a:t> исследование текста</a:t>
            </a:r>
          </a:p>
        </p:txBody>
      </p:sp>
      <p:sp>
        <p:nvSpPr>
          <p:cNvPr id="12" name="Блок-схема: узел 11"/>
          <p:cNvSpPr/>
          <p:nvPr/>
        </p:nvSpPr>
        <p:spPr>
          <a:xfrm>
            <a:off x="6858000" y="2357438"/>
            <a:ext cx="2143125" cy="1785937"/>
          </a:xfrm>
          <a:prstGeom prst="flowChartConnector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Художественное чтение</a:t>
            </a:r>
          </a:p>
        </p:txBody>
      </p:sp>
      <p:sp>
        <p:nvSpPr>
          <p:cNvPr id="13" name="Блок-схема: узел 12"/>
          <p:cNvSpPr/>
          <p:nvPr/>
        </p:nvSpPr>
        <p:spPr>
          <a:xfrm>
            <a:off x="1857375" y="4714875"/>
            <a:ext cx="2500313" cy="1785938"/>
          </a:xfrm>
          <a:prstGeom prst="flowChartConnector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Создание </a:t>
            </a:r>
            <a:r>
              <a:rPr lang="ru-RU" dirty="0" err="1">
                <a:solidFill>
                  <a:prstClr val="white"/>
                </a:solidFill>
              </a:rPr>
              <a:t>самостоятельн</a:t>
            </a:r>
            <a:r>
              <a:rPr lang="ru-RU" dirty="0">
                <a:solidFill>
                  <a:prstClr val="white"/>
                </a:solidFill>
              </a:rPr>
              <a:t>. литературных произведений</a:t>
            </a:r>
          </a:p>
        </p:txBody>
      </p:sp>
      <p:sp>
        <p:nvSpPr>
          <p:cNvPr id="14" name="Блок-схема: узел 13"/>
          <p:cNvSpPr/>
          <p:nvPr/>
        </p:nvSpPr>
        <p:spPr>
          <a:xfrm>
            <a:off x="5357813" y="4714875"/>
            <a:ext cx="2714625" cy="1785938"/>
          </a:xfrm>
          <a:prstGeom prst="flowChartConnector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>
                <a:solidFill>
                  <a:prstClr val="white"/>
                </a:solidFill>
              </a:rPr>
              <a:t>Инсценирование</a:t>
            </a:r>
            <a:r>
              <a:rPr lang="ru-RU" dirty="0">
                <a:solidFill>
                  <a:prstClr val="white"/>
                </a:solidFill>
              </a:rPr>
              <a:t> произведений</a:t>
            </a:r>
          </a:p>
        </p:txBody>
      </p:sp>
    </p:spTree>
    <p:extLst>
      <p:ext uri="{BB962C8B-B14F-4D97-AF65-F5344CB8AC3E}">
        <p14:creationId xmlns:p14="http://schemas.microsoft.com/office/powerpoint/2010/main" val="64612206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14375" y="714375"/>
            <a:ext cx="7929563" cy="5715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 err="1">
                <a:solidFill>
                  <a:srgbClr val="B32C16">
                    <a:lumMod val="75000"/>
                  </a:srgbClr>
                </a:solidFill>
              </a:rPr>
              <a:t>Учебно</a:t>
            </a:r>
            <a:r>
              <a:rPr lang="ru-RU" sz="3200" dirty="0">
                <a:solidFill>
                  <a:srgbClr val="B32C16">
                    <a:lumMod val="75000"/>
                  </a:srgbClr>
                </a:solidFill>
              </a:rPr>
              <a:t> –педагогическая деятельность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1643063" y="1357313"/>
            <a:ext cx="1643062" cy="1071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786438" y="1357313"/>
            <a:ext cx="1428750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179388" y="1857375"/>
            <a:ext cx="3571875" cy="164306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B32C16">
                    <a:lumMod val="75000"/>
                  </a:srgbClr>
                </a:solidFill>
              </a:rPr>
              <a:t>Формирование личности  знающей</a:t>
            </a:r>
          </a:p>
        </p:txBody>
      </p:sp>
      <p:sp>
        <p:nvSpPr>
          <p:cNvPr id="17" name="Овал 16"/>
          <p:cNvSpPr/>
          <p:nvPr/>
        </p:nvSpPr>
        <p:spPr>
          <a:xfrm>
            <a:off x="5357813" y="1857375"/>
            <a:ext cx="3714750" cy="157162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B32C16">
                    <a:lumMod val="75000"/>
                  </a:srgbClr>
                </a:solidFill>
              </a:rPr>
              <a:t>Воспитание личности чувствующей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214438" y="5084763"/>
            <a:ext cx="6929437" cy="135731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solidFill>
                  <a:srgbClr val="B32C16">
                    <a:lumMod val="75000"/>
                  </a:srgbClr>
                </a:solidFill>
              </a:rPr>
              <a:t>Активность как ученика, так и учителя</a:t>
            </a: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4627563" y="1357313"/>
            <a:ext cx="0" cy="1711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2741613" y="3213100"/>
            <a:ext cx="3771900" cy="16462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B32C16">
                    <a:lumMod val="75000"/>
                  </a:srgbClr>
                </a:solidFill>
              </a:rPr>
              <a:t>Развитие </a:t>
            </a:r>
            <a:r>
              <a:rPr lang="ru-RU" sz="2400" b="1" dirty="0" err="1">
                <a:solidFill>
                  <a:srgbClr val="B32C16">
                    <a:lumMod val="75000"/>
                  </a:srgbClr>
                </a:solidFill>
              </a:rPr>
              <a:t>деятельностных</a:t>
            </a:r>
            <a:r>
              <a:rPr lang="ru-RU" sz="2400" b="1" dirty="0">
                <a:solidFill>
                  <a:srgbClr val="B32C16">
                    <a:lumMod val="75000"/>
                  </a:srgbClr>
                </a:solidFill>
              </a:rPr>
              <a:t> способностей ученика</a:t>
            </a:r>
          </a:p>
        </p:txBody>
      </p:sp>
    </p:spTree>
    <p:extLst>
      <p:ext uri="{BB962C8B-B14F-4D97-AF65-F5344CB8AC3E}">
        <p14:creationId xmlns:p14="http://schemas.microsoft.com/office/powerpoint/2010/main" val="384296157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50" y="714375"/>
            <a:ext cx="7143750" cy="10715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rgbClr val="B32C16">
                    <a:lumMod val="75000"/>
                  </a:srgbClr>
                </a:solidFill>
              </a:rPr>
              <a:t>ЦЕЛИ ИННОВАЦИОННОГО ОБУЧЕНИЯ</a:t>
            </a:r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714375" y="3143250"/>
            <a:ext cx="7929563" cy="3357563"/>
          </a:xfrm>
          <a:prstGeom prst="flowChartPunchedTap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white"/>
                </a:solidFill>
              </a:rPr>
              <a:t>Развитие интеллектуальных, коммуникативных, лингвистических и творческих возможностей обучающихся</a:t>
            </a:r>
          </a:p>
          <a:p>
            <a:pPr algn="ctr">
              <a:defRPr/>
            </a:pPr>
            <a:r>
              <a:rPr lang="ru-RU" sz="2800" dirty="0">
                <a:solidFill>
                  <a:prstClr val="white"/>
                </a:solidFill>
              </a:rPr>
              <a:t>Переход на уровень продуктивного творчества</a:t>
            </a:r>
          </a:p>
        </p:txBody>
      </p:sp>
    </p:spTree>
    <p:extLst>
      <p:ext uri="{BB962C8B-B14F-4D97-AF65-F5344CB8AC3E}">
        <p14:creationId xmlns:p14="http://schemas.microsoft.com/office/powerpoint/2010/main" val="37675750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88" y="714375"/>
            <a:ext cx="8001000" cy="1143000"/>
          </a:xfrm>
          <a:prstGeom prst="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prstClr val="white"/>
                </a:solidFill>
              </a:rPr>
              <a:t>В основе инновационного обучения лежат следующие технологии</a:t>
            </a:r>
          </a:p>
        </p:txBody>
      </p:sp>
      <p:sp>
        <p:nvSpPr>
          <p:cNvPr id="3" name="Блок-схема: ссылка на другую страницу 2"/>
          <p:cNvSpPr/>
          <p:nvPr/>
        </p:nvSpPr>
        <p:spPr>
          <a:xfrm>
            <a:off x="714375" y="2643188"/>
            <a:ext cx="1428750" cy="1357312"/>
          </a:xfrm>
          <a:prstGeom prst="flowChartOffpageConnector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>
                <a:solidFill>
                  <a:prstClr val="white"/>
                </a:solidFill>
              </a:rPr>
              <a:t>Развива</a:t>
            </a:r>
            <a:r>
              <a:rPr lang="ru-RU" dirty="0">
                <a:solidFill>
                  <a:prstClr val="white"/>
                </a:solidFill>
              </a:rPr>
              <a:t>-</a:t>
            </a:r>
          </a:p>
          <a:p>
            <a:pPr algn="ctr">
              <a:defRPr/>
            </a:pPr>
            <a:r>
              <a:rPr lang="ru-RU" dirty="0" err="1">
                <a:solidFill>
                  <a:prstClr val="white"/>
                </a:solidFill>
              </a:rPr>
              <a:t>ющее</a:t>
            </a:r>
            <a:r>
              <a:rPr lang="ru-RU" dirty="0">
                <a:solidFill>
                  <a:prstClr val="white"/>
                </a:solidFill>
              </a:rPr>
              <a:t> обучение</a:t>
            </a:r>
          </a:p>
        </p:txBody>
      </p:sp>
      <p:sp>
        <p:nvSpPr>
          <p:cNvPr id="7" name="Блок-схема: ссылка на другую страницу 6"/>
          <p:cNvSpPr/>
          <p:nvPr/>
        </p:nvSpPr>
        <p:spPr>
          <a:xfrm>
            <a:off x="2846388" y="2670175"/>
            <a:ext cx="1428750" cy="1285875"/>
          </a:xfrm>
          <a:prstGeom prst="flowChartOffpageConnector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Проблемное обучение</a:t>
            </a:r>
          </a:p>
        </p:txBody>
      </p:sp>
      <p:sp>
        <p:nvSpPr>
          <p:cNvPr id="8" name="Блок-схема: ссылка на другую страницу 7"/>
          <p:cNvSpPr/>
          <p:nvPr/>
        </p:nvSpPr>
        <p:spPr>
          <a:xfrm>
            <a:off x="4787900" y="2676525"/>
            <a:ext cx="1428750" cy="1285875"/>
          </a:xfrm>
          <a:prstGeom prst="flowChartOffpageConnector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Развитие </a:t>
            </a:r>
            <a:r>
              <a:rPr lang="ru-RU" dirty="0" err="1">
                <a:solidFill>
                  <a:prstClr val="white"/>
                </a:solidFill>
              </a:rPr>
              <a:t>крити-ческого</a:t>
            </a:r>
            <a:r>
              <a:rPr lang="ru-RU" dirty="0">
                <a:solidFill>
                  <a:prstClr val="white"/>
                </a:solidFill>
              </a:rPr>
              <a:t> мышления</a:t>
            </a:r>
          </a:p>
        </p:txBody>
      </p:sp>
      <p:sp>
        <p:nvSpPr>
          <p:cNvPr id="9" name="Овал 8"/>
          <p:cNvSpPr/>
          <p:nvPr/>
        </p:nvSpPr>
        <p:spPr>
          <a:xfrm>
            <a:off x="1428750" y="4857750"/>
            <a:ext cx="2214563" cy="13573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>
                <a:solidFill>
                  <a:prstClr val="white"/>
                </a:solidFill>
              </a:rPr>
              <a:t>Дифференци</a:t>
            </a:r>
            <a:endParaRPr lang="ru-RU" dirty="0">
              <a:solidFill>
                <a:prstClr val="white"/>
              </a:solidFill>
            </a:endParaRPr>
          </a:p>
          <a:p>
            <a:pPr algn="ctr">
              <a:defRPr/>
            </a:pPr>
            <a:r>
              <a:rPr lang="ru-RU" dirty="0" err="1">
                <a:solidFill>
                  <a:prstClr val="white"/>
                </a:solidFill>
              </a:rPr>
              <a:t>рованный</a:t>
            </a:r>
            <a:r>
              <a:rPr lang="ru-RU" dirty="0">
                <a:solidFill>
                  <a:prstClr val="white"/>
                </a:solidFill>
              </a:rPr>
              <a:t> подход</a:t>
            </a:r>
          </a:p>
        </p:txBody>
      </p:sp>
      <p:sp>
        <p:nvSpPr>
          <p:cNvPr id="12" name="Овал 11"/>
          <p:cNvSpPr/>
          <p:nvPr/>
        </p:nvSpPr>
        <p:spPr>
          <a:xfrm>
            <a:off x="5286375" y="5000625"/>
            <a:ext cx="2428875" cy="1214438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Создание ситуации успеха на уроке</a:t>
            </a:r>
          </a:p>
        </p:txBody>
      </p:sp>
      <p:sp>
        <p:nvSpPr>
          <p:cNvPr id="4" name="Блок-схема: ссылка на другую страницу 3"/>
          <p:cNvSpPr/>
          <p:nvPr/>
        </p:nvSpPr>
        <p:spPr>
          <a:xfrm>
            <a:off x="6804025" y="2678113"/>
            <a:ext cx="1384300" cy="1287462"/>
          </a:xfrm>
          <a:prstGeom prst="flowChartOffpageConnector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Проектная деятель-</a:t>
            </a:r>
            <a:r>
              <a:rPr lang="ru-RU" dirty="0" err="1">
                <a:solidFill>
                  <a:prstClr val="white"/>
                </a:solidFill>
              </a:rPr>
              <a:t>ность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13729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решение 1"/>
          <p:cNvSpPr/>
          <p:nvPr/>
        </p:nvSpPr>
        <p:spPr>
          <a:xfrm>
            <a:off x="785813" y="928688"/>
            <a:ext cx="7215187" cy="2214562"/>
          </a:xfrm>
          <a:prstGeom prst="flowChartDecisi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B32C16">
                    <a:lumMod val="75000"/>
                  </a:srgbClr>
                </a:solidFill>
              </a:rPr>
              <a:t>Основные принципы инновационного обучения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28625" y="4572000"/>
            <a:ext cx="7929563" cy="1857375"/>
          </a:xfrm>
          <a:prstGeom prst="horizontalScroll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prstClr val="white"/>
                </a:solidFill>
              </a:rPr>
              <a:t>Ориентация на творчество (</a:t>
            </a:r>
            <a:r>
              <a:rPr lang="ru-RU" sz="2400" dirty="0" err="1">
                <a:solidFill>
                  <a:prstClr val="white"/>
                </a:solidFill>
              </a:rPr>
              <a:t>креативность</a:t>
            </a:r>
            <a:r>
              <a:rPr lang="ru-RU" sz="2400" dirty="0">
                <a:solidFill>
                  <a:prstClr val="white"/>
                </a:solidFill>
              </a:rPr>
              <a:t>)</a:t>
            </a:r>
          </a:p>
          <a:p>
            <a:pPr algn="ctr">
              <a:defRPr/>
            </a:pPr>
            <a:r>
              <a:rPr lang="ru-RU" sz="2400" dirty="0">
                <a:solidFill>
                  <a:prstClr val="white"/>
                </a:solidFill>
              </a:rPr>
              <a:t>Усвоение знаний в системе</a:t>
            </a:r>
          </a:p>
          <a:p>
            <a:pPr algn="ctr">
              <a:defRPr/>
            </a:pPr>
            <a:r>
              <a:rPr lang="ru-RU" sz="2400" dirty="0">
                <a:solidFill>
                  <a:prstClr val="white"/>
                </a:solidFill>
              </a:rPr>
              <a:t>Нетрадиционные формы уроков</a:t>
            </a:r>
          </a:p>
          <a:p>
            <a:pPr algn="ctr">
              <a:defRPr/>
            </a:pPr>
            <a:r>
              <a:rPr lang="ru-RU" sz="2400" dirty="0">
                <a:solidFill>
                  <a:prstClr val="white"/>
                </a:solidFill>
              </a:rPr>
              <a:t>наглядность</a:t>
            </a:r>
          </a:p>
        </p:txBody>
      </p:sp>
      <p:cxnSp>
        <p:nvCxnSpPr>
          <p:cNvPr id="10" name="Shape 9"/>
          <p:cNvCxnSpPr>
            <a:stCxn id="2" idx="2"/>
          </p:cNvCxnSpPr>
          <p:nvPr/>
        </p:nvCxnSpPr>
        <p:spPr>
          <a:xfrm rot="16200000" flipH="1">
            <a:off x="4660900" y="2874963"/>
            <a:ext cx="1571625" cy="21082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80050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800" dirty="0" smtClean="0">
                <a:solidFill>
                  <a:srgbClr val="92D050"/>
                </a:solidFill>
              </a:rPr>
              <a:t>1. Урок объяснения нового материала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800" dirty="0" smtClean="0">
                <a:solidFill>
                  <a:srgbClr val="92D050"/>
                </a:solidFill>
              </a:rPr>
              <a:t>2. Урок –практикум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800" dirty="0" smtClean="0">
                <a:solidFill>
                  <a:srgbClr val="92D050"/>
                </a:solidFill>
              </a:rPr>
              <a:t>3. Урок обобщения и повторения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800" dirty="0" smtClean="0">
                <a:solidFill>
                  <a:srgbClr val="92D050"/>
                </a:solidFill>
              </a:rPr>
              <a:t>4.Урок  развития речи</a:t>
            </a:r>
            <a:endParaRPr lang="ru-RU" sz="2800" dirty="0">
              <a:solidFill>
                <a:srgbClr val="92D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txBody>
          <a:bodyPr>
            <a:normAutofit fontScale="92500"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600" dirty="0" smtClean="0">
                <a:solidFill>
                  <a:schemeClr val="bg1"/>
                </a:solidFill>
              </a:rPr>
              <a:t>АДАПТИВНЫЙ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600" dirty="0" smtClean="0">
                <a:solidFill>
                  <a:schemeClr val="bg1"/>
                </a:solidFill>
              </a:rPr>
              <a:t>УРОК –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600" dirty="0" smtClean="0">
                <a:solidFill>
                  <a:srgbClr val="92D050"/>
                </a:solidFill>
              </a:rPr>
              <a:t>сочетание элементов различных технологий, создающих комфортную среду урока</a:t>
            </a:r>
            <a:endParaRPr lang="ru-RU" sz="3600" dirty="0">
              <a:solidFill>
                <a:srgbClr val="92D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500" y="428625"/>
            <a:ext cx="3786188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ОБЩЕДИДАКТИЧЕСКАЯ КЛАССИФИКАЦИЯ УРОКОВ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86313" y="428625"/>
            <a:ext cx="3857625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ИННОВАЦИОННЫЙ  УРОК</a:t>
            </a:r>
          </a:p>
        </p:txBody>
      </p:sp>
    </p:spTree>
    <p:extLst>
      <p:ext uri="{BB962C8B-B14F-4D97-AF65-F5344CB8AC3E}">
        <p14:creationId xmlns:p14="http://schemas.microsoft.com/office/powerpoint/2010/main" val="3193064323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4500563" y="0"/>
            <a:ext cx="4643437" cy="2428875"/>
          </a:xfrm>
          <a:prstGeom prst="flowChartPunchedTap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dirty="0">
                <a:solidFill>
                  <a:prstClr val="white"/>
                </a:solidFill>
              </a:rPr>
              <a:t>мозговая атака</a:t>
            </a:r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285720" y="1857364"/>
            <a:ext cx="5072098" cy="478634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dirty="0">
                <a:solidFill>
                  <a:srgbClr val="AEBAD5">
                    <a:lumMod val="75000"/>
                  </a:srgb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стратегия «Вопросительные слова»</a:t>
            </a:r>
            <a:endParaRPr lang="ru-RU" sz="5400" dirty="0">
              <a:solidFill>
                <a:srgbClr val="AEBAD5">
                  <a:lumMod val="75000"/>
                </a:srgbClr>
              </a:solidFill>
              <a:latin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14313" y="0"/>
            <a:ext cx="4500562" cy="178593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получение решения в ограниченных временных рамках как продукта коллективного творчества </a:t>
            </a:r>
          </a:p>
        </p:txBody>
      </p:sp>
      <p:sp>
        <p:nvSpPr>
          <p:cNvPr id="8" name="Овал 7"/>
          <p:cNvSpPr/>
          <p:nvPr/>
        </p:nvSpPr>
        <p:spPr>
          <a:xfrm>
            <a:off x="3714744" y="4500570"/>
            <a:ext cx="4857784" cy="20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 </a:t>
            </a:r>
            <a:r>
              <a:rPr lang="ru-RU" b="1" dirty="0">
                <a:solidFill>
                  <a:srgbClr val="AEBAD5">
                    <a:lumMod val="75000"/>
                  </a:srgbClr>
                </a:solidFill>
              </a:rPr>
              <a:t>ЧТО?        КТО?                  </a:t>
            </a:r>
          </a:p>
          <a:p>
            <a:pPr algn="ctr">
              <a:defRPr/>
            </a:pPr>
            <a:r>
              <a:rPr lang="ru-RU" b="1" dirty="0">
                <a:solidFill>
                  <a:srgbClr val="AEBAD5">
                    <a:lumMod val="75000"/>
                  </a:srgbClr>
                </a:solidFill>
              </a:rPr>
              <a:t>КОГДА?                    ПОЧЕМУ? ЗАЧЕМ?</a:t>
            </a:r>
          </a:p>
        </p:txBody>
      </p:sp>
    </p:spTree>
    <p:extLst>
      <p:ext uri="{BB962C8B-B14F-4D97-AF65-F5344CB8AC3E}">
        <p14:creationId xmlns:p14="http://schemas.microsoft.com/office/powerpoint/2010/main" val="2229445193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285750" y="428625"/>
            <a:ext cx="4572000" cy="1428750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7200" dirty="0" err="1">
                <a:solidFill>
                  <a:prstClr val="white"/>
                </a:solidFill>
              </a:rPr>
              <a:t>инсерт</a:t>
            </a:r>
            <a:endParaRPr lang="ru-RU" sz="7200" dirty="0">
              <a:solidFill>
                <a:prstClr val="white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357688" y="1285875"/>
            <a:ext cx="4572000" cy="2571750"/>
          </a:xfrm>
          <a:prstGeom prst="ellipse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Интерактивная система записи: чтение с маркировкой (во время чтения учащиеся делают пометки, потом заполняют таблицу, куда   кратко заносят полученные сведения)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87363" y="4541838"/>
          <a:ext cx="8391525" cy="1682750"/>
        </p:xfrm>
        <a:graphic>
          <a:graphicData uri="http://schemas.openxmlformats.org/drawingml/2006/table">
            <a:tbl>
              <a:tblPr/>
              <a:tblGrid>
                <a:gridCol w="8391525"/>
              </a:tblGrid>
              <a:tr h="168275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УЖЕ   ЗНАЛ                    НОВОЕ                  ДУМАЛ ИНАЧЕ      НЕ ПОНЯЛ, есть</a:t>
                      </a:r>
                    </a:p>
                    <a:p>
                      <a:r>
                        <a:rPr lang="ru-RU" sz="1800" dirty="0" smtClean="0"/>
                        <a:t>                                                                         ИЛИ НЕ ЗНАЛ             ВОПРОСЫ</a:t>
                      </a:r>
                      <a:endParaRPr lang="ru-RU" sz="1800" dirty="0"/>
                    </a:p>
                  </a:txBody>
                  <a:tcPr marL="91437" marR="91437" marT="45759" marB="45759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71488" y="5456238"/>
          <a:ext cx="8421687" cy="366712"/>
        </p:xfrm>
        <a:graphic>
          <a:graphicData uri="http://schemas.openxmlformats.org/drawingml/2006/table">
            <a:tbl>
              <a:tblPr/>
              <a:tblGrid>
                <a:gridCol w="8421687"/>
              </a:tblGrid>
              <a:tr h="366712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4" marR="91444" marT="45839" marB="45839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71750" y="4572000"/>
            <a:ext cx="46038" cy="16430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4572000"/>
            <a:ext cx="46038" cy="16430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625" y="4572000"/>
            <a:ext cx="71438" cy="16430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8037513" y="5394325"/>
            <a:ext cx="16430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8858250" y="4500563"/>
            <a:ext cx="71438" cy="17145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625" y="4500563"/>
            <a:ext cx="8429625" cy="4603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625" y="6215063"/>
            <a:ext cx="71438" cy="46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63" y="6215063"/>
            <a:ext cx="8429625" cy="4603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72250" y="4500563"/>
            <a:ext cx="46038" cy="178593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290860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9_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0_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1_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2_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3_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</TotalTime>
  <Words>1315</Words>
  <Application>Microsoft Office PowerPoint</Application>
  <PresentationFormat>Экран (4:3)</PresentationFormat>
  <Paragraphs>221</Paragraphs>
  <Slides>29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17</vt:i4>
      </vt:variant>
      <vt:variant>
        <vt:lpstr>Заголовки слайдов</vt:lpstr>
      </vt:variant>
      <vt:variant>
        <vt:i4>29</vt:i4>
      </vt:variant>
    </vt:vector>
  </HeadingPairs>
  <TitlesOfParts>
    <vt:vector size="46" baseType="lpstr">
      <vt:lpstr>Техническая</vt:lpstr>
      <vt:lpstr>Апекс</vt:lpstr>
      <vt:lpstr>1_Апекс</vt:lpstr>
      <vt:lpstr>2_Апекс</vt:lpstr>
      <vt:lpstr>3_Апекс</vt:lpstr>
      <vt:lpstr>4_Апекс</vt:lpstr>
      <vt:lpstr>5_Апекс</vt:lpstr>
      <vt:lpstr>6_Апекс</vt:lpstr>
      <vt:lpstr>7_Апекс</vt:lpstr>
      <vt:lpstr>8_Апекс</vt:lpstr>
      <vt:lpstr>Волна</vt:lpstr>
      <vt:lpstr>9_Апекс</vt:lpstr>
      <vt:lpstr>10_Апекс</vt:lpstr>
      <vt:lpstr>11_Апекс</vt:lpstr>
      <vt:lpstr>Тема Office</vt:lpstr>
      <vt:lpstr>12_Апекс</vt:lpstr>
      <vt:lpstr>13_Апекс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INTER</dc:creator>
  <cp:lastModifiedBy>INTER</cp:lastModifiedBy>
  <cp:revision>4</cp:revision>
  <dcterms:created xsi:type="dcterms:W3CDTF">2015-01-18T19:26:56Z</dcterms:created>
  <dcterms:modified xsi:type="dcterms:W3CDTF">2015-01-18T20:27:22Z</dcterms:modified>
</cp:coreProperties>
</file>