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2D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3356992"/>
            <a:ext cx="3331096" cy="1872208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Составитель:</a:t>
            </a:r>
          </a:p>
          <a:p>
            <a:pPr algn="r"/>
            <a:r>
              <a:rPr lang="ru-RU" sz="28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Дмитриева В.Н.</a:t>
            </a:r>
          </a:p>
          <a:p>
            <a:pPr algn="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2188" y="620688"/>
            <a:ext cx="8458200" cy="2160240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Arial Black" pitchFamily="34" charset="0"/>
              </a:rPr>
              <a:t>Проект</a:t>
            </a:r>
            <a:r>
              <a:rPr lang="ru-RU" sz="3100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40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sz="40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4000" b="1" dirty="0" smtClean="0">
                <a:solidFill>
                  <a:srgbClr val="7030A0"/>
                </a:solidFill>
                <a:latin typeface="Arial Black" pitchFamily="34" charset="0"/>
              </a:rPr>
              <a:t>по сказкам А.С. Пушкина</a:t>
            </a:r>
            <a:br>
              <a:rPr lang="ru-RU" sz="40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4000" b="1" dirty="0" smtClean="0">
                <a:solidFill>
                  <a:srgbClr val="7030A0"/>
                </a:solidFill>
                <a:latin typeface="Arial Black" pitchFamily="34" charset="0"/>
              </a:rPr>
              <a:t>«Что за прелесть эти сказки»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13378820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780928"/>
            <a:ext cx="2894639" cy="371703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79912" y="6488668"/>
            <a:ext cx="1622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3F2D4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Обоянь 2015г.</a:t>
            </a:r>
            <a:endParaRPr lang="ru-RU" b="1" dirty="0" smtClean="0">
              <a:solidFill>
                <a:srgbClr val="3F2D4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332656"/>
            <a:ext cx="8712968" cy="6264696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u="sng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Дидактические игры: </a:t>
            </a:r>
          </a:p>
          <a:p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«Отгадай сказку»; </a:t>
            </a:r>
          </a:p>
          <a:p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«Узнай героя по описанию».</a:t>
            </a:r>
          </a:p>
          <a:p>
            <a:pPr lvl="0"/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u="sng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Физкультминутки:</a:t>
            </a:r>
          </a:p>
          <a:p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Муз. отрывок «Ветер по морю гуляет И кораблик подгоняет… ».</a:t>
            </a:r>
          </a:p>
          <a:p>
            <a:pPr lvl="0"/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u="sng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Пальчиковая гимнастика:</a:t>
            </a:r>
          </a:p>
          <a:p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«Сидит белка на тележке».</a:t>
            </a:r>
          </a:p>
          <a:p>
            <a:pPr lvl="0"/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u="sng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Рисование</a:t>
            </a:r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 по сюжетам сказок А.С. Пушкина.</a:t>
            </a:r>
          </a:p>
          <a:p>
            <a:pPr lvl="0"/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u="sng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Лепка </a:t>
            </a:r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героев сказок А.С. Пушкина.</a:t>
            </a:r>
          </a:p>
          <a:p>
            <a:pPr lvl="0"/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u="sng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Аппликация:</a:t>
            </a:r>
          </a:p>
          <a:p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«Золотая рыбка».</a:t>
            </a:r>
          </a:p>
          <a:p>
            <a:pPr lvl="0"/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u="sng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Конструирование</a:t>
            </a:r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 из бумаги по мотивам сказок А.С. Пушкина.</a:t>
            </a:r>
          </a:p>
          <a:p>
            <a:pPr lvl="0"/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- Конкурс чтецов.</a:t>
            </a:r>
          </a:p>
          <a:p>
            <a:pPr lvl="0"/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- Литературная викторина «Творчество А.С. Пушкина».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1124744"/>
            <a:ext cx="8712968" cy="4392488"/>
          </a:xfrm>
        </p:spPr>
        <p:txBody>
          <a:bodyPr/>
          <a:lstStyle/>
          <a:p>
            <a:pPr algn="ctr"/>
            <a:r>
              <a:rPr lang="ru-RU" sz="3200" b="1" u="sng" dirty="0" smtClean="0">
                <a:solidFill>
                  <a:srgbClr val="7030A0"/>
                </a:solidFill>
                <a:latin typeface="Arial Black" pitchFamily="34" charset="0"/>
              </a:rPr>
              <a:t>Работа с родителями.</a:t>
            </a:r>
            <a:endParaRPr lang="ru-RU" sz="3200" u="sng" dirty="0" smtClean="0">
              <a:solidFill>
                <a:srgbClr val="7030A0"/>
              </a:solidFill>
              <a:latin typeface="Arial Black" pitchFamily="34" charset="0"/>
            </a:endParaRPr>
          </a:p>
          <a:p>
            <a:r>
              <a:rPr lang="ru-RU" dirty="0" smtClean="0"/>
              <a:t> </a:t>
            </a:r>
          </a:p>
          <a:p>
            <a:pPr lvl="0"/>
            <a:r>
              <a:rPr lang="ru-RU" sz="28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Театральная мастерская: совместное изготовление детьми и родителями атрибутов, костюмов, декораций для театрально – литературного представления.</a:t>
            </a:r>
          </a:p>
          <a:p>
            <a:pPr lvl="0"/>
            <a:r>
              <a:rPr lang="ru-RU" sz="28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Консультации для родителей.</a:t>
            </a:r>
          </a:p>
          <a:p>
            <a:pPr lvl="0"/>
            <a:r>
              <a:rPr lang="ru-RU" sz="28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Акция: Подари книгу детскому саду (произведения А.С.Пушкина).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23528" y="1052736"/>
            <a:ext cx="8640960" cy="4800600"/>
          </a:xfrm>
        </p:spPr>
        <p:txBody>
          <a:bodyPr/>
          <a:lstStyle/>
          <a:p>
            <a:pPr algn="ctr"/>
            <a:r>
              <a:rPr lang="en-US" sz="2800" b="1" u="sng" dirty="0" smtClean="0">
                <a:solidFill>
                  <a:srgbClr val="7030A0"/>
                </a:solidFill>
                <a:latin typeface="Arial Black" pitchFamily="34" charset="0"/>
              </a:rPr>
              <a:t>III</a:t>
            </a:r>
            <a:r>
              <a:rPr lang="ru-RU" sz="2800" b="1" u="sng" dirty="0" smtClean="0">
                <a:solidFill>
                  <a:srgbClr val="7030A0"/>
                </a:solidFill>
                <a:latin typeface="Arial Black" pitchFamily="34" charset="0"/>
              </a:rPr>
              <a:t> этап – завершающий</a:t>
            </a:r>
          </a:p>
          <a:p>
            <a:r>
              <a:rPr lang="ru-RU" sz="36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- Анализ результатов деятельности;</a:t>
            </a:r>
          </a:p>
          <a:p>
            <a:pPr lvl="0"/>
            <a:r>
              <a:rPr lang="ru-RU" sz="36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- Обобщение результатов работы;</a:t>
            </a:r>
          </a:p>
          <a:p>
            <a:pPr lvl="0"/>
            <a:r>
              <a:rPr lang="ru-RU" sz="36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- Прогноз на будущее;</a:t>
            </a:r>
          </a:p>
          <a:p>
            <a:pPr lvl="0"/>
            <a:r>
              <a:rPr lang="ru-RU" sz="36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- Создание презентации.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23528" y="609600"/>
            <a:ext cx="8568952" cy="5915744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solidFill>
                  <a:srgbClr val="7030A0"/>
                </a:solidFill>
                <a:latin typeface="Arial Black" pitchFamily="34" charset="0"/>
              </a:rPr>
              <a:t>Используемая литература</a:t>
            </a:r>
            <a:endParaRPr lang="ru-RU" sz="3200" u="sng" dirty="0" smtClean="0">
              <a:solidFill>
                <a:srgbClr val="7030A0"/>
              </a:solidFill>
              <a:latin typeface="Arial Black" pitchFamily="34" charset="0"/>
            </a:endParaRPr>
          </a:p>
          <a:p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sz="28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1. Давыдова О.И. Работа с родителями в ДОУ.М., 2005г.</a:t>
            </a:r>
          </a:p>
          <a:p>
            <a:pPr lvl="0"/>
            <a:r>
              <a:rPr lang="ru-RU" sz="28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err="1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Доронова</a:t>
            </a:r>
            <a:r>
              <a:rPr lang="ru-RU" sz="28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 Т.Н. Дошкольное учреждение и семья. М., 2001г.</a:t>
            </a:r>
          </a:p>
          <a:p>
            <a:pPr lvl="0"/>
            <a:r>
              <a:rPr lang="ru-RU" sz="28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3. Евдокимова Е.С. Проектирование как </a:t>
            </a:r>
            <a:r>
              <a:rPr lang="ru-RU" sz="2800" dirty="0" err="1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здоровьесберегающая</a:t>
            </a:r>
            <a:r>
              <a:rPr lang="ru-RU" sz="28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 технология в ДОУ. «Управление ДОУ» № 1, 2004г.</a:t>
            </a:r>
          </a:p>
          <a:p>
            <a:pPr lvl="0"/>
            <a:r>
              <a:rPr lang="ru-RU" sz="28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4. Дошкольная педагогика. Октябрь 2009г.</a:t>
            </a:r>
          </a:p>
          <a:p>
            <a:pPr lvl="0"/>
            <a:r>
              <a:rPr lang="ru-RU" sz="28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5. Семья и детский сад: педагогическое образование родителей. С.-П., 2009 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628800"/>
            <a:ext cx="8812088" cy="38884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b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endParaRPr lang="ru-RU" sz="8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330357302_pushk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836712"/>
            <a:ext cx="3614616" cy="4525499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139952" y="836712"/>
            <a:ext cx="4752528" cy="5040560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Сказки А.С. Пушкина – бесценная жемчужина русской мировой литературы.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Сказки – один из любимых жанров Пушкина. Настоящим кладом была для Пушкина каждая его сказка.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Именно со «Сказок»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А.С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Пушкина, где место действия которых всегда Деревянная Русь с её рубленными избами, высокими теремами с куполами и маковками церквей. Именно с них начинается путешествие в страну сказок.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609600"/>
            <a:ext cx="8712968" cy="5987752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solidFill>
                  <a:srgbClr val="7030A0"/>
                </a:solidFill>
                <a:latin typeface="Arial Black" pitchFamily="34" charset="0"/>
              </a:rPr>
              <a:t>Проблема</a:t>
            </a:r>
          </a:p>
          <a:p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Современные дети очень много времени проводят за компьютерными играми, телевизором. Следствием этого стало заметное снижение интереса к чтению у детей; резко сокращена доля чтения в структуре свободного детского времени. Кроме того, происходит упрощение и огрубление речи, поскольку дети не осваивают язык классического наследия, в том числе и язык русской и зарубежной классики, которая раньше составляла значительную часть репертуара чтения детей и подростков.</a:t>
            </a:r>
          </a:p>
          <a:p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Ввиду особой значимости духовной основы для развития личности в детские годы взрослый должен стараться воспитать в современном ребенке грамотного читателя, приобщить его к русской литературе, воспитать высококультурного и творческого человека.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79512" y="609600"/>
            <a:ext cx="8964488" cy="4800600"/>
          </a:xfrm>
        </p:spPr>
        <p:txBody>
          <a:bodyPr/>
          <a:lstStyle/>
          <a:p>
            <a:pPr algn="ctr"/>
            <a:r>
              <a:rPr lang="ru-RU" sz="3600" b="1" u="sng" dirty="0" smtClean="0">
                <a:solidFill>
                  <a:srgbClr val="7030A0"/>
                </a:solidFill>
                <a:latin typeface="Arial Black" pitchFamily="34" charset="0"/>
              </a:rPr>
              <a:t>Цель проекта</a:t>
            </a:r>
          </a:p>
          <a:p>
            <a:pPr algn="ctr"/>
            <a:endParaRPr lang="ru-RU" sz="2800" b="1" u="sng" dirty="0" smtClean="0">
              <a:latin typeface="Arial Black" pitchFamily="34" charset="0"/>
            </a:endParaRPr>
          </a:p>
          <a:p>
            <a:pPr algn="ctr"/>
            <a:endParaRPr lang="ru-RU" sz="2800" b="1" u="sng" dirty="0" smtClean="0">
              <a:latin typeface="Arial Black" pitchFamily="34" charset="0"/>
            </a:endParaRPr>
          </a:p>
          <a:p>
            <a:r>
              <a:rPr lang="ru-RU" sz="36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Развитие познавательного, воспитательного и эстетического значение для детей, расширение знания об окружающем мире через творчество А. С. Пушкина.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79512" y="609600"/>
            <a:ext cx="8784976" cy="5483696"/>
          </a:xfrm>
        </p:spPr>
        <p:txBody>
          <a:bodyPr/>
          <a:lstStyle/>
          <a:p>
            <a:pPr algn="ctr"/>
            <a:r>
              <a:rPr lang="ru-RU" sz="4000" b="1" u="sng" dirty="0" smtClean="0">
                <a:solidFill>
                  <a:srgbClr val="7030A0"/>
                </a:solidFill>
                <a:latin typeface="Arial Black" pitchFamily="34" charset="0"/>
              </a:rPr>
              <a:t>Задачи:</a:t>
            </a:r>
          </a:p>
          <a:p>
            <a:pPr algn="ctr"/>
            <a:endParaRPr lang="ru-RU" sz="2800" b="1" u="sng" dirty="0" smtClean="0">
              <a:latin typeface="Arial Black" pitchFamily="34" charset="0"/>
            </a:endParaRPr>
          </a:p>
          <a:p>
            <a:pPr lvl="0"/>
            <a:r>
              <a:rPr lang="ru-RU" sz="28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1.Обобщать знания детей о творчестве А.С.Пушкина; </a:t>
            </a:r>
          </a:p>
          <a:p>
            <a:pPr lvl="0"/>
            <a:r>
              <a:rPr lang="ru-RU" sz="28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2.Учить бережно, относиться к книгам;</a:t>
            </a:r>
          </a:p>
          <a:p>
            <a:pPr lvl="0"/>
            <a:r>
              <a:rPr lang="ru-RU" sz="28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3.Развивать умения детей, в продуктивной деятельности; </a:t>
            </a:r>
          </a:p>
          <a:p>
            <a:pPr lvl="0"/>
            <a:r>
              <a:rPr lang="ru-RU" sz="28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4.Передавать различные эмоциональные состояния; </a:t>
            </a:r>
          </a:p>
          <a:p>
            <a:pPr lvl="0"/>
            <a:r>
              <a:rPr lang="ru-RU" sz="28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5.Активизация и обогащение словаря детей;</a:t>
            </a:r>
          </a:p>
          <a:p>
            <a:pPr lvl="0"/>
            <a:r>
              <a:rPr lang="ru-RU" sz="28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6.Воспитание дружелюбного отношения друг к другу, взаимопомощи.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79512" y="609600"/>
            <a:ext cx="8784976" cy="5915744"/>
          </a:xfrm>
        </p:spPr>
        <p:txBody>
          <a:bodyPr/>
          <a:lstStyle/>
          <a:p>
            <a:pPr algn="ctr"/>
            <a:r>
              <a:rPr lang="ru-RU" sz="2400" b="1" u="sng" dirty="0" smtClean="0">
                <a:solidFill>
                  <a:srgbClr val="7030A0"/>
                </a:solidFill>
                <a:latin typeface="Arial Black" pitchFamily="34" charset="0"/>
              </a:rPr>
              <a:t>Тип проекта</a:t>
            </a:r>
          </a:p>
          <a:p>
            <a:r>
              <a:rPr lang="ru-RU" sz="28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информационно-творческий.</a:t>
            </a:r>
          </a:p>
          <a:p>
            <a:r>
              <a:rPr lang="ru-RU" dirty="0" smtClean="0"/>
              <a:t> </a:t>
            </a:r>
          </a:p>
          <a:p>
            <a:pPr algn="ctr"/>
            <a:r>
              <a:rPr lang="ru-RU" sz="2400" b="1" u="sng" dirty="0" smtClean="0">
                <a:solidFill>
                  <a:srgbClr val="7030A0"/>
                </a:solidFill>
                <a:latin typeface="Arial Black" pitchFamily="34" charset="0"/>
              </a:rPr>
              <a:t>Вид проекта</a:t>
            </a:r>
          </a:p>
          <a:p>
            <a:r>
              <a:rPr lang="ru-RU" sz="28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групповой.</a:t>
            </a:r>
          </a:p>
          <a:p>
            <a:r>
              <a:rPr lang="ru-RU" dirty="0" smtClean="0"/>
              <a:t> </a:t>
            </a:r>
          </a:p>
          <a:p>
            <a:pPr algn="ctr"/>
            <a:r>
              <a:rPr lang="ru-RU" sz="2400" b="1" u="sng" dirty="0" smtClean="0">
                <a:solidFill>
                  <a:srgbClr val="7030A0"/>
                </a:solidFill>
                <a:latin typeface="Arial Black" pitchFamily="34" charset="0"/>
              </a:rPr>
              <a:t>Продолжительность</a:t>
            </a:r>
          </a:p>
          <a:p>
            <a:r>
              <a:rPr lang="ru-RU" sz="28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краткосрочный (1 месяц).</a:t>
            </a:r>
          </a:p>
          <a:p>
            <a:r>
              <a:rPr lang="ru-RU" dirty="0" smtClean="0"/>
              <a:t> </a:t>
            </a:r>
          </a:p>
          <a:p>
            <a:pPr algn="ctr"/>
            <a:r>
              <a:rPr lang="ru-RU" sz="2400" b="1" u="sng" dirty="0" smtClean="0">
                <a:solidFill>
                  <a:srgbClr val="7030A0"/>
                </a:solidFill>
                <a:latin typeface="Arial Black" pitchFamily="34" charset="0"/>
              </a:rPr>
              <a:t>Участники проекта </a:t>
            </a:r>
          </a:p>
          <a:p>
            <a:r>
              <a:rPr lang="ru-RU" sz="28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воспитатель группы: Дмитриева В.Н., дети, родители.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609600"/>
            <a:ext cx="8640960" cy="5987752"/>
          </a:xfrm>
        </p:spPr>
        <p:txBody>
          <a:bodyPr/>
          <a:lstStyle/>
          <a:p>
            <a:pPr algn="ctr"/>
            <a:r>
              <a:rPr lang="ru-RU" sz="3200" b="1" u="sng" dirty="0" smtClean="0">
                <a:solidFill>
                  <a:srgbClr val="7030A0"/>
                </a:solidFill>
                <a:latin typeface="Arial Black" pitchFamily="34" charset="0"/>
              </a:rPr>
              <a:t>Ожидаемый результат</a:t>
            </a:r>
          </a:p>
          <a:p>
            <a:r>
              <a:rPr lang="ru-RU" sz="20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В ходе реализации данного проекта у детей происходит совершенствование восприятия по линии все большего осмысливания прослушанных рассказов, сказок, стихотворений, обогащения чувств. У детей развивается эмоциональная отзывчивость, эмоциональное отношение к героям и фактам произведений, заметно обогащается восприятие детьми художественной формы произведений, формируется внимание к выразительным средствам языка. У детей повышается интерес к произведениям А.С.Пушкина, активизируется потребность к чтению, узнаванию нового. Дети получают более глубокие знания о русской культуре, о быте и традициях русского народа, расширяется кругозор, совершенствуются социальные навыки поведения, умение преодолевать трудности в общении.</a:t>
            </a:r>
          </a:p>
          <a:p>
            <a:endParaRPr lang="ru-RU" sz="2000" dirty="0" smtClean="0">
              <a:solidFill>
                <a:srgbClr val="3F2D4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 У родителей появляются смыслы в своем педагогическом образовании, появляется стремление учиться быть родителем. Пополняется знаниями о быте и традициях народа, происходит осознание богатства русского языка и желание довести это до своих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79512" y="332656"/>
            <a:ext cx="8784976" cy="6336704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solidFill>
                  <a:srgbClr val="7030A0"/>
                </a:solidFill>
                <a:latin typeface="Arial Black" pitchFamily="34" charset="0"/>
              </a:rPr>
              <a:t>Этапы реализации проекта.</a:t>
            </a:r>
            <a:endParaRPr lang="ru-RU" sz="3200" u="sng" dirty="0" smtClean="0">
              <a:solidFill>
                <a:srgbClr val="7030A0"/>
              </a:solidFill>
              <a:latin typeface="Arial Black" pitchFamily="34" charset="0"/>
            </a:endParaRPr>
          </a:p>
          <a:p>
            <a:r>
              <a:rPr lang="en-US" sz="2400" b="1" u="sng" dirty="0" smtClean="0">
                <a:solidFill>
                  <a:srgbClr val="7030A0"/>
                </a:solidFill>
                <a:latin typeface="Arial Black" pitchFamily="34" charset="0"/>
              </a:rPr>
              <a:t>I</a:t>
            </a:r>
            <a:r>
              <a:rPr lang="ru-RU" sz="2400" b="1" u="sng" dirty="0" smtClean="0">
                <a:solidFill>
                  <a:srgbClr val="7030A0"/>
                </a:solidFill>
                <a:latin typeface="Arial Black" pitchFamily="34" charset="0"/>
              </a:rPr>
              <a:t> этап – подготовительный</a:t>
            </a:r>
            <a:endParaRPr lang="ru-RU" sz="2400" u="sng" dirty="0" smtClean="0">
              <a:solidFill>
                <a:srgbClr val="7030A0"/>
              </a:solidFill>
              <a:latin typeface="Arial Black" pitchFamily="34" charset="0"/>
            </a:endParaRPr>
          </a:p>
          <a:p>
            <a:r>
              <a:rPr lang="ru-RU" sz="32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Выбор темы проекта</a:t>
            </a:r>
          </a:p>
          <a:p>
            <a:r>
              <a:rPr lang="ru-RU" sz="32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Определить задачи проекта;</a:t>
            </a:r>
          </a:p>
          <a:p>
            <a:r>
              <a:rPr lang="ru-RU" sz="32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Рассматривание предложенных иллюстраций к сказкам Пушкина;</a:t>
            </a:r>
          </a:p>
          <a:p>
            <a:r>
              <a:rPr lang="ru-RU" sz="3200" b="1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Метод трех вопросов:</a:t>
            </a:r>
          </a:p>
          <a:p>
            <a:r>
              <a:rPr lang="ru-RU" sz="32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1. Что мы знаем о сказках Пушкина?</a:t>
            </a:r>
          </a:p>
          <a:p>
            <a:r>
              <a:rPr lang="ru-RU" sz="32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2. Что хотим узнать?</a:t>
            </a:r>
          </a:p>
          <a:p>
            <a:r>
              <a:rPr lang="ru-RU" sz="32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3. Где это можно узнать?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79512" y="260648"/>
            <a:ext cx="8784976" cy="6264696"/>
          </a:xfrm>
        </p:spPr>
        <p:txBody>
          <a:bodyPr>
            <a:normAutofit lnSpcReduction="10000"/>
          </a:bodyPr>
          <a:lstStyle/>
          <a:p>
            <a:r>
              <a:rPr lang="ru-RU" sz="2000" b="1" u="sng" dirty="0" smtClean="0">
                <a:solidFill>
                  <a:srgbClr val="7030A0"/>
                </a:solidFill>
                <a:latin typeface="Arial Black" pitchFamily="34" charset="0"/>
              </a:rPr>
              <a:t>II этап – основной</a:t>
            </a:r>
            <a:endParaRPr lang="ru-RU" sz="2000" u="sng" dirty="0" smtClean="0">
              <a:solidFill>
                <a:srgbClr val="7030A0"/>
              </a:solidFill>
              <a:latin typeface="Arial Black" pitchFamily="34" charset="0"/>
            </a:endParaRPr>
          </a:p>
          <a:p>
            <a:r>
              <a:rPr lang="ru-RU" sz="2400" b="1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Формы работы:</a:t>
            </a:r>
          </a:p>
          <a:p>
            <a:pPr lvl="0"/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- Оформление выставки книг о А.С. Пушкине.</a:t>
            </a:r>
          </a:p>
          <a:p>
            <a:pPr lvl="0"/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- Определение места портрета А.С. Пушкина.</a:t>
            </a:r>
          </a:p>
          <a:p>
            <a:pPr lvl="0"/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- Рассматривание иллюстраций по произведениям А.С. Пушкина.</a:t>
            </a:r>
          </a:p>
          <a:p>
            <a:pPr lvl="0"/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- Беседы.</a:t>
            </a:r>
          </a:p>
          <a:p>
            <a:pPr lvl="0"/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- Высказывание и суждения детей.</a:t>
            </a:r>
          </a:p>
          <a:p>
            <a:pPr lvl="0"/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- Рассматривания альбома «А.С. Пушкин. Семья поэта».</a:t>
            </a:r>
          </a:p>
          <a:p>
            <a:pPr lvl="0"/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- Ежедневное чтение произведений А.С. Пушкина.</a:t>
            </a:r>
          </a:p>
          <a:p>
            <a:pPr lvl="0"/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- Разучивание отрывков и стихотворений А.С. Пушкина.</a:t>
            </a:r>
          </a:p>
          <a:p>
            <a:pPr lvl="0"/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- Работа с плакатом «У Лукоморья». Выполнение совместно с детьми предложенных в плакате заданий.</a:t>
            </a:r>
          </a:p>
          <a:p>
            <a:pPr lvl="0"/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- Слушание музыки из оперы М. Глинки «Руслан и Людмила».</a:t>
            </a:r>
          </a:p>
          <a:p>
            <a:pPr lvl="0"/>
            <a:r>
              <a:rPr lang="ru-RU" sz="2400" dirty="0" smtClean="0">
                <a:solidFill>
                  <a:srgbClr val="3F2D49"/>
                </a:solidFill>
                <a:latin typeface="Times New Roman" pitchFamily="18" charset="0"/>
                <a:cs typeface="Times New Roman" pitchFamily="18" charset="0"/>
              </a:rPr>
              <a:t>- Инсценировка знакомых сюжетов из сказок.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628</Words>
  <Application>Microsoft Office PowerPoint</Application>
  <PresentationFormat>Экран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Проект  по сказкам А.С. Пушкина «Что за прелесть эти сказки»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по сказкам А.С. Пушкина «Что за прелесть эти сказки». </dc:title>
  <dc:creator>Админочка</dc:creator>
  <cp:lastModifiedBy>USER</cp:lastModifiedBy>
  <cp:revision>18</cp:revision>
  <dcterms:created xsi:type="dcterms:W3CDTF">2015-03-16T07:10:16Z</dcterms:created>
  <dcterms:modified xsi:type="dcterms:W3CDTF">2015-03-26T20:07:01Z</dcterms:modified>
</cp:coreProperties>
</file>