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446" y="-10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D8982B5A-0B3C-41C9-954D-26CE40DE3659}" type="slidenum">
              <a:t>‹#›</a:t>
            </a:fld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234662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x-none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8D7569D3-01BA-4CD5-8A5D-75730BA8A6BD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8059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x-none" sz="2000" b="0" i="0" u="none" strike="noStrike" kern="1200">
        <a:ln>
          <a:noFill/>
        </a:ln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AB859AA-840D-4365-989B-4BE44D14238B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3305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82C54FD-F574-46FB-9165-F4F25BC4B250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32813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64D404D-57F0-4725-AA41-A97D12F943EE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2217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A2AFFAB-3B85-4D04-B2B2-61E6B089F9B3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0055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B09BC08-5C59-4A7C-B003-88B3417ECC30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5840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CE00739-5C6C-49AD-8F4E-6E6C45F9BED1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24492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0AF8413-3902-44AF-AF7B-3E28E216CC83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8313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A2039F9-E7C7-4CB4-B108-A03CDA6F7425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3397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75E9F86-DA65-46DE-B929-2918DC9CBBD0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0951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AE15DBB-FDF9-4DE1-8A0A-070EBF4B0772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3264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DB49A54-2548-4BE6-838A-3758358F1196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66109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x-none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x-none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73DD15F7-2985-4BB9-AEDA-5806C2DC01E6}" type="slidenum"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x-none" sz="4400" b="0" i="0" u="none" strike="noStrike" kern="1200">
          <a:ln>
            <a:noFill/>
          </a:ln>
          <a:latin typeface="Arial" pitchFamily="18"/>
          <a:cs typeface="Tahoma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x-none" sz="3200" b="0" i="0" u="none" strike="noStrike" kern="1200">
          <a:ln>
            <a:noFill/>
          </a:ln>
          <a:latin typeface="Arial" pitchFamily="18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0080000" cy="75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60000" y="180000"/>
            <a:ext cx="9360000" cy="7020000"/>
          </a:xfrm>
          <a:prstGeom prst="rect">
            <a:avLst/>
          </a:prstGeom>
          <a:solidFill>
            <a:srgbClr val="CCFFCC">
              <a:alpha val="30000"/>
            </a:srgbClr>
          </a:solidFill>
          <a:ln w="0">
            <a:solidFill>
              <a:srgbClr val="FFFF99"/>
            </a:solidFill>
            <a:custDash>
              <a:ds d="144567" sp="144567"/>
              <a:ds d="144567" sp="144567"/>
            </a:custDash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dirty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Заголовок 3"/>
          <p:cNvSpPr txBox="1">
            <a:spLocks noGrp="1"/>
          </p:cNvSpPr>
          <p:nvPr>
            <p:ph type="title" idx="4294967295"/>
          </p:nvPr>
        </p:nvSpPr>
        <p:spPr>
          <a:xfrm>
            <a:off x="360000" y="323452"/>
            <a:ext cx="9215639" cy="403244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3200">
                <a:solidFill>
                  <a:srgbClr val="000033"/>
                </a:solidFill>
                <a:latin typeface="Calibri"/>
                <a:ea typeface="+mn-ea"/>
                <a:cs typeface="+mn-cs"/>
              </a:rPr>
              <a:t>Презентацию подготовила </a:t>
            </a:r>
            <a:r>
              <a:rPr lang="ru-RU" sz="3200" dirty="0">
                <a:solidFill>
                  <a:srgbClr val="000033"/>
                </a:solidFill>
                <a:latin typeface="Calibri"/>
                <a:ea typeface="+mn-ea"/>
                <a:cs typeface="+mn-cs"/>
              </a:rPr>
              <a:t/>
            </a:r>
            <a:br>
              <a:rPr lang="ru-RU" sz="3200" dirty="0">
                <a:solidFill>
                  <a:srgbClr val="000033"/>
                </a:solidFill>
                <a:latin typeface="Calibri"/>
                <a:ea typeface="+mn-ea"/>
                <a:cs typeface="+mn-cs"/>
              </a:rPr>
            </a:br>
            <a:r>
              <a:rPr lang="ru-RU" sz="3200" dirty="0" err="1">
                <a:solidFill>
                  <a:srgbClr val="000033"/>
                </a:solidFill>
                <a:latin typeface="Calibri"/>
                <a:ea typeface="+mn-ea"/>
                <a:cs typeface="+mn-cs"/>
              </a:rPr>
              <a:t>Чудинова</a:t>
            </a:r>
            <a:r>
              <a:rPr lang="ru-RU" sz="3200" dirty="0">
                <a:solidFill>
                  <a:srgbClr val="000033"/>
                </a:solidFill>
                <a:latin typeface="Calibri"/>
                <a:ea typeface="+mn-ea"/>
                <a:cs typeface="+mn-cs"/>
              </a:rPr>
              <a:t> Надежда Александровна</a:t>
            </a:r>
            <a:br>
              <a:rPr lang="ru-RU" sz="3200" dirty="0">
                <a:solidFill>
                  <a:srgbClr val="000033"/>
                </a:solidFill>
                <a:latin typeface="Calibri"/>
                <a:ea typeface="+mn-ea"/>
                <a:cs typeface="+mn-cs"/>
              </a:rPr>
            </a:br>
            <a:r>
              <a:rPr lang="ru-RU" sz="3200" dirty="0">
                <a:solidFill>
                  <a:srgbClr val="000033"/>
                </a:solidFill>
                <a:latin typeface="Calibri"/>
                <a:ea typeface="+mn-ea"/>
                <a:cs typeface="+mn-cs"/>
              </a:rPr>
              <a:t>ГБОУ школа№340 </a:t>
            </a:r>
            <a:r>
              <a:rPr lang="ru-RU" sz="3200">
                <a:solidFill>
                  <a:srgbClr val="000033"/>
                </a:solidFill>
                <a:latin typeface="Calibri"/>
                <a:ea typeface="+mn-ea"/>
                <a:cs typeface="+mn-cs"/>
              </a:rPr>
              <a:t>Невского </a:t>
            </a:r>
            <a:r>
              <a:rPr lang="ru-RU" sz="3200" smtClean="0">
                <a:solidFill>
                  <a:srgbClr val="000033"/>
                </a:solidFill>
                <a:latin typeface="Calibri"/>
                <a:ea typeface="+mn-ea"/>
                <a:cs typeface="+mn-cs"/>
              </a:rPr>
              <a:t>района</a:t>
            </a:r>
            <a:br>
              <a:rPr lang="ru-RU" sz="3200" smtClean="0">
                <a:solidFill>
                  <a:srgbClr val="000033"/>
                </a:solidFill>
                <a:latin typeface="Calibri"/>
                <a:ea typeface="+mn-ea"/>
                <a:cs typeface="+mn-cs"/>
              </a:rPr>
            </a:br>
            <a:r>
              <a:rPr lang="ru-RU" sz="3200" smtClean="0">
                <a:solidFill>
                  <a:srgbClr val="000033"/>
                </a:solidFill>
                <a:latin typeface="Calibri"/>
                <a:ea typeface="+mn-ea"/>
                <a:cs typeface="+mn-cs"/>
              </a:rPr>
              <a:t> </a:t>
            </a:r>
            <a:r>
              <a:rPr lang="ru-RU" sz="3200" dirty="0">
                <a:solidFill>
                  <a:srgbClr val="000033"/>
                </a:solidFill>
                <a:latin typeface="Calibri"/>
                <a:ea typeface="+mn-ea"/>
                <a:cs typeface="+mn-cs"/>
              </a:rPr>
              <a:t>Санкт-Петербурга </a:t>
            </a:r>
            <a:r>
              <a:rPr lang="x-none" sz="3200">
                <a:solidFill>
                  <a:srgbClr val="000033"/>
                </a:solidFill>
                <a:latin typeface="Calibri"/>
                <a:ea typeface="+mn-ea"/>
                <a:cs typeface="+mn-cs"/>
              </a:rPr>
              <a:t/>
            </a:r>
            <a:br>
              <a:rPr lang="x-none" sz="3200">
                <a:solidFill>
                  <a:srgbClr val="000033"/>
                </a:solidFill>
                <a:latin typeface="Calibri"/>
                <a:ea typeface="+mn-ea"/>
                <a:cs typeface="+mn-cs"/>
              </a:rPr>
            </a:br>
            <a:endParaRPr lang="x-none" sz="3600">
              <a:solidFill>
                <a:srgbClr val="000033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  <p:bldLst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0080000" cy="75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60000" y="180000"/>
            <a:ext cx="9360000" cy="7020000"/>
          </a:xfrm>
          <a:prstGeom prst="rect">
            <a:avLst/>
          </a:prstGeom>
          <a:solidFill>
            <a:srgbClr val="CCFFCC">
              <a:alpha val="30000"/>
            </a:srgbClr>
          </a:solidFill>
          <a:ln w="0">
            <a:solidFill>
              <a:srgbClr val="FFFF99"/>
            </a:solidFill>
            <a:custDash>
              <a:ds d="144567" sp="144567"/>
              <a:ds d="144567" sp="144567"/>
            </a:custDash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Подзаголовок 3"/>
          <p:cNvSpPr txBox="1">
            <a:spLocks noGrp="1"/>
          </p:cNvSpPr>
          <p:nvPr>
            <p:ph type="subTitle" idx="4294967295"/>
          </p:nvPr>
        </p:nvSpPr>
        <p:spPr/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l">
              <a:buNone/>
            </a:pPr>
            <a:r>
              <a:rPr lang="x-none"/>
              <a:t>Обучение преодолению неровностей проводится в такой</a:t>
            </a:r>
          </a:p>
          <a:p>
            <a:pPr marL="0" lvl="0" indent="0" algn="l">
              <a:buNone/>
            </a:pPr>
            <a:r>
              <a:rPr lang="x-none"/>
              <a:t>последовательности:</a:t>
            </a:r>
          </a:p>
          <a:p>
            <a:pPr marL="0" lvl="0" indent="0" algn="l">
              <a:buNone/>
            </a:pPr>
            <a:r>
              <a:rPr lang="x-none"/>
              <a:t> бугры и впадины;</a:t>
            </a:r>
          </a:p>
          <a:p>
            <a:pPr marL="0" lvl="0" indent="0" algn="l">
              <a:buNone/>
            </a:pPr>
            <a:r>
              <a:rPr lang="x-none"/>
              <a:t> уступы и выступы;</a:t>
            </a:r>
          </a:p>
          <a:p>
            <a:pPr marL="0" lvl="0" indent="0" algn="l">
              <a:buNone/>
            </a:pPr>
            <a:r>
              <a:rPr lang="x-none"/>
              <a:t> спады, выкаты и встречные склоны.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909400" y="782280"/>
            <a:ext cx="3990600" cy="6057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0080000" cy="75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60000" y="180000"/>
            <a:ext cx="9360000" cy="7020000"/>
          </a:xfrm>
          <a:prstGeom prst="rect">
            <a:avLst/>
          </a:prstGeom>
          <a:solidFill>
            <a:srgbClr val="CCFFCC">
              <a:alpha val="30000"/>
            </a:srgbClr>
          </a:solidFill>
          <a:ln w="0">
            <a:solidFill>
              <a:srgbClr val="FFFF99"/>
            </a:solidFill>
            <a:custDash>
              <a:ds d="144567" sp="144567"/>
              <a:ds d="144567" sp="144567"/>
            </a:custDash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Подзаголовок 3"/>
          <p:cNvSpPr txBox="1">
            <a:spLocks noGrp="1"/>
          </p:cNvSpPr>
          <p:nvPr>
            <p:ph type="subTitle" idx="4294967295"/>
          </p:nvPr>
        </p:nvSpPr>
        <p:spPr/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l">
              <a:buNone/>
            </a:pPr>
            <a:r>
              <a:rPr lang="x-none" u="sng"/>
              <a:t>Задача 1.</a:t>
            </a:r>
            <a:r>
              <a:rPr lang="x-none"/>
              <a:t> Изучение амортизационных движений ногами.</a:t>
            </a:r>
          </a:p>
          <a:p>
            <a:pPr marL="0" lvl="0" indent="0" algn="l">
              <a:buNone/>
            </a:pPr>
            <a:r>
              <a:rPr lang="x-none"/>
              <a:t>Средства:</a:t>
            </a:r>
          </a:p>
          <a:p>
            <a:pPr marL="0" lvl="0" indent="0" algn="l">
              <a:buNone/>
            </a:pPr>
            <a:r>
              <a:rPr lang="x-none"/>
              <a:t>1. Многократные пружинистые приседания при спуске в основной</a:t>
            </a:r>
          </a:p>
          <a:p>
            <a:pPr marL="0" lvl="0" indent="0" algn="l">
              <a:buNone/>
            </a:pPr>
            <a:r>
              <a:rPr lang="x-none"/>
              <a:t>стойке.</a:t>
            </a:r>
          </a:p>
          <a:p>
            <a:pPr marL="0" lvl="0" indent="0" algn="l">
              <a:buNone/>
            </a:pPr>
            <a:r>
              <a:rPr lang="x-none"/>
              <a:t>2.Преодоление при спуске нескольких ворот с приседаниями под ними</a:t>
            </a:r>
          </a:p>
          <a:p>
            <a:pPr marL="0" lvl="0" indent="0" algn="l">
              <a:buNone/>
            </a:pPr>
            <a:r>
              <a:rPr lang="x-none"/>
              <a:t>и выпрямлениями между ними.</a:t>
            </a:r>
          </a:p>
          <a:p>
            <a:pPr marL="0" lvl="0" indent="0" algn="l">
              <a:buNone/>
            </a:pPr>
            <a:endParaRPr lang="x-non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0080000" cy="75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60000" y="180000"/>
            <a:ext cx="9360000" cy="7020000"/>
          </a:xfrm>
          <a:prstGeom prst="rect">
            <a:avLst/>
          </a:prstGeom>
          <a:solidFill>
            <a:srgbClr val="CCFFCC">
              <a:alpha val="30000"/>
            </a:srgbClr>
          </a:solidFill>
          <a:ln w="0">
            <a:solidFill>
              <a:srgbClr val="FFFF99"/>
            </a:solidFill>
            <a:custDash>
              <a:ds d="144567" sp="144567"/>
              <a:ds d="144567" sp="144567"/>
            </a:custDash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Подзаголовок 3"/>
          <p:cNvSpPr txBox="1">
            <a:spLocks noGrp="1"/>
          </p:cNvSpPr>
          <p:nvPr>
            <p:ph type="subTitle" idx="4294967295"/>
          </p:nvPr>
        </p:nvSpPr>
        <p:spPr/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l">
              <a:buNone/>
            </a:pPr>
            <a:r>
              <a:rPr lang="x-none" u="sng"/>
              <a:t>Задача 2.</a:t>
            </a:r>
            <a:r>
              <a:rPr lang="x-none"/>
              <a:t> Совершенствование преодоления неровностей.</a:t>
            </a:r>
          </a:p>
          <a:p>
            <a:pPr marL="0" lvl="0" indent="0" algn="l">
              <a:buNone/>
            </a:pPr>
            <a:r>
              <a:rPr lang="x-none"/>
              <a:t>Средства:</a:t>
            </a:r>
          </a:p>
          <a:p>
            <a:pPr marL="0" lvl="0" indent="0" algn="l">
              <a:buNone/>
            </a:pPr>
            <a:r>
              <a:rPr lang="x-none"/>
              <a:t>1. Преодоление неровностей сначала на небольшой скорости, а затем</a:t>
            </a:r>
          </a:p>
          <a:p>
            <a:pPr marL="0" lvl="0" indent="0" algn="l">
              <a:buNone/>
            </a:pPr>
            <a:r>
              <a:rPr lang="x-none"/>
              <a:t>на склонах.</a:t>
            </a:r>
          </a:p>
          <a:p>
            <a:pPr marL="0" lvl="0" indent="0" algn="l">
              <a:buNone/>
            </a:pPr>
            <a:r>
              <a:rPr lang="x-none"/>
              <a:t>2. Освоение прохождения групп препятствий.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0080000" cy="75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60000" y="180000"/>
            <a:ext cx="9360000" cy="7020000"/>
          </a:xfrm>
          <a:prstGeom prst="rect">
            <a:avLst/>
          </a:prstGeom>
          <a:solidFill>
            <a:srgbClr val="CCFFCC">
              <a:alpha val="30000"/>
            </a:srgbClr>
          </a:solidFill>
          <a:ln w="0">
            <a:solidFill>
              <a:srgbClr val="FFFF99"/>
            </a:solidFill>
            <a:custDash>
              <a:ds d="144567" sp="144567"/>
              <a:ds d="144567" sp="144567"/>
            </a:custDash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Подзаголовок 3"/>
          <p:cNvSpPr txBox="1">
            <a:spLocks noGrp="1"/>
          </p:cNvSpPr>
          <p:nvPr>
            <p:ph type="subTitle" idx="4294967295"/>
          </p:nvPr>
        </p:nvSpPr>
        <p:spPr>
          <a:xfrm>
            <a:off x="540000" y="-540000"/>
            <a:ext cx="9071640" cy="498924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l">
              <a:buNone/>
            </a:pPr>
            <a:r>
              <a:rPr lang="x-none"/>
              <a:t>Ошибки при преодолении неровностей аналогичны ошибкам при</a:t>
            </a:r>
          </a:p>
          <a:p>
            <a:pPr marL="0" lvl="0" indent="0" algn="l">
              <a:buNone/>
            </a:pPr>
            <a:r>
              <a:rPr lang="x-none"/>
              <a:t>спусках и устраняются такими же способами.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440000" y="3240000"/>
            <a:ext cx="6840000" cy="306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path" accel="500" decel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1  0.125 0.16655  C 0.125 0.25849  0.069 0.3331  0 0.3331  C -0.069 0.3331  -0.125 0.25849  -0.125 0.16655  C -0.125 0.07461  -0.069 0  0 0  Z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0080000" cy="75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60000" y="180000"/>
            <a:ext cx="9360000" cy="7020000"/>
          </a:xfrm>
          <a:prstGeom prst="rect">
            <a:avLst/>
          </a:prstGeom>
          <a:solidFill>
            <a:srgbClr val="CCFFCC">
              <a:alpha val="30000"/>
            </a:srgbClr>
          </a:solidFill>
          <a:ln w="0">
            <a:solidFill>
              <a:srgbClr val="FFFF99"/>
            </a:solidFill>
            <a:custDash>
              <a:ds d="144567" sp="144567"/>
              <a:ds d="144567" sp="144567"/>
            </a:custDash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Заголовок 3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2400">
                <a:solidFill>
                  <a:srgbClr val="000033"/>
                </a:solidFill>
              </a:rPr>
              <a:t>МЕТОДИКА ОБУЧЕНИЯ ПОДЪЕМАМ И СПУСКАМ</a:t>
            </a:r>
          </a:p>
        </p:txBody>
      </p:sp>
      <p:sp>
        <p:nvSpPr>
          <p:cNvPr id="5" name="Подзаголовок 4"/>
          <p:cNvSpPr txBox="1">
            <a:spLocks noGrp="1"/>
          </p:cNvSpPr>
          <p:nvPr>
            <p:ph type="subTitle" idx="4294967295"/>
          </p:nvPr>
        </p:nvSpPr>
        <p:spPr/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l">
              <a:buNone/>
            </a:pPr>
            <a:r>
              <a:rPr lang="x-none"/>
              <a:t>Способы подъемов изучаются в следующей последовательности:</a:t>
            </a:r>
          </a:p>
          <a:p>
            <a:pPr marL="0" lvl="0" indent="0" algn="l">
              <a:buNone/>
            </a:pPr>
            <a:r>
              <a:rPr lang="x-none"/>
              <a:t> подъем попеременным двухшажным ходом (ступающим и скользящим</a:t>
            </a:r>
          </a:p>
          <a:p>
            <a:pPr marL="0" lvl="0" indent="0" algn="l">
              <a:buNone/>
            </a:pPr>
            <a:r>
              <a:rPr lang="x-none"/>
              <a:t>шагом);</a:t>
            </a:r>
          </a:p>
          <a:p>
            <a:pPr marL="0" lvl="0" indent="0" algn="l">
              <a:buNone/>
            </a:pPr>
            <a:r>
              <a:rPr lang="x-none"/>
              <a:t> подъем «полуелочкой»;</a:t>
            </a:r>
          </a:p>
          <a:p>
            <a:pPr marL="0" lvl="0" indent="0" algn="l">
              <a:buNone/>
            </a:pPr>
            <a:r>
              <a:rPr lang="x-none"/>
              <a:t> подъем «елочкой»;</a:t>
            </a:r>
          </a:p>
          <a:p>
            <a:pPr marL="0" lvl="0" indent="0" algn="l">
              <a:buNone/>
            </a:pPr>
            <a:r>
              <a:rPr lang="x-none"/>
              <a:t> подъем «лесенкой»;</a:t>
            </a:r>
          </a:p>
          <a:p>
            <a:pPr marL="0" lvl="0" indent="0" algn="l">
              <a:buNone/>
            </a:pPr>
            <a:r>
              <a:rPr lang="x-none"/>
              <a:t> подъем «зигзагом».</a:t>
            </a:r>
          </a:p>
          <a:p>
            <a:pPr marL="0" lvl="0" indent="0" algn="l">
              <a:buNone/>
            </a:pPr>
            <a:endParaRPr lang="x-non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0080000" cy="75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>
                <a:solidFill>
                  <a:srgbClr val="000033"/>
                </a:solidFill>
              </a:rPr>
              <a:t>Подъем зигзагом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2340000" y="1980000"/>
            <a:ext cx="5114160" cy="3585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0080000" cy="75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>
                <a:solidFill>
                  <a:srgbClr val="000033"/>
                </a:solidFill>
              </a:rPr>
              <a:t>Подъем елочкой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3060000" y="1929599"/>
            <a:ext cx="3343679" cy="437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0080000" cy="75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60000" y="180000"/>
            <a:ext cx="9360000" cy="7020000"/>
          </a:xfrm>
          <a:prstGeom prst="rect">
            <a:avLst/>
          </a:prstGeom>
          <a:solidFill>
            <a:srgbClr val="CCFFCC">
              <a:alpha val="30000"/>
            </a:srgbClr>
          </a:solidFill>
          <a:ln w="0">
            <a:solidFill>
              <a:srgbClr val="FFFF99"/>
            </a:solidFill>
            <a:custDash>
              <a:ds d="144567" sp="144567"/>
              <a:ds d="144567" sp="144567"/>
            </a:custDash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Подзаголовок 3"/>
          <p:cNvSpPr txBox="1">
            <a:spLocks noGrp="1"/>
          </p:cNvSpPr>
          <p:nvPr>
            <p:ph type="subTitle" idx="4294967295"/>
          </p:nvPr>
        </p:nvSpPr>
        <p:spPr/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l">
              <a:buNone/>
            </a:pPr>
            <a:r>
              <a:rPr lang="x-none"/>
              <a:t>Совершенствование в выполнении подъемов на лыжах проводится</a:t>
            </a:r>
          </a:p>
          <a:p>
            <a:pPr marL="0" lvl="0" indent="0" algn="l">
              <a:buNone/>
            </a:pPr>
            <a:r>
              <a:rPr lang="x-none"/>
              <a:t>вначале на учебных склонах с подготовленным снежным покровом и по</a:t>
            </a:r>
          </a:p>
          <a:p>
            <a:pPr marL="0" lvl="0" indent="0" algn="l">
              <a:buNone/>
            </a:pPr>
            <a:r>
              <a:rPr lang="x-none"/>
              <a:t>целине, затем в различных условиях.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0080000" cy="75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60000" y="180000"/>
            <a:ext cx="9360000" cy="7020000"/>
          </a:xfrm>
          <a:prstGeom prst="rect">
            <a:avLst/>
          </a:prstGeom>
          <a:solidFill>
            <a:srgbClr val="CCFFCC">
              <a:alpha val="30000"/>
            </a:srgbClr>
          </a:solidFill>
          <a:ln w="0">
            <a:solidFill>
              <a:srgbClr val="FFFF99"/>
            </a:solidFill>
            <a:custDash>
              <a:ds d="144567" sp="144567"/>
              <a:ds d="144567" sp="144567"/>
            </a:custDash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Подзаголовок 3"/>
          <p:cNvSpPr txBox="1">
            <a:spLocks noGrp="1"/>
          </p:cNvSpPr>
          <p:nvPr>
            <p:ph type="subTitle" idx="4294967295"/>
          </p:nvPr>
        </p:nvSpPr>
        <p:spPr/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l">
              <a:buNone/>
            </a:pPr>
            <a:r>
              <a:rPr lang="x-none"/>
              <a:t>Обучение спускам в различных стойках проводится в такой</a:t>
            </a:r>
          </a:p>
          <a:p>
            <a:pPr marL="0" lvl="0" indent="0" algn="l">
              <a:buNone/>
            </a:pPr>
            <a:r>
              <a:rPr lang="x-none"/>
              <a:t>последовательности:</a:t>
            </a:r>
          </a:p>
          <a:p>
            <a:pPr marL="0" lvl="0" indent="0" algn="l">
              <a:buNone/>
            </a:pPr>
            <a:r>
              <a:rPr lang="x-none"/>
              <a:t> средняя (основная) стойка;</a:t>
            </a:r>
          </a:p>
          <a:p>
            <a:pPr marL="0" lvl="0" indent="0" algn="l">
              <a:buNone/>
            </a:pPr>
            <a:r>
              <a:rPr lang="x-none"/>
              <a:t> высокая стойка;</a:t>
            </a:r>
          </a:p>
          <a:p>
            <a:pPr marL="0" lvl="0" indent="0" algn="l">
              <a:buNone/>
            </a:pPr>
            <a:r>
              <a:rPr lang="x-none"/>
              <a:t> низкая стойка;</a:t>
            </a:r>
          </a:p>
          <a:p>
            <a:pPr marL="0" lvl="0" indent="0" algn="l">
              <a:buNone/>
            </a:pPr>
            <a:r>
              <a:rPr lang="x-none"/>
              <a:t> стойка отдыха;</a:t>
            </a:r>
          </a:p>
          <a:p>
            <a:pPr marL="0" lvl="0" indent="0" algn="l">
              <a:buNone/>
            </a:pPr>
            <a:r>
              <a:rPr lang="x-none"/>
              <a:t> аэродинамическая стойка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0080000" cy="75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>
                <a:solidFill>
                  <a:srgbClr val="000033"/>
                </a:solidFill>
              </a:rPr>
              <a:t>Спуск в высокой стойке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3240000" y="1990800"/>
            <a:ext cx="3484800" cy="322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2280960" y="1980000"/>
            <a:ext cx="3299040" cy="2844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0080000" cy="75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60000" y="180000"/>
            <a:ext cx="9360000" cy="7020000"/>
          </a:xfrm>
          <a:prstGeom prst="rect">
            <a:avLst/>
          </a:prstGeom>
          <a:solidFill>
            <a:srgbClr val="CCFFCC">
              <a:alpha val="30000"/>
            </a:srgbClr>
          </a:solidFill>
          <a:ln w="0">
            <a:solidFill>
              <a:srgbClr val="FFFF99"/>
            </a:solidFill>
            <a:custDash>
              <a:ds d="144567" sp="144567"/>
              <a:ds d="144567" sp="144567"/>
            </a:custDash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Подзаголовок 3"/>
          <p:cNvSpPr txBox="1">
            <a:spLocks noGrp="1"/>
          </p:cNvSpPr>
          <p:nvPr>
            <p:ph type="subTitle" idx="4294967295"/>
          </p:nvPr>
        </p:nvSpPr>
        <p:spPr/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l">
              <a:buNone/>
            </a:pPr>
            <a:r>
              <a:rPr lang="x-none"/>
              <a:t>Ошибки при спуске наискось:</a:t>
            </a:r>
          </a:p>
          <a:p>
            <a:pPr marL="0" lvl="0" indent="0" algn="l">
              <a:buNone/>
            </a:pPr>
            <a:r>
              <a:rPr lang="x-none"/>
              <a:t> вес тела не перенесен на нижнюю лыжу;</a:t>
            </a:r>
          </a:p>
          <a:p>
            <a:pPr marL="0" lvl="0" indent="0" algn="l">
              <a:buNone/>
            </a:pPr>
            <a:r>
              <a:rPr lang="x-none"/>
              <a:t> верхняя лыжа остается значительно загруженной;</a:t>
            </a:r>
          </a:p>
          <a:p>
            <a:pPr marL="0" lvl="0" indent="0" algn="l">
              <a:buNone/>
            </a:pPr>
            <a:r>
              <a:rPr lang="x-none"/>
              <a:t> верхняя лыжа не выдвинута вперед;</a:t>
            </a:r>
          </a:p>
          <a:p>
            <a:pPr marL="0" lvl="0" indent="0" algn="l">
              <a:buNone/>
            </a:pPr>
            <a:r>
              <a:rPr lang="x-none"/>
              <a:t> колени не отведены к склону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0080000" cy="75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 txBox="1">
            <a:spLocks noGrp="1"/>
          </p:cNvSpPr>
          <p:nvPr>
            <p:ph type="title" idx="4294967295"/>
          </p:nvPr>
        </p:nvSpPr>
        <p:spPr>
          <a:xfrm>
            <a:off x="360000" y="-540000"/>
            <a:ext cx="9071640" cy="18752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>
                <a:solidFill>
                  <a:srgbClr val="000033"/>
                </a:solidFill>
              </a:rPr>
              <a:t/>
            </a:r>
            <a:br>
              <a:rPr lang="x-none">
                <a:solidFill>
                  <a:srgbClr val="000033"/>
                </a:solidFill>
              </a:rPr>
            </a:br>
            <a:r>
              <a:rPr lang="x-none">
                <a:solidFill>
                  <a:srgbClr val="000033"/>
                </a:solidFill>
              </a:rPr>
              <a:t>Стойка спуска наискось</a:t>
            </a:r>
            <a:br>
              <a:rPr lang="x-none">
                <a:solidFill>
                  <a:srgbClr val="000033"/>
                </a:solidFill>
              </a:rPr>
            </a:br>
            <a:endParaRPr lang="x-none">
              <a:solidFill>
                <a:srgbClr val="000033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800000" y="808560"/>
            <a:ext cx="6263999" cy="441144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 txBox="1">
            <a:spLocks noGrp="1"/>
          </p:cNvSpPr>
          <p:nvPr>
            <p:ph type="title" idx="4294967295"/>
          </p:nvPr>
        </p:nvSpPr>
        <p:spPr>
          <a:xfrm>
            <a:off x="648360" y="5293440"/>
            <a:ext cx="9071640" cy="24483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x-none" sz="3200">
                <a:solidFill>
                  <a:srgbClr val="000033"/>
                </a:solidFill>
              </a:rPr>
              <a:t/>
            </a:r>
            <a:br>
              <a:rPr lang="x-none" sz="3200">
                <a:solidFill>
                  <a:srgbClr val="000033"/>
                </a:solidFill>
              </a:rPr>
            </a:br>
            <a:r>
              <a:rPr lang="x-none" sz="3200">
                <a:solidFill>
                  <a:srgbClr val="000033"/>
                </a:solidFill>
              </a:rPr>
              <a:t>а) основная стойка; б) спуск с палками (упражнение); в) верно; г) неверно (положение лыж на склоне)</a:t>
            </a:r>
            <a:r>
              <a:rPr lang="x-none">
                <a:solidFill>
                  <a:srgbClr val="000033"/>
                </a:solidFill>
              </a:rPr>
              <a:t/>
            </a:r>
            <a:br>
              <a:rPr lang="x-none">
                <a:solidFill>
                  <a:srgbClr val="000033"/>
                </a:solidFill>
              </a:rPr>
            </a:br>
            <a:endParaRPr lang="x-none">
              <a:solidFill>
                <a:srgbClr val="000033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1" build="p"/>
    </p:bldLst>
  </p:timing>
</p:sld>
</file>

<file path=ppt/theme/theme1.xml><?xml version="1.0" encoding="utf-8"?>
<a:theme xmlns:a="http://schemas.openxmlformats.org/drawingml/2006/main" name="Defaul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248</Words>
  <Application>Microsoft Office PowerPoint</Application>
  <PresentationFormat>Произвольный</PresentationFormat>
  <Paragraphs>47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Default</vt:lpstr>
      <vt:lpstr>Презентацию подготовила  Чудинова Надежда Александровна ГБОУ школа№340 Невского района  Санкт-Петербурга  </vt:lpstr>
      <vt:lpstr>МЕТОДИКА ОБУЧЕНИЯ ПОДЪЕМАМ И СПУСКАМ</vt:lpstr>
      <vt:lpstr>Подъем зигзагом</vt:lpstr>
      <vt:lpstr>Подъем елочкой</vt:lpstr>
      <vt:lpstr>Презентация PowerPoint</vt:lpstr>
      <vt:lpstr>Презентация PowerPoint</vt:lpstr>
      <vt:lpstr>Спуск в высокой стойке</vt:lpstr>
      <vt:lpstr>Презентация PowerPoint</vt:lpstr>
      <vt:lpstr> Стойка спуска наискось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Презентацию подготовила Чудинова Надежда Александровна </dc:title>
  <dc:creator>Надежда А. Чудинова</dc:creator>
  <cp:lastModifiedBy>Надежда А. Чудинова</cp:lastModifiedBy>
  <cp:revision>5</cp:revision>
  <dcterms:created xsi:type="dcterms:W3CDTF">2009-04-16T11:32:32Z</dcterms:created>
  <dcterms:modified xsi:type="dcterms:W3CDTF">2015-04-02T10:27:34Z</dcterms:modified>
</cp:coreProperties>
</file>