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3" r:id="rId4"/>
    <p:sldId id="266" r:id="rId5"/>
    <p:sldId id="267" r:id="rId6"/>
    <p:sldId id="268" r:id="rId7"/>
    <p:sldId id="269" r:id="rId8"/>
    <p:sldId id="284" r:id="rId9"/>
    <p:sldId id="270" r:id="rId10"/>
    <p:sldId id="271" r:id="rId11"/>
    <p:sldId id="272" r:id="rId12"/>
    <p:sldId id="285" r:id="rId13"/>
    <p:sldId id="273" r:id="rId14"/>
    <p:sldId id="257" r:id="rId15"/>
    <p:sldId id="258" r:id="rId16"/>
    <p:sldId id="286" r:id="rId17"/>
    <p:sldId id="259" r:id="rId18"/>
    <p:sldId id="274" r:id="rId19"/>
    <p:sldId id="275" r:id="rId20"/>
    <p:sldId id="287" r:id="rId21"/>
    <p:sldId id="276" r:id="rId22"/>
    <p:sldId id="277" r:id="rId23"/>
    <p:sldId id="261" r:id="rId24"/>
    <p:sldId id="288" r:id="rId25"/>
    <p:sldId id="260" r:id="rId26"/>
    <p:sldId id="262" r:id="rId27"/>
    <p:sldId id="278" r:id="rId28"/>
    <p:sldId id="289" r:id="rId29"/>
    <p:sldId id="279" r:id="rId30"/>
    <p:sldId id="280" r:id="rId31"/>
    <p:sldId id="263" r:id="rId32"/>
    <p:sldId id="290" r:id="rId33"/>
    <p:sldId id="281" r:id="rId34"/>
    <p:sldId id="282" r:id="rId35"/>
    <p:sldId id="264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3CCA-76E3-4017-BCA6-6579FF6D9DCB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7C55-C0D7-42BC-8FF9-B204B4D3C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500198"/>
          </a:xfrm>
        </p:spPr>
        <p:txBody>
          <a:bodyPr>
            <a:noAutofit/>
          </a:bodyPr>
          <a:lstStyle/>
          <a:p>
            <a:pPr lvl="0"/>
            <a:r>
              <a:rPr lang="ru-RU" sz="9600" b="1" dirty="0"/>
              <a:t>Древнейшие и современные папоротники</a:t>
            </a:r>
            <a:r>
              <a:rPr lang="ru-RU" sz="9600" dirty="0"/>
              <a:t>.</a:t>
            </a:r>
            <a:br>
              <a:rPr lang="ru-RU" sz="9600" dirty="0"/>
            </a:br>
            <a:endParaRPr lang="ru-RU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 </a:t>
            </a:r>
            <a:r>
              <a:rPr lang="ru-RU" sz="3200" b="1" dirty="0" smtClean="0"/>
              <a:t>другой эволюционной линии (</a:t>
            </a:r>
            <a:r>
              <a:rPr lang="ru-RU" sz="3200" b="1" dirty="0" err="1" smtClean="0"/>
              <a:t>проголосеменные</a:t>
            </a:r>
            <a:r>
              <a:rPr lang="ru-RU" sz="3200" b="1" dirty="0" smtClean="0"/>
              <a:t> </a:t>
            </a:r>
            <a:r>
              <a:rPr lang="ru-RU" sz="3200" b="1" dirty="0" smtClean="0"/>
              <a:t>и голосеменные) вайи появились значительно раньше.</a:t>
            </a:r>
          </a:p>
          <a:p>
            <a:pPr algn="ctr"/>
            <a:r>
              <a:rPr lang="ru-RU" sz="3200" b="1" dirty="0" smtClean="0"/>
              <a:t>Для зигоптерисовых характерно наличие особых </a:t>
            </a:r>
            <a:r>
              <a:rPr lang="ru-RU" sz="3200" b="1" dirty="0" smtClean="0"/>
              <a:t>дорсо-вентральных органов </a:t>
            </a:r>
            <a:r>
              <a:rPr lang="ru-RU" sz="3200" b="1" dirty="0" smtClean="0"/>
              <a:t>– филлофоров, промежуточных по своей природе между </a:t>
            </a:r>
            <a:r>
              <a:rPr lang="ru-RU" sz="3200" b="1" dirty="0" smtClean="0"/>
              <a:t>синтеломными </a:t>
            </a:r>
            <a:r>
              <a:rPr lang="ru-RU" sz="3200" b="1" dirty="0" smtClean="0"/>
              <a:t>корневищами и рахисами плосковеток и предпобегов. Филлофоры </a:t>
            </a:r>
            <a:r>
              <a:rPr lang="ru-RU" sz="3200" b="1" dirty="0" smtClean="0"/>
              <a:t>ответвлялись </a:t>
            </a:r>
            <a:r>
              <a:rPr lang="ru-RU" sz="3200" b="1" dirty="0" smtClean="0"/>
              <a:t>от плагиотропных синтеломов и росли разным образом. Так </a:t>
            </a:r>
            <a:r>
              <a:rPr lang="ru-RU" sz="3200" b="1" dirty="0" smtClean="0"/>
              <a:t>же, как </a:t>
            </a:r>
            <a:r>
              <a:rPr lang="ru-RU" sz="3200" b="1" dirty="0" smtClean="0"/>
              <a:t>и у синтелома, их рост </a:t>
            </a:r>
            <a:r>
              <a:rPr lang="ru-RU" sz="3200" b="1" dirty="0" smtClean="0"/>
              <a:t>был неограниченный</a:t>
            </a:r>
            <a:r>
              <a:rPr lang="ru-RU" sz="3200" b="1" dirty="0" smtClean="0"/>
              <a:t>. На них развивались </a:t>
            </a:r>
            <a:r>
              <a:rPr lang="ru-RU" sz="3200" b="1" dirty="0" smtClean="0"/>
              <a:t>перья, располагавшиеся </a:t>
            </a:r>
            <a:r>
              <a:rPr lang="ru-RU" sz="3200" b="1" dirty="0" smtClean="0"/>
              <a:t>либо в два, либо в четыре ряда. Класс </a:t>
            </a:r>
            <a:r>
              <a:rPr lang="ru-RU" sz="3200" b="1" dirty="0" smtClean="0"/>
              <a:t>включает единственный </a:t>
            </a:r>
            <a:r>
              <a:rPr lang="ru-RU" sz="3200" b="1" dirty="0" smtClean="0"/>
              <a:t>порядок.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Класс </a:t>
            </a:r>
            <a:r>
              <a:rPr lang="ru-RU" sz="3600" b="1" i="1" dirty="0" smtClean="0">
                <a:solidFill>
                  <a:srgbClr val="FF0000"/>
                </a:solidFill>
              </a:rPr>
              <a:t>Botryopteridopsida </a:t>
            </a:r>
            <a:r>
              <a:rPr lang="ru-RU" sz="3600" b="1" i="1" dirty="0" smtClean="0"/>
              <a:t>– </a:t>
            </a:r>
            <a:endParaRPr lang="ru-RU" sz="3600" b="1" i="1" dirty="0" smtClean="0"/>
          </a:p>
          <a:p>
            <a:pPr algn="ctr"/>
            <a:r>
              <a:rPr lang="ru-RU" sz="3600" b="1" i="1" dirty="0" smtClean="0"/>
              <a:t>группа</a:t>
            </a:r>
            <a:r>
              <a:rPr lang="ru-RU" sz="3600" b="1" i="1" dirty="0" smtClean="0"/>
              <a:t>, берущая начало от </a:t>
            </a:r>
            <a:r>
              <a:rPr lang="ru-RU" sz="3600" b="1" i="1" dirty="0" smtClean="0"/>
              <a:t>зигоптерисовых </a:t>
            </a:r>
            <a:r>
              <a:rPr lang="ru-RU" sz="3600" b="1" dirty="0" smtClean="0"/>
              <a:t>папоротников</a:t>
            </a:r>
            <a:r>
              <a:rPr lang="ru-RU" sz="3600" b="1" dirty="0" smtClean="0"/>
              <a:t>.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Появились </a:t>
            </a:r>
            <a:r>
              <a:rPr lang="ru-RU" sz="3600" b="1" dirty="0" smtClean="0"/>
              <a:t>в начале каменноугольного периода, вымерли к концу пермского, просуществовав около 110–120 </a:t>
            </a:r>
            <a:r>
              <a:rPr lang="ru-RU" sz="3600" b="1" dirty="0" err="1" smtClean="0"/>
              <a:t>млн</a:t>
            </a:r>
            <a:r>
              <a:rPr lang="ru-RU" sz="3600" b="1" dirty="0" smtClean="0"/>
              <a:t> лет</a:t>
            </a:r>
            <a:r>
              <a:rPr lang="ru-RU" sz="3600" b="1" dirty="0" smtClean="0"/>
              <a:t>.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В середине </a:t>
            </a:r>
            <a:r>
              <a:rPr lang="ru-RU" sz="3600" b="1" dirty="0" smtClean="0"/>
              <a:t>пермского </a:t>
            </a:r>
            <a:r>
              <a:rPr lang="ru-RU" sz="3600" b="1" dirty="0" smtClean="0"/>
              <a:t>периода от ботриоптерисовых произошли </a:t>
            </a:r>
            <a:r>
              <a:rPr lang="ru-RU" sz="3600" b="1" dirty="0" err="1" smtClean="0"/>
              <a:t>полиподиевые</a:t>
            </a:r>
            <a:r>
              <a:rPr lang="ru-RU" sz="3600" b="1" dirty="0" smtClean="0"/>
              <a:t> </a:t>
            </a:r>
            <a:r>
              <a:rPr lang="ru-RU" sz="3600" b="1" dirty="0" smtClean="0"/>
              <a:t>папоротники,</a:t>
            </a:r>
          </a:p>
          <a:p>
            <a:pPr algn="ctr"/>
            <a:r>
              <a:rPr lang="ru-RU" sz="3600" b="1" dirty="0" smtClean="0"/>
              <a:t>наиболее </a:t>
            </a:r>
            <a:r>
              <a:rPr lang="ru-RU" sz="3600" b="1" dirty="0" smtClean="0"/>
              <a:t>многочисленные в настоящее время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m3-tub-ru.yandex.net/i?id=30728020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428604"/>
            <a:ext cx="7905805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72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Представители класса </a:t>
            </a:r>
            <a:r>
              <a:rPr lang="ru-RU" sz="3600" b="1" i="1" dirty="0" smtClean="0">
                <a:solidFill>
                  <a:srgbClr val="FF0000"/>
                </a:solidFill>
              </a:rPr>
              <a:t>Botryopteridopsida</a:t>
            </a:r>
          </a:p>
          <a:p>
            <a:pPr algn="ctr"/>
            <a:r>
              <a:rPr lang="ru-RU" sz="3600" b="1" i="1" dirty="0" smtClean="0"/>
              <a:t> </a:t>
            </a:r>
            <a:r>
              <a:rPr lang="ru-RU" sz="3600" b="1" dirty="0" smtClean="0"/>
              <a:t>по сравнению с относительно примитивными зигоптерисовыми папоротниками характеризуются лептоспорангиатностью, </a:t>
            </a:r>
            <a:r>
              <a:rPr lang="ru-RU" sz="3600" b="1" dirty="0" smtClean="0"/>
              <a:t>появлением сифоностелии</a:t>
            </a:r>
            <a:r>
              <a:rPr lang="ru-RU" sz="3600" b="1" dirty="0" smtClean="0"/>
              <a:t>, пазушным ветвлением, не известным у других папоротников,</a:t>
            </a:r>
          </a:p>
          <a:p>
            <a:pPr algn="ctr"/>
            <a:r>
              <a:rPr lang="ru-RU" sz="3600" b="1" dirty="0" smtClean="0"/>
              <a:t>и многоспорангиальными сорусами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Для ботриоптерисовых характерно </a:t>
            </a:r>
            <a:r>
              <a:rPr lang="ru-RU" sz="3600" b="1" dirty="0" smtClean="0"/>
              <a:t>отсутствие </a:t>
            </a:r>
            <a:r>
              <a:rPr lang="ru-RU" sz="3600" b="1" dirty="0" smtClean="0"/>
              <a:t>упорядоченности в характере ветвления синтеломов, филлофоров и</a:t>
            </a:r>
          </a:p>
          <a:p>
            <a:pPr algn="ctr"/>
            <a:r>
              <a:rPr lang="ru-RU" sz="3600" b="1" dirty="0" smtClean="0"/>
              <a:t>предпобегов: от вайи могут ответвляться филлофоры, от филлофоров – и</a:t>
            </a:r>
          </a:p>
          <a:p>
            <a:pPr algn="ctr"/>
            <a:r>
              <a:rPr lang="ru-RU" sz="3600" b="1" dirty="0" smtClean="0"/>
              <a:t>вайи, и синтеломы; могут быть представлены только синтеломы и </a:t>
            </a:r>
            <a:r>
              <a:rPr lang="ru-RU" sz="3600" b="1" dirty="0" smtClean="0"/>
              <a:t>предпобеги</a:t>
            </a:r>
            <a:r>
              <a:rPr lang="ru-RU" sz="3600" b="1" dirty="0" smtClean="0"/>
              <a:t>. В пределах класса представлены все фазы становления </a:t>
            </a:r>
            <a:r>
              <a:rPr lang="ru-RU" sz="3600" b="1" dirty="0" smtClean="0"/>
              <a:t>папоротниковой вайи</a:t>
            </a:r>
            <a:r>
              <a:rPr lang="ru-RU" sz="3600" b="1" dirty="0" smtClean="0"/>
              <a:t>: от цилиндрических ветвящихся осей до типичной листоподобной </a:t>
            </a:r>
            <a:r>
              <a:rPr lang="ru-RU" sz="3600" b="1" dirty="0" smtClean="0"/>
              <a:t>пластинки</a:t>
            </a:r>
            <a:r>
              <a:rPr lang="ru-RU" sz="3600" b="1" dirty="0" smtClean="0"/>
              <a:t>. </a:t>
            </a:r>
            <a:endParaRPr lang="ru-RU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Спорангии с выраженным кольцом могут быть собраны в «</a:t>
            </a:r>
            <a:r>
              <a:rPr lang="ru-RU" sz="3600" b="1" dirty="0" smtClean="0"/>
              <a:t>безлистные</a:t>
            </a:r>
            <a:r>
              <a:rPr lang="ru-RU" sz="3600" b="1" dirty="0" smtClean="0"/>
              <a:t>» агрегаты или располагаться на вегетирующих сегментах вайи. </a:t>
            </a:r>
            <a:r>
              <a:rPr lang="ru-RU" sz="3600" b="1" dirty="0" smtClean="0"/>
              <a:t>Класс включает </a:t>
            </a:r>
            <a:r>
              <a:rPr lang="ru-RU" sz="3600" b="1" dirty="0" smtClean="0"/>
              <a:t>единственный порядок</a:t>
            </a:r>
            <a:r>
              <a:rPr lang="ru-RU" sz="3600" b="1" dirty="0" smtClean="0"/>
              <a:t>.</a:t>
            </a:r>
          </a:p>
          <a:p>
            <a:pPr algn="ctr"/>
            <a:r>
              <a:rPr lang="ru-RU" sz="3600" b="1" i="1" dirty="0" smtClean="0"/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Cladoxylon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mirabile</a:t>
            </a:r>
            <a:r>
              <a:rPr lang="ru-RU" sz="3600" b="1" i="1" dirty="0" smtClean="0">
                <a:solidFill>
                  <a:srgbClr val="FF0000"/>
                </a:solidFill>
              </a:rPr>
              <a:t> (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Кладоксилон</a:t>
            </a:r>
            <a:r>
              <a:rPr lang="ru-RU" sz="3600" b="1" i="1" dirty="0" smtClean="0">
                <a:solidFill>
                  <a:srgbClr val="FF0000"/>
                </a:solidFill>
              </a:rPr>
              <a:t> удивительный).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i="1" dirty="0" smtClean="0"/>
              <a:t>Встречался </a:t>
            </a:r>
            <a:r>
              <a:rPr lang="ru-RU" sz="3600" b="1" i="1" dirty="0" smtClean="0"/>
              <a:t>в </a:t>
            </a:r>
            <a:r>
              <a:rPr lang="ru-RU" sz="3600" b="1" i="1" dirty="0" smtClean="0"/>
              <a:t>начале </a:t>
            </a:r>
            <a:r>
              <a:rPr lang="ru-RU" sz="3600" b="1" dirty="0" smtClean="0"/>
              <a:t>карбона </a:t>
            </a:r>
            <a:r>
              <a:rPr lang="ru-RU" sz="3600" b="1" dirty="0" smtClean="0"/>
              <a:t>в Западной Европе. Достоверно к этому роду можно отнести </a:t>
            </a:r>
            <a:r>
              <a:rPr lang="ru-RU" sz="3600" b="1" dirty="0" smtClean="0"/>
              <a:t>только окаменелые </a:t>
            </a:r>
            <a:r>
              <a:rPr lang="ru-RU" sz="3600" b="1" dirty="0" smtClean="0"/>
              <a:t>фрагменты ортотропных осей. Близок </a:t>
            </a:r>
            <a:r>
              <a:rPr lang="ru-RU" sz="3600" b="1" dirty="0" smtClean="0"/>
              <a:t>к </a:t>
            </a:r>
            <a:r>
              <a:rPr lang="ru-RU" sz="3600" b="1" dirty="0" err="1" smtClean="0"/>
              <a:t>псевдоспорохнусу</a:t>
            </a:r>
            <a:r>
              <a:rPr lang="ru-RU" sz="3600" b="1" dirty="0" smtClean="0"/>
              <a:t>. </a:t>
            </a:r>
            <a:endParaRPr lang="ru-RU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4034" name="Picture 2" descr="http://im2-tub-ru.yandex.net/i?id=116897271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89"/>
            <a:ext cx="8429684" cy="6429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42918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Проводящая система – </a:t>
            </a:r>
            <a:r>
              <a:rPr lang="ru-RU" sz="3200" b="1" dirty="0" err="1" smtClean="0"/>
              <a:t>полистелического</a:t>
            </a:r>
            <a:r>
              <a:rPr lang="ru-RU" sz="3200" b="1" dirty="0" smtClean="0"/>
              <a:t> типа</a:t>
            </a:r>
            <a:r>
              <a:rPr lang="ru-RU" sz="32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smtClean="0"/>
              <a:t>Расположение лент ксилемы </a:t>
            </a:r>
            <a:r>
              <a:rPr lang="ru-RU" sz="3200" b="1" dirty="0" smtClean="0"/>
              <a:t>неупорядоченное.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smtClean="0"/>
              <a:t>Появляется вторичная древесина.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Диаметр </a:t>
            </a:r>
            <a:r>
              <a:rPr lang="ru-RU" sz="3200" b="1" dirty="0" smtClean="0"/>
              <a:t>стволов – до 4 см.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На поперечном срезе присутствуют листовые следы, направляющиеся в </a:t>
            </a:r>
            <a:r>
              <a:rPr lang="ru-RU" sz="3200" b="1" dirty="0" err="1" smtClean="0"/>
              <a:t>афлебии</a:t>
            </a:r>
            <a:r>
              <a:rPr lang="ru-RU" sz="3200" b="1" dirty="0" smtClean="0"/>
              <a:t>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Название </a:t>
            </a:r>
            <a:r>
              <a:rPr lang="ru-RU" sz="3200" b="1" dirty="0" smtClean="0"/>
              <a:t>составлено из латинских слов, обозначающих «ветка» </a:t>
            </a:r>
            <a:r>
              <a:rPr lang="ru-RU" sz="3200" b="1" dirty="0" smtClean="0"/>
              <a:t>+ «</a:t>
            </a:r>
            <a:r>
              <a:rPr lang="ru-RU" sz="3200" b="1" dirty="0" smtClean="0"/>
              <a:t>древесина», и указывает на разветвление </a:t>
            </a:r>
            <a:r>
              <a:rPr lang="ru-RU" sz="3200" b="1" dirty="0" err="1" smtClean="0"/>
              <a:t>ксилемных</a:t>
            </a:r>
            <a:r>
              <a:rPr lang="ru-RU" sz="3200" b="1" dirty="0" smtClean="0"/>
              <a:t> лент на </a:t>
            </a:r>
            <a:r>
              <a:rPr lang="ru-RU" sz="3200" b="1" dirty="0" smtClean="0"/>
              <a:t>поперечном разрезе</a:t>
            </a:r>
            <a:endParaRPr lang="ru-RU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9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</a:rPr>
              <a:t>Protohyenia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janovii</a:t>
            </a:r>
            <a:r>
              <a:rPr lang="ru-RU" sz="3200" b="1" i="1" dirty="0" smtClean="0">
                <a:solidFill>
                  <a:srgbClr val="FF0000"/>
                </a:solidFill>
              </a:rPr>
              <a:t> (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Протогиения</a:t>
            </a:r>
            <a:r>
              <a:rPr lang="ru-RU" sz="3200" b="1" i="1" dirty="0" smtClean="0">
                <a:solidFill>
                  <a:srgbClr val="FF0000"/>
                </a:solidFill>
              </a:rPr>
              <a:t> Янова). </a:t>
            </a:r>
            <a:r>
              <a:rPr lang="ru-RU" sz="3200" b="1" i="1" dirty="0" smtClean="0"/>
              <a:t>Встречалась в начале девона.</a:t>
            </a:r>
          </a:p>
          <a:p>
            <a:pPr algn="ctr"/>
            <a:r>
              <a:rPr lang="ru-RU" sz="3200" b="1" dirty="0" smtClean="0"/>
              <a:t>Известна по ископаемым останкам с правого берега Енисея у </a:t>
            </a:r>
            <a:r>
              <a:rPr lang="ru-RU" sz="3200" b="1" dirty="0" smtClean="0"/>
              <a:t>г.Красноярска (</a:t>
            </a:r>
            <a:r>
              <a:rPr lang="ru-RU" sz="3200" b="1" dirty="0" err="1" smtClean="0"/>
              <a:t>Торгашино</a:t>
            </a:r>
            <a:r>
              <a:rPr lang="ru-RU" sz="3200" b="1" dirty="0" smtClean="0"/>
              <a:t>). Внешним обликом напоминает предыдущий таксон, но </a:t>
            </a:r>
            <a:r>
              <a:rPr lang="ru-RU" sz="3200" b="1" dirty="0" smtClean="0"/>
              <a:t>генеративные </a:t>
            </a:r>
            <a:r>
              <a:rPr lang="ru-RU" sz="3200" b="1" dirty="0" smtClean="0"/>
              <a:t>ветви, как у псилофитов. Спорангии раскрывались продольно с по-</a:t>
            </a:r>
          </a:p>
          <a:p>
            <a:pPr algn="ctr"/>
            <a:r>
              <a:rPr lang="ru-RU" sz="3200" b="1" dirty="0" smtClean="0"/>
              <a:t>мощью верхушечной щели</a:t>
            </a:r>
            <a:r>
              <a:rPr lang="ru-RU" sz="3200" b="1" dirty="0" smtClean="0"/>
              <a:t>.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dirty="0" err="1" smtClean="0"/>
              <a:t>Ортотропные</a:t>
            </a:r>
            <a:r>
              <a:rPr lang="ru-RU" sz="3200" b="1" dirty="0" smtClean="0"/>
              <a:t> синтеломы высотой до 10 см и</a:t>
            </a:r>
          </a:p>
          <a:p>
            <a:pPr algn="ctr"/>
            <a:r>
              <a:rPr lang="ru-RU" sz="3200" b="1" dirty="0" smtClean="0"/>
              <a:t>около 5 мм в диаметре, плагиотропные – более длинные и диаметром до </a:t>
            </a:r>
            <a:r>
              <a:rPr lang="ru-RU" sz="3200" b="1" dirty="0" smtClean="0"/>
              <a:t>1,5 см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90011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FF0000"/>
                </a:solidFill>
              </a:rPr>
              <a:t>Zygopteridopsida</a:t>
            </a:r>
            <a:r>
              <a:rPr lang="ru-RU" sz="3600" b="1" i="1" dirty="0" smtClean="0"/>
              <a:t> </a:t>
            </a:r>
            <a:r>
              <a:rPr lang="ru-RU" sz="3600" b="1" i="1" dirty="0" smtClean="0"/>
              <a:t>–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/>
              <a:t> </a:t>
            </a:r>
            <a:r>
              <a:rPr lang="ru-RU" sz="3200" b="1" i="1" dirty="0" smtClean="0"/>
              <a:t>вымерший в середине пермского периода </a:t>
            </a:r>
            <a:r>
              <a:rPr lang="ru-RU" sz="3200" b="1" i="1" dirty="0" smtClean="0"/>
              <a:t>палеозой</a:t>
            </a:r>
            <a:r>
              <a:rPr lang="ru-RU" sz="3200" b="1" dirty="0" smtClean="0"/>
              <a:t>ской </a:t>
            </a:r>
            <a:r>
              <a:rPr lang="ru-RU" sz="3200" b="1" dirty="0" smtClean="0"/>
              <a:t>эры таксон</a:t>
            </a:r>
            <a:r>
              <a:rPr lang="ru-RU" sz="32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smtClean="0"/>
              <a:t>Первые растения появились в конце девона</a:t>
            </a:r>
            <a:r>
              <a:rPr lang="ru-RU" sz="32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Предковой группой</a:t>
            </a:r>
            <a:r>
              <a:rPr lang="ru-RU" sz="3200" b="1" dirty="0" smtClean="0"/>
              <a:t>, очевидно, являлись </a:t>
            </a:r>
            <a:r>
              <a:rPr lang="ru-RU" sz="3200" b="1" dirty="0" err="1" smtClean="0"/>
              <a:t>кладоксилеевые</a:t>
            </a:r>
            <a:r>
              <a:rPr lang="ru-RU" sz="3200" b="1" dirty="0" smtClean="0"/>
              <a:t> папоротники</a:t>
            </a:r>
            <a:r>
              <a:rPr lang="ru-RU" sz="32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smtClean="0"/>
              <a:t>Класс </a:t>
            </a:r>
            <a:r>
              <a:rPr lang="ru-RU" sz="3200" b="1" dirty="0" smtClean="0"/>
              <a:t>объединяет </a:t>
            </a:r>
            <a:r>
              <a:rPr lang="ru-RU" sz="3200" b="1" dirty="0" smtClean="0"/>
              <a:t>довольно разнообразных представителей, часто контрастных по степени</a:t>
            </a:r>
          </a:p>
          <a:p>
            <a:pPr algn="ctr"/>
            <a:r>
              <a:rPr lang="ru-RU" sz="3200" b="1" dirty="0" smtClean="0"/>
              <a:t>эволюционной </a:t>
            </a:r>
            <a:r>
              <a:rPr lang="ru-RU" sz="3200" b="1" dirty="0" err="1" smtClean="0"/>
              <a:t>специализированности</a:t>
            </a:r>
            <a:r>
              <a:rPr lang="ru-RU" sz="3200" b="1" dirty="0" smtClean="0"/>
              <a:t> и приспособленности. 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Наиболее примитивный и древний класс папоротников – </a:t>
            </a:r>
            <a:endParaRPr lang="en-US" sz="3200" b="1" dirty="0" smtClean="0"/>
          </a:p>
          <a:p>
            <a:pPr algn="ctr"/>
            <a:r>
              <a:rPr lang="ru-RU" sz="4400" b="1" i="1" dirty="0" err="1" smtClean="0">
                <a:solidFill>
                  <a:srgbClr val="FF0000"/>
                </a:solidFill>
              </a:rPr>
              <a:t>Cladoxylopsida</a:t>
            </a:r>
            <a:r>
              <a:rPr lang="ru-RU" sz="4400" b="1" i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ru-RU" sz="3200" b="1" dirty="0" smtClean="0"/>
              <a:t>Появились в середине девонского периода палеозойской эры, т. е. </a:t>
            </a:r>
            <a:r>
              <a:rPr lang="ru-RU" sz="3200" b="1" dirty="0" smtClean="0"/>
              <a:t>Около</a:t>
            </a:r>
            <a:r>
              <a:rPr lang="en-US" sz="3200" b="1" dirty="0" smtClean="0"/>
              <a:t> </a:t>
            </a:r>
            <a:r>
              <a:rPr lang="ru-RU" sz="3200" b="1" dirty="0" smtClean="0"/>
              <a:t>370 </a:t>
            </a:r>
            <a:r>
              <a:rPr lang="ru-RU" sz="3200" b="1" dirty="0" err="1" smtClean="0"/>
              <a:t>млн</a:t>
            </a:r>
            <a:r>
              <a:rPr lang="ru-RU" sz="3200" b="1" dirty="0" smtClean="0"/>
              <a:t> лет назад. Исчезли в начале каменноугольного периода, </a:t>
            </a:r>
            <a:r>
              <a:rPr lang="ru-RU" sz="3200" b="1" dirty="0" smtClean="0"/>
              <a:t>просуществовав </a:t>
            </a:r>
            <a:r>
              <a:rPr lang="ru-RU" sz="3200" b="1" dirty="0" smtClean="0"/>
              <a:t>всего 40–50 </a:t>
            </a:r>
            <a:r>
              <a:rPr lang="ru-RU" sz="3200" b="1" dirty="0" err="1" smtClean="0"/>
              <a:t>млн</a:t>
            </a:r>
            <a:r>
              <a:rPr lang="ru-RU" sz="3200" b="1" dirty="0" smtClean="0"/>
              <a:t> лет. Несмотря на кратковременное существование,</a:t>
            </a:r>
          </a:p>
          <a:p>
            <a:pPr algn="ctr"/>
            <a:r>
              <a:rPr lang="ru-RU" sz="3200" b="1" dirty="0" smtClean="0"/>
              <a:t>дали начало по меньшей мере двум крупным филогенетическим ветвям, </a:t>
            </a:r>
            <a:r>
              <a:rPr lang="ru-RU" sz="3200" b="1" dirty="0" smtClean="0"/>
              <a:t>что</a:t>
            </a:r>
            <a:r>
              <a:rPr lang="en-US" sz="3200" b="1" dirty="0" smtClean="0"/>
              <a:t> </a:t>
            </a:r>
            <a:r>
              <a:rPr lang="ru-RU" sz="3200" b="1" dirty="0" smtClean="0"/>
              <a:t>имело </a:t>
            </a:r>
            <a:r>
              <a:rPr lang="ru-RU" sz="3200" b="1" dirty="0" smtClean="0"/>
              <a:t>значительное эволюционное значение. </a:t>
            </a:r>
            <a:endParaRPr lang="ru-RU" sz="3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6-tub-ru.yandex.net/i?id=382088753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8605"/>
            <a:ext cx="4214842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Это </a:t>
            </a:r>
            <a:r>
              <a:rPr lang="ru-RU" sz="3200" b="1" dirty="0" smtClean="0"/>
              <a:t>типичные </a:t>
            </a:r>
            <a:r>
              <a:rPr lang="ru-RU" sz="3200" b="1" dirty="0" err="1" smtClean="0"/>
              <a:t>эуспорангиатные</a:t>
            </a:r>
            <a:r>
              <a:rPr lang="ru-RU" sz="3200" b="1" dirty="0" smtClean="0"/>
              <a:t> </a:t>
            </a:r>
            <a:r>
              <a:rPr lang="ru-RU" sz="3200" b="1" dirty="0" smtClean="0"/>
              <a:t>растения</a:t>
            </a:r>
            <a:r>
              <a:rPr lang="ru-RU" sz="32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smtClean="0"/>
              <a:t>Спорангии располагались одиночно или </a:t>
            </a:r>
            <a:r>
              <a:rPr lang="ru-RU" sz="3200" b="1" dirty="0" smtClean="0"/>
              <a:t>группами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терминально</a:t>
            </a:r>
            <a:r>
              <a:rPr lang="ru-RU" sz="3200" b="1" dirty="0" smtClean="0"/>
              <a:t> (в особых по морфологической природе органах – в </a:t>
            </a:r>
            <a:r>
              <a:rPr lang="ru-RU" sz="3200" b="1" dirty="0" err="1" smtClean="0"/>
              <a:t>спорокладах</a:t>
            </a:r>
            <a:r>
              <a:rPr lang="ru-RU" sz="3200" b="1" dirty="0" smtClean="0"/>
              <a:t>, отделенных от вегетативных частей) или на нижней </a:t>
            </a:r>
            <a:r>
              <a:rPr lang="ru-RU" sz="3200" b="1" dirty="0" smtClean="0"/>
              <a:t>поверхности пластинки вайи.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На </a:t>
            </a:r>
            <a:r>
              <a:rPr lang="ru-RU" sz="3200" b="1" dirty="0" smtClean="0"/>
              <a:t>стенках спорангия появляется </a:t>
            </a:r>
            <a:r>
              <a:rPr lang="ru-RU" sz="3200" b="1" dirty="0" smtClean="0"/>
              <a:t>дифференцированная группа клеток, способствующая </a:t>
            </a:r>
            <a:r>
              <a:rPr lang="ru-RU" sz="3200" b="1" dirty="0" smtClean="0"/>
              <a:t>их </a:t>
            </a:r>
            <a:r>
              <a:rPr lang="ru-RU" sz="3200" b="1" dirty="0" smtClean="0"/>
              <a:t>вскрытию.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Споры </a:t>
            </a:r>
            <a:r>
              <a:rPr lang="ru-RU" sz="3200" b="1" dirty="0" smtClean="0"/>
              <a:t>трехлучевые.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Характерны </a:t>
            </a:r>
            <a:r>
              <a:rPr lang="ru-RU" sz="3200" b="1" dirty="0" smtClean="0"/>
              <a:t>различная форма ксилемы в осевых органах (C-, V-, W-, I-, H- или </a:t>
            </a:r>
            <a:r>
              <a:rPr lang="ru-RU" sz="3200" b="1" dirty="0" smtClean="0"/>
              <a:t>X-образная</a:t>
            </a:r>
            <a:r>
              <a:rPr lang="ru-RU" sz="3200" b="1" dirty="0" smtClean="0"/>
              <a:t>), а также </a:t>
            </a:r>
            <a:r>
              <a:rPr lang="ru-RU" sz="3200" b="1" dirty="0" err="1" smtClean="0"/>
              <a:t>протостела</a:t>
            </a:r>
            <a:r>
              <a:rPr lang="ru-RU" sz="3200" b="1" dirty="0" smtClean="0"/>
              <a:t> или актиностела. </a:t>
            </a:r>
            <a:endParaRPr lang="ru-RU" sz="3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У некоторых представителей</a:t>
            </a:r>
          </a:p>
          <a:p>
            <a:pPr algn="ctr"/>
            <a:r>
              <a:rPr lang="ru-RU" sz="3600" b="1" dirty="0" smtClean="0"/>
              <a:t>в ксилеме развиваются периферические петли, как у </a:t>
            </a:r>
            <a:r>
              <a:rPr lang="ru-RU" sz="3600" b="1" dirty="0" err="1" smtClean="0"/>
              <a:t>кладоксилеевых</a:t>
            </a:r>
            <a:r>
              <a:rPr lang="ru-RU" sz="3600" b="1" dirty="0" smtClean="0"/>
              <a:t> </a:t>
            </a:r>
            <a:r>
              <a:rPr lang="ru-RU" sz="3600" b="1" dirty="0" smtClean="0"/>
              <a:t>папоротников</a:t>
            </a:r>
            <a:r>
              <a:rPr lang="ru-RU" sz="3600" b="1" dirty="0" smtClean="0"/>
              <a:t>. </a:t>
            </a:r>
            <a:r>
              <a:rPr lang="ru-RU" sz="3600" b="1" dirty="0" err="1" smtClean="0"/>
              <a:t>Зигоптерисовые</a:t>
            </a:r>
            <a:r>
              <a:rPr lang="ru-RU" sz="3600" b="1" dirty="0" smtClean="0"/>
              <a:t> папоротники – первое эволюционное звено в </a:t>
            </a:r>
            <a:r>
              <a:rPr lang="ru-RU" sz="3600" b="1" dirty="0" smtClean="0"/>
              <a:t>направлении </a:t>
            </a:r>
            <a:r>
              <a:rPr lang="ru-RU" sz="3600" b="1" dirty="0" smtClean="0"/>
              <a:t>всех современных папоротников кроме </a:t>
            </a:r>
            <a:r>
              <a:rPr lang="ru-RU" sz="3600" b="1" dirty="0" err="1" smtClean="0"/>
              <a:t>ужовниковых</a:t>
            </a:r>
            <a:r>
              <a:rPr lang="ru-RU" sz="3600" b="1" dirty="0" smtClean="0"/>
              <a:t>. Именно </a:t>
            </a:r>
            <a:r>
              <a:rPr lang="ru-RU" sz="3600" b="1" dirty="0" smtClean="0"/>
              <a:t>в рамках </a:t>
            </a:r>
            <a:r>
              <a:rPr lang="ru-RU" sz="3600" b="1" dirty="0" smtClean="0"/>
              <a:t>данного таксона у «папоротниковой» линии эволюции впервые, в </a:t>
            </a:r>
            <a:r>
              <a:rPr lang="ru-RU" sz="3600" b="1" dirty="0" smtClean="0"/>
              <a:t>начале </a:t>
            </a:r>
            <a:r>
              <a:rPr lang="ru-RU" sz="3600" b="1" dirty="0" smtClean="0"/>
              <a:t>карбона, появляются листовидные образования – вайи (предпобеги).</a:t>
            </a:r>
            <a:endParaRPr lang="ru-RU" sz="3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0"/>
            <a:ext cx="89297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Современные папоротники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Класс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Marattiopsida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/>
              <a:t>–</a:t>
            </a:r>
          </a:p>
          <a:p>
            <a:pPr algn="ctr"/>
            <a:r>
              <a:rPr lang="ru-RU" sz="3200" b="1" i="1" dirty="0" smtClean="0"/>
              <a:t> </a:t>
            </a:r>
            <a:r>
              <a:rPr lang="ru-RU" sz="3200" b="1" i="1" dirty="0" smtClean="0"/>
              <a:t>папоротники, появившиеся в середине </a:t>
            </a:r>
            <a:r>
              <a:rPr lang="ru-RU" sz="3200" b="1" i="1" dirty="0" smtClean="0"/>
              <a:t>каменно</a:t>
            </a:r>
            <a:r>
              <a:rPr lang="ru-RU" sz="3200" b="1" dirty="0" smtClean="0"/>
              <a:t>угольного </a:t>
            </a:r>
            <a:r>
              <a:rPr lang="ru-RU" sz="3200" b="1" dirty="0" smtClean="0"/>
              <a:t>периода палеозойской эры, и одна из немногих древних групп, </a:t>
            </a:r>
            <a:r>
              <a:rPr lang="ru-RU" sz="3200" b="1" dirty="0" smtClean="0"/>
              <a:t>сохранившихся до настоящего времени. </a:t>
            </a:r>
            <a:r>
              <a:rPr lang="ru-RU" sz="3200" b="1" dirty="0" err="1" smtClean="0">
                <a:solidFill>
                  <a:srgbClr val="FF0000"/>
                </a:solidFill>
              </a:rPr>
              <a:t>Мараттиопсиды</a:t>
            </a:r>
            <a:r>
              <a:rPr lang="ru-RU" sz="3200" b="1" dirty="0" smtClean="0"/>
              <a:t> берут начало от зигоптерисовых </a:t>
            </a:r>
            <a:r>
              <a:rPr lang="ru-RU" sz="3200" b="1" dirty="0" smtClean="0"/>
              <a:t>папоротников, с которыми их сближают многие </a:t>
            </a:r>
            <a:r>
              <a:rPr lang="ru-RU" sz="3200" b="1" dirty="0" smtClean="0"/>
              <a:t>архаические черты: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эуспорангиатность</a:t>
            </a:r>
            <a:r>
              <a:rPr lang="ru-RU" sz="3200" b="1" dirty="0" smtClean="0"/>
              <a:t>,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наличие </a:t>
            </a:r>
            <a:r>
              <a:rPr lang="ru-RU" sz="3200" b="1" dirty="0" err="1" smtClean="0"/>
              <a:t>афлебиев</a:t>
            </a:r>
            <a:r>
              <a:rPr lang="ru-RU" sz="3200" b="1" dirty="0" smtClean="0"/>
              <a:t>,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отсутствие </a:t>
            </a:r>
            <a:r>
              <a:rPr lang="ru-RU" sz="3200" b="1" dirty="0" smtClean="0"/>
              <a:t>приспособлений</a:t>
            </a:r>
          </a:p>
          <a:p>
            <a:pPr algn="ctr"/>
            <a:r>
              <a:rPr lang="ru-RU" sz="3200" b="1" dirty="0" smtClean="0"/>
              <a:t>для раскрытия спорангиев или примитивное кольцо. </a:t>
            </a:r>
            <a:endParaRPr lang="ru-RU" sz="32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im7-tub-ru.yandex.net/i?id=371390838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0"/>
            <a:ext cx="516636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572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Для современных </a:t>
            </a:r>
            <a:r>
              <a:rPr lang="ru-RU" sz="3200" b="1" dirty="0" err="1" smtClean="0"/>
              <a:t>мараттиевых</a:t>
            </a:r>
            <a:r>
              <a:rPr lang="ru-RU" sz="3200" b="1" dirty="0" smtClean="0"/>
              <a:t> </a:t>
            </a:r>
            <a:r>
              <a:rPr lang="ru-RU" sz="3200" b="1" dirty="0" smtClean="0"/>
              <a:t>характерны срастание спорангиев в </a:t>
            </a:r>
            <a:r>
              <a:rPr lang="ru-RU" sz="3200" b="1" dirty="0" err="1" smtClean="0"/>
              <a:t>синангии</a:t>
            </a:r>
            <a:r>
              <a:rPr lang="ru-RU" sz="3200" b="1" dirty="0" smtClean="0"/>
              <a:t> и их </a:t>
            </a:r>
            <a:r>
              <a:rPr lang="ru-RU" sz="3200" b="1" dirty="0" err="1" smtClean="0"/>
              <a:t>ламинальное</a:t>
            </a:r>
            <a:r>
              <a:rPr lang="ru-RU" sz="3200" b="1" dirty="0" smtClean="0"/>
              <a:t> расположение</a:t>
            </a:r>
            <a:r>
              <a:rPr lang="ru-RU" sz="3200" b="1" dirty="0" smtClean="0"/>
              <a:t>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Жизненную </a:t>
            </a:r>
            <a:r>
              <a:rPr lang="ru-RU" sz="3200" b="1" dirty="0" smtClean="0"/>
              <a:t>форму можно, вероятно, считать </a:t>
            </a:r>
            <a:r>
              <a:rPr lang="ru-RU" sz="3200" b="1" dirty="0" err="1" smtClean="0"/>
              <a:t>полудревовидной</a:t>
            </a:r>
            <a:r>
              <a:rPr lang="ru-RU" sz="3200" b="1" dirty="0" smtClean="0"/>
              <a:t> </a:t>
            </a:r>
            <a:r>
              <a:rPr lang="ru-RU" sz="3200" b="1" dirty="0" smtClean="0"/>
              <a:t>(редукция древовидности).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err="1" smtClean="0"/>
              <a:t>Синтелом</a:t>
            </a:r>
            <a:r>
              <a:rPr lang="ru-RU" sz="3200" b="1" dirty="0" smtClean="0"/>
              <a:t> </a:t>
            </a:r>
            <a:r>
              <a:rPr lang="ru-RU" sz="3200" b="1" dirty="0" smtClean="0"/>
              <a:t>в виде </a:t>
            </a:r>
            <a:r>
              <a:rPr lang="ru-RU" sz="3200" b="1" dirty="0" err="1" smtClean="0"/>
              <a:t>дорсо-вентрального</a:t>
            </a:r>
            <a:r>
              <a:rPr lang="ru-RU" sz="3200" b="1" dirty="0" smtClean="0"/>
              <a:t> </a:t>
            </a:r>
            <a:r>
              <a:rPr lang="ru-RU" sz="3200" b="1" dirty="0" smtClean="0"/>
              <a:t>корневища </a:t>
            </a:r>
            <a:r>
              <a:rPr lang="ru-RU" sz="3200" b="1" dirty="0" smtClean="0"/>
              <a:t>или клубневидного ствола отличается мясистостью.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В </a:t>
            </a:r>
            <a:r>
              <a:rPr lang="ru-RU" sz="3200" b="1" dirty="0" smtClean="0"/>
              <a:t>молодых </a:t>
            </a:r>
            <a:r>
              <a:rPr lang="ru-RU" sz="3200" b="1" dirty="0" err="1" smtClean="0"/>
              <a:t>синтеломах</a:t>
            </a:r>
            <a:r>
              <a:rPr lang="ru-RU" sz="3200" b="1" dirty="0" smtClean="0"/>
              <a:t> </a:t>
            </a:r>
            <a:r>
              <a:rPr lang="ru-RU" sz="3200" b="1" dirty="0" smtClean="0"/>
              <a:t>имеется </a:t>
            </a:r>
            <a:r>
              <a:rPr lang="ru-RU" sz="3200" b="1" dirty="0" err="1" smtClean="0"/>
              <a:t>протостела</a:t>
            </a:r>
            <a:r>
              <a:rPr lang="ru-RU" sz="3200" b="1" dirty="0" smtClean="0"/>
              <a:t>, которая в дальнейшем преобразуется в </a:t>
            </a:r>
            <a:r>
              <a:rPr lang="ru-RU" sz="3200" b="1" dirty="0" err="1" smtClean="0"/>
              <a:t>амфифлойную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сифоностелу</a:t>
            </a:r>
            <a:r>
              <a:rPr lang="ru-RU" sz="3200" b="1" dirty="0" smtClean="0"/>
              <a:t>. </a:t>
            </a:r>
            <a:endParaRPr lang="ru-RU" sz="32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40" y="500042"/>
            <a:ext cx="8286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В </a:t>
            </a:r>
            <a:r>
              <a:rPr lang="ru-RU" sz="3600" b="1" dirty="0"/>
              <a:t>вегетативных органах </a:t>
            </a:r>
            <a:r>
              <a:rPr lang="ru-RU" sz="3600" b="1" dirty="0" err="1"/>
              <a:t>мараттиевых</a:t>
            </a:r>
            <a:r>
              <a:rPr lang="ru-RU" sz="3600" b="1" dirty="0"/>
              <a:t> развиты </a:t>
            </a:r>
            <a:r>
              <a:rPr lang="ru-RU" sz="3600" b="1" dirty="0" smtClean="0"/>
              <a:t>большие лизигенные </a:t>
            </a:r>
            <a:r>
              <a:rPr lang="ru-RU" sz="3600" b="1" dirty="0"/>
              <a:t>ходы. </a:t>
            </a:r>
            <a:endParaRPr lang="ru-RU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Споры </a:t>
            </a:r>
            <a:r>
              <a:rPr lang="ru-RU" sz="3600" b="1" dirty="0"/>
              <a:t>трехлучевые или однолучевые</a:t>
            </a:r>
            <a:r>
              <a:rPr lang="ru-RU" sz="36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 </a:t>
            </a:r>
            <a:r>
              <a:rPr lang="ru-RU" sz="3600" b="1" dirty="0"/>
              <a:t>В каждом </a:t>
            </a:r>
            <a:r>
              <a:rPr lang="ru-RU" sz="3600" b="1" dirty="0" smtClean="0"/>
              <a:t>спорангии </a:t>
            </a:r>
            <a:r>
              <a:rPr lang="ru-RU" sz="3600" b="1" dirty="0"/>
              <a:t>их развивается от 1450 до 7500</a:t>
            </a:r>
            <a:r>
              <a:rPr lang="ru-RU" sz="36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 </a:t>
            </a:r>
            <a:r>
              <a:rPr lang="ru-RU" sz="3600" b="1" dirty="0"/>
              <a:t>Гаметофиты надземные, мясистые, </a:t>
            </a:r>
            <a:r>
              <a:rPr lang="ru-RU" sz="3600" b="1" dirty="0" smtClean="0"/>
              <a:t>темно-зеленые</a:t>
            </a:r>
            <a:r>
              <a:rPr lang="ru-RU" sz="3600" b="1" dirty="0"/>
              <a:t>, сердцевидные или продолговатые, многолетние. </a:t>
            </a:r>
            <a:endParaRPr lang="ru-RU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Класс включает единственный </a:t>
            </a:r>
            <a:r>
              <a:rPr lang="ru-RU" sz="3600" b="1" dirty="0"/>
              <a:t>порядок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Класс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Polypodiopsida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,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Osmundidae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– </a:t>
            </a:r>
            <a:endParaRPr lang="ru-RU" sz="3200" b="1" i="1" dirty="0" smtClean="0"/>
          </a:p>
          <a:p>
            <a:pPr algn="ctr"/>
            <a:r>
              <a:rPr lang="ru-RU" sz="3200" b="1" i="1" dirty="0" smtClean="0"/>
              <a:t>группа </a:t>
            </a:r>
            <a:r>
              <a:rPr lang="ru-RU" sz="3200" b="1" i="1" dirty="0" smtClean="0"/>
              <a:t>примитивных папоротников, занимающих </a:t>
            </a:r>
            <a:r>
              <a:rPr lang="ru-RU" sz="3200" b="1" i="1" dirty="0" smtClean="0"/>
              <a:t>про</a:t>
            </a:r>
            <a:r>
              <a:rPr lang="ru-RU" sz="3200" b="1" dirty="0" smtClean="0"/>
              <a:t>межуточное </a:t>
            </a:r>
            <a:r>
              <a:rPr lang="ru-RU" sz="3200" b="1" dirty="0" smtClean="0"/>
              <a:t>положение между эуспорангиатными и лептоспорангиатными</a:t>
            </a:r>
          </a:p>
          <a:p>
            <a:pPr algn="ctr"/>
            <a:r>
              <a:rPr lang="ru-RU" sz="3200" b="1" dirty="0" smtClean="0"/>
              <a:t>таксонами.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Достаточно </a:t>
            </a:r>
            <a:r>
              <a:rPr lang="ru-RU" sz="3200" b="1" dirty="0" smtClean="0"/>
              <a:t>обособлена от всех подклассов полиподиопсид, </a:t>
            </a:r>
            <a:r>
              <a:rPr lang="ru-RU" sz="3200" b="1" dirty="0" smtClean="0"/>
              <a:t>очевидно </a:t>
            </a:r>
            <a:r>
              <a:rPr lang="ru-RU" sz="3200" b="1" dirty="0" smtClean="0"/>
              <a:t>вследствие ранней дивергенции от остальных таксонов </a:t>
            </a:r>
            <a:r>
              <a:rPr lang="ru-RU" sz="3200" b="1" dirty="0" smtClean="0"/>
              <a:t>полиподиевых папоротников</a:t>
            </a:r>
            <a:r>
              <a:rPr lang="ru-RU" sz="3200" b="1" dirty="0" smtClean="0"/>
              <a:t>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Спорангии </a:t>
            </a:r>
            <a:r>
              <a:rPr lang="ru-RU" sz="3200" b="1" dirty="0" smtClean="0"/>
              <a:t>крупные, без кольца. </a:t>
            </a:r>
            <a:endParaRPr lang="ru-RU" sz="32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im3-tub-ru.yandex.net/i?id=8671932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8441114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8858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В синтеломных корневищах относительно сильно развита кора при тонкой стеле. </a:t>
            </a:r>
            <a:endParaRPr lang="ru-RU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 Тип </a:t>
            </a:r>
            <a:r>
              <a:rPr lang="ru-RU" sz="3600" b="1" dirty="0" smtClean="0"/>
              <a:t>проводящей системы – диктиостела; при этом флоэма окружает «сетчатую» флоэму в виде сплошного цилиндра. </a:t>
            </a:r>
            <a:endParaRPr lang="ru-RU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 </a:t>
            </a:r>
            <a:r>
              <a:rPr lang="ru-RU" sz="3600" b="1" dirty="0" smtClean="0"/>
              <a:t> Представители </a:t>
            </a:r>
            <a:r>
              <a:rPr lang="ru-RU" sz="3600" b="1" dirty="0" smtClean="0"/>
              <a:t>известны по ископаемым останкам пермского периода.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5-tub-ru.yandex.net/i?id=36376202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7715304" cy="5757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5834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</a:rPr>
              <a:t>Schizeidae</a:t>
            </a:r>
            <a:r>
              <a:rPr lang="ru-RU" sz="3200" b="1" i="1" dirty="0" smtClean="0"/>
              <a:t> – своеобразная, достаточно древняя группа папоротников.</a:t>
            </a:r>
          </a:p>
          <a:p>
            <a:pPr algn="ctr"/>
            <a:r>
              <a:rPr lang="ru-RU" sz="3200" b="1" dirty="0" smtClean="0"/>
              <a:t>Известна с каменноугольного периода палеозойской эры</a:t>
            </a:r>
            <a:r>
              <a:rPr lang="ru-RU" sz="3200" b="1" dirty="0" smtClean="0"/>
              <a:t>.</a:t>
            </a:r>
          </a:p>
          <a:p>
            <a:pPr algn="ctr"/>
            <a:r>
              <a:rPr lang="ru-RU" sz="3200" b="1" dirty="0" smtClean="0"/>
              <a:t> Представители подкласса </a:t>
            </a:r>
            <a:r>
              <a:rPr lang="ru-RU" sz="3200" b="1" dirty="0" smtClean="0"/>
              <a:t>характеризуются комплексом достаточно примитивных черт: </a:t>
            </a:r>
            <a:r>
              <a:rPr lang="ru-RU" sz="3200" b="1" dirty="0" smtClean="0"/>
              <a:t>одиночные </a:t>
            </a:r>
            <a:r>
              <a:rPr lang="ru-RU" sz="3200" b="1" dirty="0" smtClean="0"/>
              <a:t>спорангии расположены по краю пластинки, созревают </a:t>
            </a:r>
            <a:r>
              <a:rPr lang="ru-RU" sz="3200" b="1" dirty="0" smtClean="0"/>
              <a:t>одновременно </a:t>
            </a:r>
            <a:r>
              <a:rPr lang="ru-RU" sz="3200" b="1" dirty="0" smtClean="0"/>
              <a:t>(симультанный тип);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верхушечное поперечноекольцо,способствующее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вскрытию спорангия; трехлучевые споры, дихотомическое жилкование </a:t>
            </a:r>
            <a:r>
              <a:rPr lang="ru-RU" sz="3200" b="1" dirty="0" smtClean="0"/>
              <a:t>в сегментах </a:t>
            </a:r>
            <a:r>
              <a:rPr lang="ru-RU" sz="3200" b="1" dirty="0" err="1" smtClean="0"/>
              <a:t>вай</a:t>
            </a:r>
            <a:r>
              <a:rPr lang="ru-RU" sz="3200" b="1" dirty="0" smtClean="0"/>
              <a:t>; диморфизм в строении генеративных и вегетативных </a:t>
            </a:r>
            <a:r>
              <a:rPr lang="ru-RU" sz="3200" b="1" dirty="0" err="1" smtClean="0"/>
              <a:t>вай</a:t>
            </a:r>
            <a:r>
              <a:rPr lang="ru-RU" sz="3200" b="1" dirty="0" smtClean="0"/>
              <a:t> </a:t>
            </a:r>
            <a:r>
              <a:rPr lang="ru-RU" sz="3200" b="1" dirty="0" smtClean="0"/>
              <a:t>или их </a:t>
            </a:r>
            <a:r>
              <a:rPr lang="ru-RU" sz="3200" b="1" dirty="0" smtClean="0"/>
              <a:t>частей.</a:t>
            </a:r>
            <a:endParaRPr lang="ru-RU" sz="32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Порядок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птерисовых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/>
              <a:t>считается </a:t>
            </a:r>
            <a:r>
              <a:rPr lang="ru-RU" sz="2800" b="1" i="1" dirty="0"/>
              <a:t>достаточно специализированным. </a:t>
            </a:r>
            <a:endParaRPr lang="ru-RU" sz="2800" b="1" i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i="1" dirty="0" smtClean="0"/>
              <a:t>Спо</a:t>
            </a:r>
            <a:r>
              <a:rPr lang="ru-RU" sz="2800" b="1" dirty="0" smtClean="0"/>
              <a:t>рангии</a:t>
            </a:r>
            <a:r>
              <a:rPr lang="ru-RU" sz="2800" b="1" dirty="0"/>
              <a:t>, вперемешку с парафизами, располагаются непрерывной или </a:t>
            </a:r>
            <a:r>
              <a:rPr lang="ru-RU" sz="2800" b="1" dirty="0" smtClean="0"/>
              <a:t>прерывистой </a:t>
            </a:r>
            <a:r>
              <a:rPr lang="ru-RU" sz="2800" b="1" dirty="0"/>
              <a:t>линией вдоль края сегмента пластинки вайи, образуя так называемый</a:t>
            </a:r>
          </a:p>
          <a:p>
            <a:pPr algn="ctr"/>
            <a:r>
              <a:rPr lang="ru-RU" sz="2800" b="1" dirty="0" err="1"/>
              <a:t>ценосорус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Спорангии </a:t>
            </a:r>
            <a:r>
              <a:rPr lang="ru-RU" sz="2800" b="1" dirty="0"/>
              <a:t>при этом прикрыты подвернутым краем пластинки.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/>
              <a:t>Индузий отсутствует.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Созревание </a:t>
            </a:r>
            <a:r>
              <a:rPr lang="ru-RU" sz="2800" b="1" dirty="0"/>
              <a:t>спорангиев неопределенное.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Кольцо продольное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Споры </a:t>
            </a:r>
            <a:r>
              <a:rPr lang="ru-RU" sz="2800" b="1" dirty="0"/>
              <a:t>трехлучевые или однолучевые (редко).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Жилкование дихотомическое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Проводящая </a:t>
            </a:r>
            <a:r>
              <a:rPr lang="ru-RU" sz="2800" b="1" dirty="0"/>
              <a:t>система – </a:t>
            </a:r>
            <a:r>
              <a:rPr lang="ru-RU" sz="2800" b="1" dirty="0" err="1" smtClean="0"/>
              <a:t>соленостела</a:t>
            </a:r>
            <a:r>
              <a:rPr lang="ru-RU" sz="28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err="1" smtClean="0"/>
              <a:t>Корневищеподобные</a:t>
            </a:r>
            <a:r>
              <a:rPr lang="ru-RU" sz="2800" b="1" dirty="0" smtClean="0"/>
              <a:t> синтеломы </a:t>
            </a:r>
            <a:r>
              <a:rPr lang="ru-RU" sz="2800" b="1" dirty="0"/>
              <a:t>покрыты чешуями, реже волосками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m4-tub-ru.yandex.net/i?id=356402195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334005" cy="4000504"/>
          </a:xfrm>
          <a:prstGeom prst="rect">
            <a:avLst/>
          </a:prstGeom>
          <a:noFill/>
        </p:spPr>
      </p:pic>
      <p:pic>
        <p:nvPicPr>
          <p:cNvPr id="48132" name="Picture 4" descr="http://im6-tub-ru.yandex.net/i?id=433814943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811139"/>
            <a:ext cx="5072066" cy="4046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solidFill>
                  <a:srgbClr val="FF0000"/>
                </a:solidFill>
              </a:rPr>
              <a:t>Hymenophyllidae</a:t>
            </a:r>
            <a:r>
              <a:rPr lang="ru-RU" sz="2800" b="1" i="1" dirty="0" smtClean="0"/>
              <a:t> </a:t>
            </a:r>
            <a:r>
              <a:rPr lang="ru-RU" sz="2800" b="1" i="1" dirty="0" smtClean="0"/>
              <a:t>–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i="1" dirty="0" smtClean="0"/>
              <a:t> </a:t>
            </a:r>
            <a:r>
              <a:rPr lang="ru-RU" sz="2800" b="1" i="1" dirty="0" smtClean="0"/>
              <a:t>достаточно разнородная в отношении степени </a:t>
            </a:r>
            <a:r>
              <a:rPr lang="ru-RU" sz="2800" b="1" i="1" dirty="0" smtClean="0"/>
              <a:t>при</a:t>
            </a:r>
            <a:r>
              <a:rPr lang="ru-RU" sz="2800" b="1" dirty="0" smtClean="0"/>
              <a:t>митивности </a:t>
            </a:r>
            <a:r>
              <a:rPr lang="ru-RU" sz="2800" b="1" dirty="0" smtClean="0"/>
              <a:t>либо эволюционной </a:t>
            </a:r>
            <a:r>
              <a:rPr lang="ru-RU" sz="2800" b="1" dirty="0" err="1" smtClean="0"/>
              <a:t>продвинутости</a:t>
            </a:r>
            <a:r>
              <a:rPr lang="ru-RU" sz="2800" b="1" dirty="0" smtClean="0"/>
              <a:t> группа папоротников</a:t>
            </a:r>
            <a:r>
              <a:rPr lang="ru-RU" sz="28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 Наблюдается </a:t>
            </a:r>
            <a:r>
              <a:rPr lang="ru-RU" sz="2800" b="1" dirty="0" smtClean="0"/>
              <a:t>различный характер развития синтелома: от развитого </a:t>
            </a:r>
            <a:r>
              <a:rPr lang="ru-RU" sz="2800" b="1" dirty="0" err="1" smtClean="0"/>
              <a:t>плагиотропного</a:t>
            </a:r>
            <a:r>
              <a:rPr lang="ru-RU" sz="2800" b="1" dirty="0" smtClean="0"/>
              <a:t> </a:t>
            </a:r>
            <a:r>
              <a:rPr lang="ru-RU" sz="2800" b="1" dirty="0" smtClean="0"/>
              <a:t>до редуцированного </a:t>
            </a:r>
            <a:r>
              <a:rPr lang="ru-RU" sz="2800" b="1" dirty="0" err="1" smtClean="0"/>
              <a:t>ортотропного</a:t>
            </a:r>
            <a:r>
              <a:rPr lang="ru-RU" sz="2800" b="1" dirty="0" smtClean="0"/>
              <a:t> у некоторых «</a:t>
            </a:r>
            <a:r>
              <a:rPr lang="ru-RU" sz="2800" b="1" dirty="0" err="1" smtClean="0"/>
              <a:t>короткокорневищных</a:t>
            </a:r>
            <a:r>
              <a:rPr lang="ru-RU" sz="2800" b="1" dirty="0" smtClean="0"/>
              <a:t>» папоротников</a:t>
            </a:r>
            <a:r>
              <a:rPr lang="ru-RU" sz="28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800" b="1" dirty="0" smtClean="0"/>
              <a:t>Спорангии собраны в </a:t>
            </a:r>
            <a:r>
              <a:rPr lang="ru-RU" sz="2800" b="1" dirty="0" err="1" smtClean="0"/>
              <a:t>градатные</a:t>
            </a:r>
            <a:r>
              <a:rPr lang="ru-RU" sz="2800" b="1" dirty="0" smtClean="0"/>
              <a:t> сорусы и имеют</a:t>
            </a:r>
          </a:p>
          <a:p>
            <a:pPr algn="ctr"/>
            <a:r>
              <a:rPr lang="ru-RU" sz="2800" b="1" dirty="0" smtClean="0"/>
              <a:t>поперечное, косое или продольное кольцо.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Созревание </a:t>
            </a:r>
            <a:r>
              <a:rPr lang="ru-RU" sz="2800" b="1" dirty="0" smtClean="0"/>
              <a:t>спорангиев – </a:t>
            </a:r>
            <a:r>
              <a:rPr lang="ru-RU" sz="2800" b="1" dirty="0" smtClean="0"/>
              <a:t>базипетальное.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800" b="1" dirty="0" smtClean="0"/>
              <a:t>Индузий обычно хорошо развит. </a:t>
            </a:r>
            <a:endParaRPr lang="ru-RU" sz="28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Споры </a:t>
            </a:r>
            <a:r>
              <a:rPr lang="ru-RU" sz="2800" b="1" dirty="0" smtClean="0"/>
              <a:t>трех– или однолучевые.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Происходят, вероятно, от вымерших ботриоптерисовых. </a:t>
            </a:r>
            <a:endParaRPr lang="ru-RU" sz="28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Известные </a:t>
            </a:r>
            <a:r>
              <a:rPr lang="ru-RU" sz="3200" b="1" dirty="0" smtClean="0"/>
              <a:t>представители </a:t>
            </a:r>
            <a:r>
              <a:rPr lang="ru-RU" sz="3200" b="1" dirty="0" smtClean="0"/>
              <a:t>следующие.</a:t>
            </a:r>
          </a:p>
          <a:p>
            <a:pPr algn="ctr"/>
            <a:r>
              <a:rPr lang="ru-RU" sz="3200" b="1" i="1" dirty="0" err="1" smtClean="0">
                <a:solidFill>
                  <a:srgbClr val="FF0000"/>
                </a:solidFill>
              </a:rPr>
              <a:t>Pteridium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aquilinum</a:t>
            </a:r>
            <a:r>
              <a:rPr lang="ru-RU" sz="3200" b="1" i="1" dirty="0" smtClean="0">
                <a:solidFill>
                  <a:srgbClr val="FF0000"/>
                </a:solidFill>
              </a:rPr>
              <a:t> (Орляк обыкновенный</a:t>
            </a:r>
            <a:r>
              <a:rPr lang="ru-RU" sz="3200" b="1" i="1" dirty="0" smtClean="0"/>
              <a:t>). Один из самых </a:t>
            </a:r>
            <a:r>
              <a:rPr lang="ru-RU" sz="3200" b="1" i="1" dirty="0" smtClean="0"/>
              <a:t>распро</a:t>
            </a:r>
            <a:r>
              <a:rPr lang="ru-RU" sz="3200" b="1" dirty="0" smtClean="0"/>
              <a:t>страненных </a:t>
            </a:r>
            <a:r>
              <a:rPr lang="ru-RU" sz="3200" b="1" dirty="0" smtClean="0"/>
              <a:t>папоротников </a:t>
            </a:r>
            <a:r>
              <a:rPr lang="ru-RU" sz="3200" b="1" dirty="0" smtClean="0"/>
              <a:t>Земли.</a:t>
            </a:r>
          </a:p>
          <a:p>
            <a:pPr algn="ctr"/>
            <a:r>
              <a:rPr lang="ru-RU" sz="3200" b="1" dirty="0" smtClean="0"/>
              <a:t>Встречается </a:t>
            </a:r>
            <a:r>
              <a:rPr lang="ru-RU" sz="3200" b="1" dirty="0" smtClean="0"/>
              <a:t>на всех континентах, </a:t>
            </a:r>
            <a:r>
              <a:rPr lang="ru-RU" sz="3200" b="1" dirty="0" smtClean="0"/>
              <a:t>кроме Антарктиды</a:t>
            </a:r>
            <a:r>
              <a:rPr lang="ru-RU" sz="3200" b="1" dirty="0" smtClean="0"/>
              <a:t>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Чрезвычайно </a:t>
            </a:r>
            <a:r>
              <a:rPr lang="ru-RU" sz="3200" b="1" dirty="0" smtClean="0"/>
              <a:t>изменчив и в разных регионах представлен </a:t>
            </a:r>
            <a:r>
              <a:rPr lang="ru-RU" sz="3200" b="1" dirty="0" smtClean="0"/>
              <a:t>особыми </a:t>
            </a:r>
            <a:r>
              <a:rPr lang="ru-RU" sz="3200" b="1" dirty="0" smtClean="0"/>
              <a:t>географическими расами – подвидами.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Произрастает </a:t>
            </a:r>
            <a:r>
              <a:rPr lang="ru-RU" sz="3200" b="1" dirty="0" smtClean="0"/>
              <a:t>в светлых </a:t>
            </a:r>
            <a:r>
              <a:rPr lang="ru-RU" sz="3200" b="1" dirty="0" smtClean="0"/>
              <a:t>смешанных </a:t>
            </a:r>
            <a:r>
              <a:rPr lang="ru-RU" sz="3200" b="1" dirty="0" smtClean="0"/>
              <a:t>лесах, а также в сосняках, темнохвойной горной тайге, на </a:t>
            </a:r>
            <a:r>
              <a:rPr lang="ru-RU" sz="3200" b="1" dirty="0" smtClean="0"/>
              <a:t>лесных полянах</a:t>
            </a:r>
            <a:r>
              <a:rPr lang="ru-RU" sz="3200" b="1" dirty="0" smtClean="0"/>
              <a:t>, по берегам рек, на </a:t>
            </a:r>
            <a:r>
              <a:rPr lang="ru-RU" sz="3200" b="1" dirty="0" err="1" smtClean="0"/>
              <a:t>остепненных</a:t>
            </a:r>
            <a:r>
              <a:rPr lang="ru-RU" sz="3200" b="1" dirty="0" smtClean="0"/>
              <a:t> лугах и др. </a:t>
            </a:r>
            <a:endParaRPr lang="ru-RU" sz="32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928670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Для орляка </a:t>
            </a:r>
            <a:r>
              <a:rPr lang="ru-RU" sz="3200" b="1" dirty="0" smtClean="0"/>
              <a:t>характерны длинные </a:t>
            </a:r>
            <a:r>
              <a:rPr lang="ru-RU" sz="3200" b="1" dirty="0" smtClean="0"/>
              <a:t>подземные синтеломы («корневища»), черно-бурые. Диаметр – </a:t>
            </a:r>
            <a:r>
              <a:rPr lang="ru-RU" sz="3200" b="1" dirty="0" smtClean="0"/>
              <a:t>1– 1,5 </a:t>
            </a:r>
            <a:r>
              <a:rPr lang="ru-RU" sz="3200" b="1" dirty="0" smtClean="0"/>
              <a:t>см.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Глубина </a:t>
            </a:r>
            <a:r>
              <a:rPr lang="ru-RU" sz="3200" b="1" dirty="0" smtClean="0"/>
              <a:t>их залегания – от 5 до 60 см.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Возраст </a:t>
            </a:r>
            <a:r>
              <a:rPr lang="ru-RU" sz="3200" b="1" dirty="0" smtClean="0"/>
              <a:t>синтеломов, </a:t>
            </a:r>
            <a:r>
              <a:rPr lang="ru-RU" sz="3200" b="1" dirty="0" smtClean="0"/>
              <a:t>определенный </a:t>
            </a:r>
            <a:r>
              <a:rPr lang="ru-RU" sz="3200" b="1" dirty="0" smtClean="0"/>
              <a:t>по оставшимся, неразложившимся частям, составляет более </a:t>
            </a:r>
            <a:r>
              <a:rPr lang="ru-RU" sz="3200" b="1" dirty="0" smtClean="0"/>
              <a:t>50–70 лет</a:t>
            </a:r>
            <a:r>
              <a:rPr lang="ru-RU" sz="3200" b="1" dirty="0" smtClean="0"/>
              <a:t>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Вайи </a:t>
            </a:r>
            <a:r>
              <a:rPr lang="ru-RU" sz="3200" b="1" dirty="0" smtClean="0"/>
              <a:t>высотой 30–200 см, а в тропиках – до 4 метров.</a:t>
            </a:r>
            <a:endParaRPr lang="ru-RU" sz="32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im0-tub-ru.yandex.net/i?id=57330620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29256" cy="4071942"/>
          </a:xfrm>
          <a:prstGeom prst="rect">
            <a:avLst/>
          </a:prstGeom>
          <a:noFill/>
        </p:spPr>
      </p:pic>
      <p:pic>
        <p:nvPicPr>
          <p:cNvPr id="49156" name="Picture 4" descr="http://im1-tub-ru.yandex.net/i?id=172974655-4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5" y="2857496"/>
            <a:ext cx="5334005" cy="4000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Финалом одного из </a:t>
            </a:r>
            <a:r>
              <a:rPr lang="ru-RU" sz="5400" b="1" dirty="0" smtClean="0"/>
              <a:t>направлений </a:t>
            </a:r>
            <a:r>
              <a:rPr lang="ru-RU" sz="5400" b="1" dirty="0" smtClean="0"/>
              <a:t>сегодня являются </a:t>
            </a:r>
            <a:r>
              <a:rPr lang="ru-RU" sz="5400" b="1" dirty="0" smtClean="0">
                <a:solidFill>
                  <a:srgbClr val="FF0000"/>
                </a:solidFill>
              </a:rPr>
              <a:t>современные папоротники</a:t>
            </a:r>
            <a:r>
              <a:rPr lang="ru-RU" sz="5400" b="1" dirty="0" smtClean="0"/>
              <a:t>, другого – два </a:t>
            </a:r>
            <a:r>
              <a:rPr lang="ru-RU" sz="5400" b="1" dirty="0" smtClean="0"/>
              <a:t>существующих </a:t>
            </a:r>
            <a:r>
              <a:rPr lang="ru-RU" sz="5400" b="1" dirty="0" smtClean="0"/>
              <a:t>ныне отдела высших растений, т. е. </a:t>
            </a:r>
            <a:r>
              <a:rPr lang="ru-RU" sz="5400" b="1" dirty="0" smtClean="0">
                <a:solidFill>
                  <a:srgbClr val="FF0000"/>
                </a:solidFill>
              </a:rPr>
              <a:t>голосеменные</a:t>
            </a:r>
            <a:r>
              <a:rPr lang="ru-RU" sz="5400" b="1" dirty="0" smtClean="0"/>
              <a:t> и </a:t>
            </a:r>
            <a:r>
              <a:rPr lang="ru-RU" sz="5400" b="1" dirty="0" smtClean="0">
                <a:solidFill>
                  <a:srgbClr val="FF0000"/>
                </a:solidFill>
              </a:rPr>
              <a:t>покрытосеменные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Произошли </a:t>
            </a:r>
            <a:r>
              <a:rPr lang="ru-RU" sz="3600" b="1" dirty="0" err="1" smtClean="0">
                <a:solidFill>
                  <a:srgbClr val="FF0000"/>
                </a:solidFill>
              </a:rPr>
              <a:t>кладоксилопсиды</a:t>
            </a:r>
            <a:r>
              <a:rPr lang="ru-RU" sz="3600" b="1" dirty="0" smtClean="0"/>
              <a:t> от </a:t>
            </a:r>
            <a:r>
              <a:rPr lang="ru-RU" sz="3600" b="1" dirty="0" smtClean="0">
                <a:solidFill>
                  <a:srgbClr val="FF0000"/>
                </a:solidFill>
              </a:rPr>
              <a:t>псилофитов</a:t>
            </a:r>
            <a:r>
              <a:rPr lang="ru-RU" sz="3600" b="1" dirty="0" smtClean="0"/>
              <a:t>.</a:t>
            </a:r>
            <a:endParaRPr lang="en-US" sz="3600" b="1" dirty="0" smtClean="0"/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err="1" smtClean="0"/>
              <a:t>Кладоксилеевые</a:t>
            </a:r>
            <a:r>
              <a:rPr lang="ru-RU" sz="3600" b="1" dirty="0" smtClean="0"/>
              <a:t> папоротники</a:t>
            </a:r>
          </a:p>
          <a:p>
            <a:pPr algn="ctr"/>
            <a:r>
              <a:rPr lang="ru-RU" sz="3600" b="1" dirty="0" smtClean="0"/>
              <a:t>и внешне очень похожи на них: </a:t>
            </a:r>
            <a:endParaRPr lang="en-US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отсутствуют </a:t>
            </a:r>
            <a:r>
              <a:rPr lang="ru-RU" sz="3600" b="1" dirty="0" smtClean="0"/>
              <a:t>уплощения осевых органов; </a:t>
            </a:r>
            <a:endParaRPr lang="en-US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у </a:t>
            </a:r>
            <a:r>
              <a:rPr lang="ru-RU" sz="3600" b="1" dirty="0" smtClean="0"/>
              <a:t>них – синтеломный уровень </a:t>
            </a:r>
            <a:r>
              <a:rPr lang="ru-RU" sz="3600" b="1" dirty="0" smtClean="0"/>
              <a:t>организации;</a:t>
            </a:r>
            <a:endParaRPr lang="en-US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 </a:t>
            </a:r>
            <a:r>
              <a:rPr lang="ru-RU" sz="3600" b="1" dirty="0" smtClean="0"/>
              <a:t>имеются </a:t>
            </a:r>
            <a:r>
              <a:rPr lang="ru-RU" sz="3600" b="1" dirty="0" smtClean="0"/>
              <a:t>крупные</a:t>
            </a:r>
            <a:r>
              <a:rPr lang="en-US" sz="3600" b="1" dirty="0" smtClean="0"/>
              <a:t> </a:t>
            </a:r>
            <a:r>
              <a:rPr lang="ru-RU" sz="3600" b="1" dirty="0" smtClean="0"/>
              <a:t>терминальные спорангии </a:t>
            </a:r>
            <a:endParaRPr lang="en-US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характерны </a:t>
            </a:r>
            <a:r>
              <a:rPr lang="ru-RU" sz="3600" b="1" dirty="0" smtClean="0"/>
              <a:t>более или менее сильные </a:t>
            </a:r>
            <a:r>
              <a:rPr lang="ru-RU" sz="3600" b="1" dirty="0" smtClean="0"/>
              <a:t>разветвления;</a:t>
            </a:r>
            <a:endParaRPr lang="en-US" sz="36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b="1" dirty="0" smtClean="0"/>
              <a:t> </a:t>
            </a:r>
            <a:r>
              <a:rPr lang="ru-RU" sz="3600" b="1" dirty="0" smtClean="0"/>
              <a:t>иногда, кроме ортотропных, присутствуют и плагиотропные синтеломы</a:t>
            </a:r>
            <a:r>
              <a:rPr lang="ru-RU" sz="3600" b="1" dirty="0" smtClean="0"/>
              <a:t>.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Особенностями этой группы папоротников являются </a:t>
            </a:r>
            <a:r>
              <a:rPr lang="ru-RU" sz="4000" b="1" dirty="0" smtClean="0"/>
              <a:t>:</a:t>
            </a:r>
            <a:endParaRPr lang="en-US" sz="4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/>
              <a:t>появление </a:t>
            </a:r>
            <a:r>
              <a:rPr lang="ru-RU" sz="4000" b="1" dirty="0" smtClean="0"/>
              <a:t>более </a:t>
            </a:r>
            <a:r>
              <a:rPr lang="ru-RU" sz="4000" b="1" dirty="0" smtClean="0"/>
              <a:t>или</a:t>
            </a:r>
            <a:r>
              <a:rPr lang="en-US" sz="4000" b="1" dirty="0" smtClean="0"/>
              <a:t> </a:t>
            </a:r>
            <a:r>
              <a:rPr lang="ru-RU" sz="4000" b="1" dirty="0" smtClean="0"/>
              <a:t>менее </a:t>
            </a:r>
            <a:r>
              <a:rPr lang="ru-RU" sz="4000" b="1" dirty="0" err="1" smtClean="0"/>
              <a:t>кладифицированных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микротеломов</a:t>
            </a:r>
            <a:r>
              <a:rPr lang="ru-RU" sz="4000" b="1" dirty="0" smtClean="0"/>
              <a:t>, </a:t>
            </a:r>
            <a:endParaRPr lang="en-US" sz="4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/>
              <a:t> </a:t>
            </a:r>
            <a:r>
              <a:rPr lang="ru-RU" sz="4000" b="1" dirty="0" smtClean="0"/>
              <a:t>сложно расчлененная</a:t>
            </a:r>
          </a:p>
          <a:p>
            <a:pPr algn="ctr"/>
            <a:r>
              <a:rPr lang="ru-RU" sz="4000" b="1" dirty="0" smtClean="0"/>
              <a:t>проводящая система осевых частей. </a:t>
            </a:r>
            <a:endParaRPr lang="ru-RU" sz="4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/>
              <a:t>ксилема </a:t>
            </a:r>
            <a:r>
              <a:rPr lang="ru-RU" sz="4000" b="1" dirty="0" err="1" smtClean="0"/>
              <a:t>экзархная</a:t>
            </a:r>
            <a:endParaRPr lang="en-US" sz="40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/>
              <a:t> в </a:t>
            </a:r>
            <a:r>
              <a:rPr lang="ru-RU" sz="4000" b="1" dirty="0" smtClean="0"/>
              <a:t>районе </a:t>
            </a:r>
            <a:r>
              <a:rPr lang="ru-RU" sz="4000" b="1" dirty="0" err="1" smtClean="0"/>
              <a:t>протоксилемы</a:t>
            </a:r>
            <a:r>
              <a:rPr lang="ru-RU" sz="4000" b="1" dirty="0" smtClean="0"/>
              <a:t> </a:t>
            </a:r>
            <a:r>
              <a:rPr lang="ru-RU" sz="4000" b="1" dirty="0" smtClean="0"/>
              <a:t>присутствуют периферические петли или </a:t>
            </a:r>
            <a:r>
              <a:rPr lang="ru-RU" sz="4000" b="1" dirty="0" err="1" smtClean="0"/>
              <a:t>протоксилемные</a:t>
            </a:r>
            <a:r>
              <a:rPr lang="ru-RU" sz="4000" b="1" dirty="0" smtClean="0"/>
              <a:t> </a:t>
            </a:r>
            <a:r>
              <a:rPr lang="ru-RU" sz="4000" b="1" dirty="0" smtClean="0"/>
              <a:t>лакуны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Важнейшие представители следующие</a:t>
            </a:r>
            <a:r>
              <a:rPr lang="ru-RU" sz="2800" b="1" dirty="0" smtClean="0"/>
              <a:t>.</a:t>
            </a:r>
          </a:p>
          <a:p>
            <a:pPr algn="ctr"/>
            <a:r>
              <a:rPr lang="en-US" sz="3200" b="1" i="1" dirty="0" err="1" smtClean="0">
                <a:solidFill>
                  <a:srgbClr val="FF0000"/>
                </a:solidFill>
              </a:rPr>
              <a:t>Pseudosporochnus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nodosus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</a:rPr>
              <a:t>(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Псевдоспорохнус</a:t>
            </a:r>
            <a:r>
              <a:rPr lang="ru-RU" sz="3200" b="1" i="1" dirty="0" smtClean="0">
                <a:solidFill>
                  <a:srgbClr val="FF0000"/>
                </a:solidFill>
              </a:rPr>
              <a:t> узловатый</a:t>
            </a:r>
            <a:r>
              <a:rPr lang="ru-RU" sz="2800" b="1" i="1" dirty="0" smtClean="0"/>
              <a:t>). </a:t>
            </a:r>
            <a:endParaRPr lang="ru-RU" sz="2800" b="1" i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/>
              <a:t>Ранее счи</a:t>
            </a:r>
            <a:r>
              <a:rPr lang="ru-RU" sz="3200" b="1" dirty="0" smtClean="0"/>
              <a:t>тался </a:t>
            </a:r>
            <a:r>
              <a:rPr lang="ru-RU" sz="3200" b="1" dirty="0" smtClean="0"/>
              <a:t>псилофитом.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Встречался </a:t>
            </a:r>
            <a:r>
              <a:rPr lang="ru-RU" sz="3200" b="1" dirty="0" smtClean="0"/>
              <a:t>в середине девона в Западной Европе.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Небольшое</a:t>
            </a:r>
            <a:r>
              <a:rPr lang="ru-RU" sz="3200" b="1" dirty="0" smtClean="0"/>
              <a:t>, высотой около одного метра, растение было представлено </a:t>
            </a:r>
            <a:r>
              <a:rPr lang="ru-RU" sz="3200" b="1" dirty="0" smtClean="0"/>
              <a:t>только </a:t>
            </a:r>
            <a:r>
              <a:rPr lang="ru-RU" sz="3200" b="1" dirty="0" err="1" smtClean="0"/>
              <a:t>ортотропными</a:t>
            </a:r>
            <a:r>
              <a:rPr lang="ru-RU" sz="3200" b="1" dirty="0" smtClean="0"/>
              <a:t> </a:t>
            </a:r>
            <a:r>
              <a:rPr lang="ru-RU" sz="3200" b="1" dirty="0" smtClean="0"/>
              <a:t>осями. </a:t>
            </a:r>
            <a:endParaRPr lang="ru-RU" sz="3200" b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Неразветвленный </a:t>
            </a:r>
            <a:r>
              <a:rPr lang="ru-RU" sz="3200" b="1" dirty="0" smtClean="0"/>
              <a:t>ствол в верхней части увенчан </a:t>
            </a:r>
            <a:r>
              <a:rPr lang="ru-RU" sz="3200" b="1" dirty="0" err="1" smtClean="0"/>
              <a:t>пучковидной</a:t>
            </a:r>
            <a:r>
              <a:rPr lang="ru-RU" sz="3200" b="1" dirty="0" smtClean="0"/>
              <a:t> </a:t>
            </a:r>
            <a:r>
              <a:rPr lang="ru-RU" sz="3200" b="1" dirty="0" smtClean="0"/>
              <a:t>«мутовкой» </a:t>
            </a:r>
            <a:r>
              <a:rPr lang="ru-RU" sz="3200" b="1" dirty="0" smtClean="0"/>
              <a:t>ветвей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dirty="0" smtClean="0"/>
              <a:t>в нижней части – пучок корней</a:t>
            </a:r>
            <a:r>
              <a:rPr lang="ru-RU" sz="3200" b="1" dirty="0" smtClean="0"/>
              <a:t>.</a:t>
            </a:r>
          </a:p>
          <a:p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3-tub-ru.yandex.net/i?id=165514171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089" y="1071546"/>
            <a:ext cx="9052911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6439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Ветви сильно разветвленные. 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Конечные веточки были частично стерильными, частично – с двумя парными спорангиями. 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Проводящая система напоминает сильно расчлененную </a:t>
            </a:r>
            <a:r>
              <a:rPr lang="ru-RU" sz="3200" b="1" dirty="0" err="1" smtClean="0"/>
              <a:t>актиностелу</a:t>
            </a:r>
            <a:r>
              <a:rPr lang="ru-RU" sz="3200" b="1" dirty="0" smtClean="0"/>
              <a:t> либо «упорядоченную» </a:t>
            </a:r>
            <a:r>
              <a:rPr lang="ru-RU" sz="3200" b="1" dirty="0" err="1" smtClean="0"/>
              <a:t>плектостелу</a:t>
            </a:r>
            <a:r>
              <a:rPr lang="ru-RU" sz="3200" b="1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В центре </a:t>
            </a:r>
            <a:r>
              <a:rPr lang="ru-RU" sz="3200" b="1" dirty="0" err="1" smtClean="0"/>
              <a:t>протоксилемы</a:t>
            </a:r>
            <a:r>
              <a:rPr lang="ru-RU" sz="3200" b="1" dirty="0" smtClean="0"/>
              <a:t> проходит тяж тонкостенных </a:t>
            </a:r>
            <a:r>
              <a:rPr lang="ru-RU" sz="3200" b="1" dirty="0" err="1" smtClean="0"/>
              <a:t>паренхимных</a:t>
            </a:r>
            <a:r>
              <a:rPr lang="ru-RU" sz="3200" b="1" dirty="0" smtClean="0"/>
              <a:t> клеток.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/>
              <a:t> Благодаря этому образуются периферические петли.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1409</Words>
  <Application>Microsoft Office PowerPoint</Application>
  <PresentationFormat>Экран (4:3)</PresentationFormat>
  <Paragraphs>134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Древнейшие и современные папоротники.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Древнейшие и современные папоротники. </dc:title>
  <dc:creator>Admin</dc:creator>
  <cp:lastModifiedBy>Admin</cp:lastModifiedBy>
  <cp:revision>9</cp:revision>
  <dcterms:created xsi:type="dcterms:W3CDTF">2013-11-07T17:06:16Z</dcterms:created>
  <dcterms:modified xsi:type="dcterms:W3CDTF">2013-12-19T20:10:44Z</dcterms:modified>
</cp:coreProperties>
</file>