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6" r:id="rId4"/>
    <p:sldId id="267" r:id="rId5"/>
    <p:sldId id="268" r:id="rId6"/>
    <p:sldId id="277" r:id="rId7"/>
    <p:sldId id="269" r:id="rId8"/>
    <p:sldId id="278" r:id="rId9"/>
    <p:sldId id="270" r:id="rId10"/>
    <p:sldId id="257" r:id="rId11"/>
    <p:sldId id="279" r:id="rId12"/>
    <p:sldId id="258" r:id="rId13"/>
    <p:sldId id="259" r:id="rId14"/>
    <p:sldId id="275" r:id="rId15"/>
    <p:sldId id="273" r:id="rId16"/>
    <p:sldId id="274" r:id="rId17"/>
    <p:sldId id="271" r:id="rId18"/>
    <p:sldId id="280" r:id="rId19"/>
    <p:sldId id="272" r:id="rId20"/>
    <p:sldId id="260" r:id="rId21"/>
    <p:sldId id="281" r:id="rId22"/>
    <p:sldId id="261" r:id="rId23"/>
    <p:sldId id="282" r:id="rId24"/>
    <p:sldId id="263" r:id="rId25"/>
    <p:sldId id="264" r:id="rId26"/>
    <p:sldId id="284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EEF2-5B74-44D5-A296-24E3E91D9046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D6E2E-E245-486B-AAAF-6903B445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pPr lvl="0"/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ru-RU" sz="9600" b="1" dirty="0" smtClean="0"/>
              <a:t>Классификация отдела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ru-RU" sz="9600" b="1" dirty="0" smtClean="0"/>
              <a:t> </a:t>
            </a:r>
            <a:r>
              <a:rPr lang="ru-RU" sz="9600" b="1" dirty="0"/>
              <a:t>Мхи</a:t>
            </a:r>
            <a:br>
              <a:rPr lang="ru-RU" sz="9600" b="1" dirty="0"/>
            </a:br>
            <a:endParaRPr lang="ru-RU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Род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4000" i="1" dirty="0" err="1" smtClean="0">
                <a:solidFill>
                  <a:srgbClr val="FF0000"/>
                </a:solidFill>
              </a:rPr>
              <a:t>Marchantia</a:t>
            </a:r>
            <a:r>
              <a:rPr lang="ru-RU" sz="4000" i="1" dirty="0" smtClean="0">
                <a:solidFill>
                  <a:srgbClr val="FF0000"/>
                </a:solidFill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</a:rPr>
              <a:t>(</a:t>
            </a:r>
            <a:r>
              <a:rPr lang="ru-RU" sz="4000" i="1" dirty="0" smtClean="0">
                <a:solidFill>
                  <a:srgbClr val="FF0000"/>
                </a:solidFill>
              </a:rPr>
              <a:t>Маршанция</a:t>
            </a:r>
            <a:r>
              <a:rPr lang="en-US" sz="3200" i="1" dirty="0" smtClean="0">
                <a:solidFill>
                  <a:srgbClr val="FF0000"/>
                </a:solidFill>
              </a:rPr>
              <a:t>)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algn="ctr"/>
            <a:endParaRPr lang="en-US" sz="3200" i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</a:rPr>
              <a:t>Это мхи с крупными слоевищами, на </a:t>
            </a:r>
            <a:r>
              <a:rPr lang="ru-RU" sz="3200" i="1" dirty="0" smtClean="0">
                <a:solidFill>
                  <a:schemeClr val="bg1"/>
                </a:solidFill>
              </a:rPr>
              <a:t>по</a:t>
            </a:r>
            <a:r>
              <a:rPr lang="ru-RU" sz="3200" dirty="0" smtClean="0">
                <a:solidFill>
                  <a:schemeClr val="bg1"/>
                </a:solidFill>
              </a:rPr>
              <a:t>верхности </a:t>
            </a:r>
            <a:r>
              <a:rPr lang="ru-RU" sz="3200" dirty="0" smtClean="0">
                <a:solidFill>
                  <a:schemeClr val="bg1"/>
                </a:solidFill>
              </a:rPr>
              <a:t>которых четко просматриваются границы воздушных камер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Основная </a:t>
            </a:r>
            <a:r>
              <a:rPr lang="ru-RU" sz="3200" dirty="0" smtClean="0">
                <a:solidFill>
                  <a:schemeClr val="bg1"/>
                </a:solidFill>
              </a:rPr>
              <a:t>ткань слоевища бесцветная.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bg1"/>
                </a:solidFill>
              </a:rPr>
              <a:t>Амфигастрии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мелкие, бесцветные или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пурпуровые; расположены в 4–6 рядов.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На </a:t>
            </a:r>
            <a:r>
              <a:rPr lang="ru-RU" sz="3200" dirty="0" smtClean="0">
                <a:solidFill>
                  <a:schemeClr val="bg1"/>
                </a:solidFill>
              </a:rPr>
              <a:t>поверхности слоевища </a:t>
            </a:r>
            <a:r>
              <a:rPr lang="ru-RU" sz="3200" dirty="0" smtClean="0">
                <a:solidFill>
                  <a:schemeClr val="bg1"/>
                </a:solidFill>
              </a:rPr>
              <a:t>развиваются </a:t>
            </a:r>
            <a:r>
              <a:rPr lang="ru-RU" sz="3200" dirty="0" smtClean="0">
                <a:solidFill>
                  <a:schemeClr val="bg1"/>
                </a:solidFill>
              </a:rPr>
              <a:t>выводковые корзинки.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Род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включает </a:t>
            </a:r>
            <a:r>
              <a:rPr lang="ru-RU" sz="3200" dirty="0" smtClean="0">
                <a:solidFill>
                  <a:schemeClr val="bg1"/>
                </a:solidFill>
              </a:rPr>
              <a:t>около 70 видов.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58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Архегониальная подставка разделена на 8–11лучей.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Название рода дано по имени французского ботаника </a:t>
            </a:r>
            <a:r>
              <a:rPr lang="ru-RU" sz="3200" dirty="0" err="1" smtClean="0">
                <a:solidFill>
                  <a:schemeClr val="bg1"/>
                </a:solidFill>
              </a:rPr>
              <a:t>Н.Маршана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Род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включает около 70 видов.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35842" name="Picture 2" descr="http://im5-tub-ru.yandex.net/i?id=227947722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4286267" cy="3429024"/>
          </a:xfrm>
          <a:prstGeom prst="rect">
            <a:avLst/>
          </a:prstGeom>
          <a:noFill/>
        </p:spPr>
      </p:pic>
      <p:pic>
        <p:nvPicPr>
          <p:cNvPr id="35844" name="Picture 4" descr="http://im5-tub-ru.yandex.net/i?id=209665359-1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000373"/>
            <a:ext cx="421484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92971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Самый </a:t>
            </a:r>
            <a:r>
              <a:rPr lang="ru-RU" sz="3200" b="1" dirty="0">
                <a:solidFill>
                  <a:schemeClr val="bg1"/>
                </a:solidFill>
              </a:rPr>
              <a:t>распространенный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M. </a:t>
            </a:r>
            <a:r>
              <a:rPr lang="ru-RU" sz="4000" b="1" dirty="0" err="1">
                <a:solidFill>
                  <a:srgbClr val="FF0000"/>
                </a:solidFill>
              </a:rPr>
              <a:t>polymorpha</a:t>
            </a:r>
            <a:r>
              <a:rPr lang="ru-RU" sz="4000" b="1" dirty="0">
                <a:solidFill>
                  <a:srgbClr val="FF0000"/>
                </a:solidFill>
              </a:rPr>
              <a:t> (М</a:t>
            </a:r>
            <a:r>
              <a:rPr lang="ru-RU" sz="4000" b="1" dirty="0" smtClean="0">
                <a:solidFill>
                  <a:srgbClr val="FF0000"/>
                </a:solidFill>
              </a:rPr>
              <a:t>. </a:t>
            </a:r>
            <a:r>
              <a:rPr lang="ru-RU" sz="4000" b="1" dirty="0" smtClean="0">
                <a:solidFill>
                  <a:srgbClr val="FF0000"/>
                </a:solidFill>
              </a:rPr>
              <a:t>многообразная)</a:t>
            </a:r>
            <a:r>
              <a:rPr lang="en-US" sz="4000" b="1" dirty="0" smtClean="0">
                <a:solidFill>
                  <a:srgbClr val="FF0000"/>
                </a:solidFill>
              </a:rPr>
              <a:t>  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Распространен </a:t>
            </a:r>
            <a:r>
              <a:rPr lang="ru-RU" sz="3200" b="1" dirty="0" smtClean="0">
                <a:solidFill>
                  <a:schemeClr val="bg1"/>
                </a:solidFill>
              </a:rPr>
              <a:t>на всех континентах, кроме Антарктиды </a:t>
            </a:r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Австралии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Произрастает </a:t>
            </a:r>
            <a:r>
              <a:rPr lang="ru-RU" sz="3200" b="1" dirty="0" smtClean="0">
                <a:solidFill>
                  <a:schemeClr val="bg1"/>
                </a:solidFill>
              </a:rPr>
              <a:t>на влажных почвах: по берегам ручьев, озер, </a:t>
            </a:r>
            <a:r>
              <a:rPr lang="ru-RU" sz="3200" b="1" dirty="0" smtClean="0">
                <a:solidFill>
                  <a:schemeClr val="bg1"/>
                </a:solidFill>
              </a:rPr>
              <a:t>краям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канав</a:t>
            </a:r>
            <a:r>
              <a:rPr lang="ru-RU" sz="3200" b="1" dirty="0" smtClean="0">
                <a:solidFill>
                  <a:schemeClr val="bg1"/>
                </a:solidFill>
              </a:rPr>
              <a:t>, в садах и огородах, иногда на скалах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Слоевища этого вида </a:t>
            </a:r>
            <a:r>
              <a:rPr lang="ru-RU" sz="3200" b="1" dirty="0" smtClean="0">
                <a:solidFill>
                  <a:schemeClr val="bg1"/>
                </a:solidFill>
              </a:rPr>
              <a:t>довольно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крупные</a:t>
            </a:r>
            <a:r>
              <a:rPr lang="ru-RU" sz="3200" b="1" dirty="0" smtClean="0">
                <a:solidFill>
                  <a:schemeClr val="bg1"/>
                </a:solidFill>
              </a:rPr>
              <a:t>: могут достигать в длину 10 см, в ширину 2 см.</a:t>
            </a:r>
          </a:p>
          <a:p>
            <a:endParaRPr lang="ru-RU" dirty="0"/>
          </a:p>
        </p:txBody>
      </p:sp>
      <p:pic>
        <p:nvPicPr>
          <p:cNvPr id="17410" name="Picture 2" descr="http://im2-tub-ru.yandex.net/i?id=192307969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572008"/>
            <a:ext cx="4571984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 </a:t>
            </a:r>
            <a:r>
              <a:rPr lang="ru-RU" sz="3200" b="1" dirty="0">
                <a:solidFill>
                  <a:schemeClr val="bg1"/>
                </a:solidFill>
              </a:rPr>
              <a:t>семействе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err="1" smtClean="0">
                <a:solidFill>
                  <a:srgbClr val="FF0000"/>
                </a:solidFill>
              </a:rPr>
              <a:t>Conocephalaceae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антеридии </a:t>
            </a:r>
            <a:r>
              <a:rPr lang="ru-RU" sz="3200" b="1" i="1" dirty="0">
                <a:solidFill>
                  <a:schemeClr val="bg1"/>
                </a:solidFill>
              </a:rPr>
              <a:t>погружены в слоевище.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Усть</a:t>
            </a:r>
            <a:r>
              <a:rPr lang="ru-RU" sz="3200" b="1" dirty="0" smtClean="0">
                <a:solidFill>
                  <a:schemeClr val="bg1"/>
                </a:solidFill>
              </a:rPr>
              <a:t>ица </a:t>
            </a:r>
            <a:r>
              <a:rPr lang="ru-RU" sz="3200" b="1" dirty="0">
                <a:solidFill>
                  <a:schemeClr val="bg1"/>
                </a:solidFill>
              </a:rPr>
              <a:t>простые.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chemeClr val="bg1"/>
                </a:solidFill>
              </a:rPr>
              <a:t>Амфигастрии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ланцетной формы, с почти округлым или </a:t>
            </a:r>
            <a:r>
              <a:rPr lang="ru-RU" sz="3200" b="1" dirty="0" smtClean="0">
                <a:solidFill>
                  <a:schemeClr val="bg1"/>
                </a:solidFill>
              </a:rPr>
              <a:t>почковидным </a:t>
            </a:r>
            <a:r>
              <a:rPr lang="ru-RU" sz="3200" b="1" dirty="0">
                <a:solidFill>
                  <a:schemeClr val="bg1"/>
                </a:solidFill>
              </a:rPr>
              <a:t>придатком.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Коробочка </a:t>
            </a:r>
            <a:r>
              <a:rPr lang="ru-RU" sz="3200" b="1" dirty="0">
                <a:solidFill>
                  <a:schemeClr val="bg1"/>
                </a:solidFill>
              </a:rPr>
              <a:t>разрывается на 4–8 лопастей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В составе </a:t>
            </a:r>
            <a:r>
              <a:rPr lang="ru-RU" sz="3200" b="1" dirty="0" smtClean="0">
                <a:solidFill>
                  <a:schemeClr val="bg1"/>
                </a:solidFill>
              </a:rPr>
              <a:t>семейства </a:t>
            </a:r>
            <a:r>
              <a:rPr lang="ru-RU" sz="3200" b="1" dirty="0">
                <a:solidFill>
                  <a:schemeClr val="bg1"/>
                </a:solidFill>
              </a:rPr>
              <a:t>2 </a:t>
            </a:r>
            <a:r>
              <a:rPr lang="ru-RU" sz="3200" b="1" dirty="0" smtClean="0">
                <a:solidFill>
                  <a:schemeClr val="bg1"/>
                </a:solidFill>
              </a:rPr>
              <a:t>рода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pic>
        <p:nvPicPr>
          <p:cNvPr id="16386" name="Picture 2" descr="http://im2-tub-ru.yandex.net/i?id=80794213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14818"/>
            <a:ext cx="3200422" cy="2286016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78414690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143380"/>
            <a:ext cx="3286148" cy="2464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Род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Conocephalum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Коноцефалум</a:t>
            </a:r>
            <a:r>
              <a:rPr lang="ru-RU" sz="4000" b="1" i="1" dirty="0" smtClean="0">
                <a:solidFill>
                  <a:srgbClr val="FF0000"/>
                </a:solidFill>
              </a:rPr>
              <a:t>). 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Слоевища </a:t>
            </a:r>
            <a:r>
              <a:rPr lang="ru-RU" sz="3200" b="1" i="1" dirty="0" smtClean="0">
                <a:solidFill>
                  <a:schemeClr val="bg1"/>
                </a:solidFill>
              </a:rPr>
              <a:t>крупные или средних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размеров: до 10 см – длиной, 2 см – шириной; сверху ячеистые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Архегониальная </a:t>
            </a:r>
            <a:r>
              <a:rPr lang="ru-RU" sz="3200" b="1" dirty="0" smtClean="0">
                <a:solidFill>
                  <a:schemeClr val="bg1"/>
                </a:solidFill>
              </a:rPr>
              <a:t>подставка закругленно-конической формы.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Устьица </a:t>
            </a:r>
            <a:r>
              <a:rPr lang="ru-RU" sz="3200" b="1" dirty="0" smtClean="0">
                <a:solidFill>
                  <a:schemeClr val="bg1"/>
                </a:solidFill>
              </a:rPr>
              <a:t>окружены </a:t>
            </a:r>
            <a:r>
              <a:rPr lang="ru-RU" sz="3200" b="1" dirty="0" smtClean="0">
                <a:solidFill>
                  <a:schemeClr val="bg1"/>
                </a:solidFill>
              </a:rPr>
              <a:t>четырьмя-семью </a:t>
            </a:r>
            <a:r>
              <a:rPr lang="ru-RU" sz="3200" b="1" dirty="0" smtClean="0">
                <a:solidFill>
                  <a:schemeClr val="bg1"/>
                </a:solidFill>
              </a:rPr>
              <a:t>кольцеобразными рядами клеток.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Включает </a:t>
            </a:r>
            <a:r>
              <a:rPr lang="ru-RU" sz="3200" b="1" dirty="0" smtClean="0">
                <a:solidFill>
                  <a:schemeClr val="bg1"/>
                </a:solidFill>
              </a:rPr>
              <a:t>2 вида.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2-tub-ru.yandex.net/i?id=90688252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714884"/>
            <a:ext cx="2857487" cy="2143116"/>
          </a:xfrm>
          <a:prstGeom prst="rect">
            <a:avLst/>
          </a:prstGeom>
          <a:noFill/>
        </p:spPr>
      </p:pic>
      <p:pic>
        <p:nvPicPr>
          <p:cNvPr id="1028" name="Picture 4" descr="http://im1-tub-ru.yandex.net/i?id=97047459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6483" y="4786322"/>
            <a:ext cx="3107517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64399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Самый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распространенный </a:t>
            </a:r>
            <a:r>
              <a:rPr lang="ru-RU" sz="3200" b="1" dirty="0" smtClean="0">
                <a:solidFill>
                  <a:schemeClr val="bg1"/>
                </a:solidFill>
              </a:rPr>
              <a:t>–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C.conicum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(К.конический). 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Встречается </a:t>
            </a:r>
            <a:r>
              <a:rPr lang="ru-RU" sz="3200" b="1" i="1" dirty="0" smtClean="0">
                <a:solidFill>
                  <a:schemeClr val="bg1"/>
                </a:solidFill>
              </a:rPr>
              <a:t>в </a:t>
            </a:r>
            <a:r>
              <a:rPr lang="ru-RU" sz="3200" b="1" i="1" dirty="0" smtClean="0">
                <a:solidFill>
                  <a:schemeClr val="bg1"/>
                </a:solidFill>
              </a:rPr>
              <a:t>умеренной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полосе </a:t>
            </a:r>
            <a:r>
              <a:rPr lang="ru-RU" sz="3200" b="1" dirty="0" smtClean="0">
                <a:solidFill>
                  <a:schemeClr val="bg1"/>
                </a:solidFill>
              </a:rPr>
              <a:t>Северного полушария.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Произрастает </a:t>
            </a:r>
            <a:r>
              <a:rPr lang="ru-RU" sz="3200" b="1" dirty="0" smtClean="0">
                <a:solidFill>
                  <a:schemeClr val="bg1"/>
                </a:solidFill>
              </a:rPr>
              <a:t>на влажной </a:t>
            </a:r>
            <a:r>
              <a:rPr lang="ru-RU" sz="3200" b="1" dirty="0" err="1" smtClean="0">
                <a:solidFill>
                  <a:schemeClr val="bg1"/>
                </a:solidFill>
              </a:rPr>
              <a:t>гумусированной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почве, по берегам ручьев, на скалах.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chemeClr val="bg1"/>
                </a:solidFill>
              </a:rPr>
              <a:t>Мезогигрофит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im6-tub-ru.yandex.net/i?id=288159139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3786190"/>
            <a:ext cx="3810013" cy="2857510"/>
          </a:xfrm>
          <a:prstGeom prst="rect">
            <a:avLst/>
          </a:prstGeom>
          <a:noFill/>
        </p:spPr>
      </p:pic>
      <p:pic>
        <p:nvPicPr>
          <p:cNvPr id="3076" name="Picture 4" descr="http://im0-tub-ru.yandex.net/i?id=131499577-4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836134"/>
            <a:ext cx="4143404" cy="2750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9001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 видов </a:t>
            </a:r>
            <a:r>
              <a:rPr lang="ru-RU" sz="3200" b="1" dirty="0" smtClean="0">
                <a:solidFill>
                  <a:schemeClr val="bg1"/>
                </a:solidFill>
              </a:rPr>
              <a:t>порядка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Ricciales</a:t>
            </a:r>
            <a:r>
              <a:rPr lang="ru-RU" sz="3200" b="1" i="1" dirty="0" smtClean="0">
                <a:solidFill>
                  <a:schemeClr val="bg1"/>
                </a:solidFill>
              </a:rPr>
              <a:t> –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ассимиляционная </a:t>
            </a:r>
            <a:r>
              <a:rPr lang="ru-RU" sz="3200" b="1" i="1" dirty="0" smtClean="0">
                <a:solidFill>
                  <a:schemeClr val="bg1"/>
                </a:solidFill>
              </a:rPr>
              <a:t>ткань гаметофита без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дополнительных ассимиляционных нитей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Устьица </a:t>
            </a:r>
            <a:r>
              <a:rPr lang="ru-RU" sz="3200" b="1" dirty="0" smtClean="0">
                <a:solidFill>
                  <a:schemeClr val="bg1"/>
                </a:solidFill>
              </a:rPr>
              <a:t>часто редуцированы или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отсутствуют.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Гаметангии </a:t>
            </a:r>
            <a:r>
              <a:rPr lang="ru-RU" sz="3200" b="1" dirty="0" smtClean="0">
                <a:solidFill>
                  <a:schemeClr val="bg1"/>
                </a:solidFill>
              </a:rPr>
              <a:t>и </a:t>
            </a:r>
            <a:r>
              <a:rPr lang="ru-RU" sz="3200" b="1" dirty="0" err="1" smtClean="0">
                <a:solidFill>
                  <a:schemeClr val="bg1"/>
                </a:solidFill>
              </a:rPr>
              <a:t>спорогоны</a:t>
            </a:r>
            <a:r>
              <a:rPr lang="ru-RU" sz="3200" b="1" dirty="0" smtClean="0">
                <a:solidFill>
                  <a:schemeClr val="bg1"/>
                </a:solidFill>
              </a:rPr>
              <a:t> погружены </a:t>
            </a:r>
            <a:r>
              <a:rPr lang="ru-RU" sz="3200" b="1" dirty="0" smtClean="0">
                <a:solidFill>
                  <a:schemeClr val="bg1"/>
                </a:solidFill>
              </a:rPr>
              <a:t>в слоевище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  <a:r>
              <a:rPr lang="ru-RU" sz="3200" b="1" dirty="0" smtClean="0">
                <a:solidFill>
                  <a:schemeClr val="bg1"/>
                </a:solidFill>
              </a:rPr>
              <a:t>последние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могут </a:t>
            </a:r>
            <a:r>
              <a:rPr lang="ru-RU" sz="3200" b="1" dirty="0" smtClean="0">
                <a:solidFill>
                  <a:schemeClr val="bg1"/>
                </a:solidFill>
              </a:rPr>
              <a:t>быть без ножки и </a:t>
            </a:r>
            <a:r>
              <a:rPr lang="ru-RU" sz="3200" b="1" dirty="0" smtClean="0">
                <a:solidFill>
                  <a:schemeClr val="bg1"/>
                </a:solidFill>
              </a:rPr>
              <a:t>стопы.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chemeClr val="bg1"/>
                </a:solidFill>
              </a:rPr>
              <a:t>Элатеры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отсутствуют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m2-tub-ru.yandex.net/i?id=90688602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02527"/>
            <a:ext cx="3428992" cy="2755473"/>
          </a:xfrm>
          <a:prstGeom prst="rect">
            <a:avLst/>
          </a:prstGeom>
          <a:noFill/>
        </p:spPr>
      </p:pic>
      <p:pic>
        <p:nvPicPr>
          <p:cNvPr id="2052" name="Picture 4" descr="http://im0-tub-ru.yandex.net/i?id=154997266-1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071950"/>
            <a:ext cx="2786050" cy="27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Род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i="1" dirty="0" err="1" smtClean="0">
                <a:solidFill>
                  <a:srgbClr val="FF0000"/>
                </a:solidFill>
              </a:rPr>
              <a:t>Riccia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Риччия</a:t>
            </a:r>
            <a:r>
              <a:rPr lang="ru-RU" sz="4000" b="1" i="1" dirty="0" smtClean="0">
                <a:solidFill>
                  <a:srgbClr val="FF0000"/>
                </a:solidFill>
              </a:rPr>
              <a:t>). 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Растение </a:t>
            </a:r>
            <a:r>
              <a:rPr lang="ru-RU" b="1" i="1" dirty="0" smtClean="0">
                <a:solidFill>
                  <a:schemeClr val="bg1"/>
                </a:solidFill>
              </a:rPr>
              <a:t>водное или наземное. </a:t>
            </a:r>
            <a:endParaRPr lang="en-US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Ризоиды обиль</a:t>
            </a:r>
            <a:r>
              <a:rPr lang="ru-RU" b="1" dirty="0" smtClean="0">
                <a:solidFill>
                  <a:schemeClr val="bg1"/>
                </a:solidFill>
              </a:rPr>
              <a:t>ные.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Амфигастрии</a:t>
            </a:r>
            <a:r>
              <a:rPr lang="ru-RU" b="1" dirty="0" smtClean="0">
                <a:solidFill>
                  <a:schemeClr val="bg1"/>
                </a:solidFill>
              </a:rPr>
              <a:t> мелкие, </a:t>
            </a:r>
            <a:r>
              <a:rPr lang="ru-RU" b="1" dirty="0" err="1" smtClean="0">
                <a:solidFill>
                  <a:schemeClr val="bg1"/>
                </a:solidFill>
              </a:rPr>
              <a:t>цельнокрайные</a:t>
            </a:r>
            <a:r>
              <a:rPr lang="ru-RU" b="1" dirty="0" smtClean="0">
                <a:solidFill>
                  <a:schemeClr val="bg1"/>
                </a:solidFill>
              </a:rPr>
              <a:t>, рано разрушающиеся, не </a:t>
            </a:r>
            <a:r>
              <a:rPr lang="ru-RU" b="1" dirty="0" smtClean="0">
                <a:solidFill>
                  <a:schemeClr val="bg1"/>
                </a:solidFill>
              </a:rPr>
              <a:t>содержат </a:t>
            </a:r>
            <a:r>
              <a:rPr lang="ru-RU" b="1" dirty="0" smtClean="0">
                <a:solidFill>
                  <a:schemeClr val="bg1"/>
                </a:solidFill>
              </a:rPr>
              <a:t>масляных телец.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Назван </a:t>
            </a:r>
            <a:r>
              <a:rPr lang="ru-RU" b="1" dirty="0" smtClean="0">
                <a:solidFill>
                  <a:schemeClr val="bg1"/>
                </a:solidFill>
              </a:rPr>
              <a:t>по фамилии флорентийского ботаника П. </a:t>
            </a:r>
            <a:r>
              <a:rPr lang="ru-RU" b="1" dirty="0" smtClean="0">
                <a:solidFill>
                  <a:schemeClr val="bg1"/>
                </a:solidFill>
              </a:rPr>
              <a:t>Ф.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Риччи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 роде около 100 видов.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6-tub-ru.yandex.net/i?id=186278495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9999"/>
            <a:ext cx="4143404" cy="3107553"/>
          </a:xfrm>
          <a:prstGeom prst="rect">
            <a:avLst/>
          </a:prstGeom>
          <a:noFill/>
        </p:spPr>
      </p:pic>
      <p:pic>
        <p:nvPicPr>
          <p:cNvPr id="36868" name="Picture 4" descr="http://im7-tub-ru.yandex.net/i?id=172179259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5728"/>
            <a:ext cx="4167203" cy="3125403"/>
          </a:xfrm>
          <a:prstGeom prst="rect">
            <a:avLst/>
          </a:prstGeom>
          <a:noFill/>
        </p:spPr>
      </p:pic>
      <p:pic>
        <p:nvPicPr>
          <p:cNvPr id="36870" name="Picture 6" descr="http://im3-tub-ru.yandex.net/i?id=28612143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00438"/>
            <a:ext cx="8083711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Один из наиболее известных </a:t>
            </a:r>
            <a:r>
              <a:rPr lang="ru-RU" sz="3200" b="1" dirty="0" smtClean="0">
                <a:solidFill>
                  <a:schemeClr val="bg1"/>
                </a:solidFill>
              </a:rPr>
              <a:t>–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R. </a:t>
            </a:r>
            <a:r>
              <a:rPr lang="ru-RU" sz="4000" b="1" dirty="0" err="1" smtClean="0">
                <a:solidFill>
                  <a:srgbClr val="FF0000"/>
                </a:solidFill>
              </a:rPr>
              <a:t>fluitans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(Р.плавающая</a:t>
            </a:r>
            <a:r>
              <a:rPr lang="ru-RU" sz="4000" b="1" dirty="0" smtClean="0">
                <a:solidFill>
                  <a:srgbClr val="FF0000"/>
                </a:solidFill>
              </a:rPr>
              <a:t>).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Вид </a:t>
            </a:r>
            <a:r>
              <a:rPr lang="ru-RU" sz="3200" b="1" dirty="0" smtClean="0">
                <a:solidFill>
                  <a:schemeClr val="bg1"/>
                </a:solidFill>
              </a:rPr>
              <a:t>является гидрофильным космополитом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Встречается </a:t>
            </a:r>
            <a:r>
              <a:rPr lang="ru-RU" sz="3200" b="1" dirty="0" smtClean="0">
                <a:solidFill>
                  <a:schemeClr val="bg1"/>
                </a:solidFill>
              </a:rPr>
              <a:t>в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мелких </a:t>
            </a:r>
            <a:r>
              <a:rPr lang="ru-RU" sz="3200" b="1" dirty="0" smtClean="0">
                <a:solidFill>
                  <a:schemeClr val="bg1"/>
                </a:solidFill>
              </a:rPr>
              <a:t>водоемах со стоячей или слабопроточной водой, на болотцах, в </a:t>
            </a:r>
            <a:r>
              <a:rPr lang="ru-RU" sz="3200" b="1" dirty="0" smtClean="0">
                <a:solidFill>
                  <a:schemeClr val="bg1"/>
                </a:solidFill>
              </a:rPr>
              <a:t>обсыхающих и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листых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местах по берегам водоемов.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im6-tub-ru.yandex.net/i?id=179705199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4648672" cy="3286124"/>
          </a:xfrm>
          <a:prstGeom prst="rect">
            <a:avLst/>
          </a:prstGeom>
          <a:noFill/>
        </p:spPr>
      </p:pic>
      <p:pic>
        <p:nvPicPr>
          <p:cNvPr id="4100" name="Picture 4" descr="http://im2-tub-ru.yandex.net/i?id=633090094-7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36157"/>
            <a:ext cx="4429124" cy="3321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642918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Класс Печеночники – </a:t>
            </a:r>
            <a:r>
              <a:rPr lang="ru-RU" sz="4400" b="1" i="1" dirty="0" smtClean="0">
                <a:solidFill>
                  <a:srgbClr val="FF0000"/>
                </a:solidFill>
              </a:rPr>
              <a:t>Marchantiopsida. </a:t>
            </a:r>
            <a:endParaRPr lang="en-US" sz="44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Гаметофит представителей</a:t>
            </a:r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класса имеет дорсо-вентральное (очень редко радиальное) строение</a:t>
            </a:r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;</a:t>
            </a:r>
            <a:endParaRPr lang="en-US" sz="4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при</a:t>
            </a:r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этом может быть слоевищным или</a:t>
            </a:r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«листостебельным» образованием. </a:t>
            </a:r>
            <a:endParaRPr lang="ru-RU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8690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Другой, крупнейший, подкласс печеночников – </a:t>
            </a:r>
            <a:r>
              <a:rPr lang="ru-RU" sz="4000" b="1" i="1" dirty="0" err="1">
                <a:solidFill>
                  <a:srgbClr val="FF0000"/>
                </a:solidFill>
              </a:rPr>
              <a:t>Jungermanniidae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 Га</a:t>
            </a:r>
            <a:r>
              <a:rPr lang="ru-RU" sz="3200" b="1" dirty="0" smtClean="0">
                <a:solidFill>
                  <a:schemeClr val="bg1"/>
                </a:solidFill>
              </a:rPr>
              <a:t>метофит </a:t>
            </a:r>
            <a:r>
              <a:rPr lang="ru-RU" sz="3200" b="1" dirty="0">
                <a:solidFill>
                  <a:schemeClr val="bg1"/>
                </a:solidFill>
              </a:rPr>
              <a:t>представителей расчленен на «стебель» и «листья» (или в виде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</a:rPr>
              <a:t>слоевища простого, недифференцированного строения).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Брюшные чешуйки– </a:t>
            </a:r>
            <a:r>
              <a:rPr lang="ru-RU" sz="3200" b="1" dirty="0" err="1">
                <a:solidFill>
                  <a:schemeClr val="bg1"/>
                </a:solidFill>
              </a:rPr>
              <a:t>амфигастрии</a:t>
            </a:r>
            <a:r>
              <a:rPr lang="ru-RU" sz="3200" b="1" dirty="0">
                <a:solidFill>
                  <a:schemeClr val="bg1"/>
                </a:solidFill>
              </a:rPr>
              <a:t> – отсутствуют или очень мелкие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Ризоиды только гладкие.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>
                <a:solidFill>
                  <a:schemeClr val="bg1"/>
                </a:solidFill>
              </a:rPr>
              <a:t>Гаметангии и </a:t>
            </a:r>
            <a:r>
              <a:rPr lang="ru-RU" sz="3200" b="1" dirty="0" err="1">
                <a:solidFill>
                  <a:schemeClr val="bg1"/>
                </a:solidFill>
              </a:rPr>
              <a:t>спорогоны</a:t>
            </a:r>
            <a:r>
              <a:rPr lang="ru-RU" sz="3200" b="1" dirty="0">
                <a:solidFill>
                  <a:schemeClr val="bg1"/>
                </a:solidFill>
              </a:rPr>
              <a:t> всегда расположены непосредственно на </a:t>
            </a:r>
            <a:r>
              <a:rPr lang="ru-RU" sz="3200" b="1" dirty="0" smtClean="0">
                <a:solidFill>
                  <a:schemeClr val="bg1"/>
                </a:solidFill>
              </a:rPr>
              <a:t>поверхности гаметофита: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или </a:t>
            </a:r>
            <a:r>
              <a:rPr lang="ru-RU" sz="3200" b="1" dirty="0">
                <a:solidFill>
                  <a:schemeClr val="bg1"/>
                </a:solidFill>
              </a:rPr>
              <a:t>в терминальной части, или на спинной стороне.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В составе </a:t>
            </a:r>
            <a:r>
              <a:rPr lang="ru-RU" sz="3200" b="1" dirty="0">
                <a:solidFill>
                  <a:schemeClr val="bg1"/>
                </a:solidFill>
              </a:rPr>
              <a:t>подкласса 4 </a:t>
            </a:r>
            <a:r>
              <a:rPr lang="ru-RU" sz="3200" b="1" dirty="0" err="1">
                <a:solidFill>
                  <a:schemeClr val="bg1"/>
                </a:solidFill>
              </a:rPr>
              <a:t>надпорядка</a:t>
            </a:r>
            <a:r>
              <a:rPr lang="ru-RU" sz="3200" b="1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5-tub-ru.yandex.net/i?id=42479399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4104800" cy="3643314"/>
          </a:xfrm>
          <a:prstGeom prst="rect">
            <a:avLst/>
          </a:prstGeom>
          <a:noFill/>
        </p:spPr>
      </p:pic>
      <p:pic>
        <p:nvPicPr>
          <p:cNvPr id="37892" name="Picture 4" descr="http://im3-tub-ru.yandex.net/i?id=617567857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57628"/>
            <a:ext cx="4143404" cy="2786082"/>
          </a:xfrm>
          <a:prstGeom prst="rect">
            <a:avLst/>
          </a:prstGeom>
          <a:noFill/>
        </p:spPr>
      </p:pic>
      <p:pic>
        <p:nvPicPr>
          <p:cNvPr id="37894" name="Picture 6" descr="http://im5-tub-ru.yandex.net/i?id=42479283-4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857232"/>
            <a:ext cx="3976239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У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птилидиевых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smtClean="0">
                <a:solidFill>
                  <a:srgbClr val="FF0000"/>
                </a:solidFill>
              </a:rPr>
              <a:t>порядок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Ptilidiales</a:t>
            </a:r>
            <a:r>
              <a:rPr lang="en-US" sz="4000" b="1" i="1" dirty="0" smtClean="0">
                <a:solidFill>
                  <a:srgbClr val="FF0000"/>
                </a:solidFill>
              </a:rPr>
              <a:t>, </a:t>
            </a:r>
            <a:r>
              <a:rPr lang="ru-RU" sz="4000" b="1" i="1" dirty="0" smtClean="0">
                <a:solidFill>
                  <a:srgbClr val="FF0000"/>
                </a:solidFill>
              </a:rPr>
              <a:t>семейство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Ptilidiaceae</a:t>
            </a:r>
            <a:r>
              <a:rPr lang="en-US" sz="4000" b="1" i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</a:rPr>
              <a:t>A</a:t>
            </a:r>
            <a:r>
              <a:rPr lang="ru-RU" sz="3200" b="1" i="1" dirty="0" err="1" smtClean="0">
                <a:solidFill>
                  <a:schemeClr val="bg1"/>
                </a:solidFill>
              </a:rPr>
              <a:t>мфигаст</a:t>
            </a:r>
            <a:r>
              <a:rPr lang="ru-RU" sz="3200" b="1" dirty="0" err="1" smtClean="0">
                <a:solidFill>
                  <a:schemeClr val="bg1"/>
                </a:solidFill>
              </a:rPr>
              <a:t>рии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крупные, сходные с боковыми «листьями</a:t>
            </a:r>
            <a:r>
              <a:rPr lang="ru-RU" sz="3200" b="1" dirty="0" smtClean="0">
                <a:solidFill>
                  <a:schemeClr val="bg1"/>
                </a:solidFill>
              </a:rPr>
              <a:t>».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Ризоиды, как правило, </a:t>
            </a:r>
            <a:r>
              <a:rPr lang="ru-RU" sz="3200" b="1" dirty="0" smtClean="0">
                <a:solidFill>
                  <a:schemeClr val="bg1"/>
                </a:solidFill>
              </a:rPr>
              <a:t>развиваются </a:t>
            </a:r>
            <a:r>
              <a:rPr lang="ru-RU" sz="3200" b="1" dirty="0" smtClean="0">
                <a:solidFill>
                  <a:schemeClr val="bg1"/>
                </a:solidFill>
              </a:rPr>
              <a:t>у основания </a:t>
            </a:r>
            <a:r>
              <a:rPr lang="ru-RU" sz="3200" b="1" dirty="0" err="1" smtClean="0">
                <a:solidFill>
                  <a:schemeClr val="bg1"/>
                </a:solidFill>
              </a:rPr>
              <a:t>амфигастриев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Растения более или менее </a:t>
            </a:r>
            <a:r>
              <a:rPr lang="ru-RU" sz="3200" b="1" dirty="0" smtClean="0">
                <a:solidFill>
                  <a:schemeClr val="bg1"/>
                </a:solidFill>
              </a:rPr>
              <a:t>правильно,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просто </a:t>
            </a:r>
            <a:r>
              <a:rPr lang="ru-RU" sz="3200" b="1" dirty="0" smtClean="0">
                <a:solidFill>
                  <a:schemeClr val="bg1"/>
                </a:solidFill>
              </a:rPr>
              <a:t>или дважды– и </a:t>
            </a:r>
            <a:r>
              <a:rPr lang="ru-RU" sz="3200" b="1" dirty="0" err="1" smtClean="0">
                <a:solidFill>
                  <a:schemeClr val="bg1"/>
                </a:solidFill>
              </a:rPr>
              <a:t>триждыперистоветвистые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«Листья» от двураздельных или </a:t>
            </a:r>
            <a:r>
              <a:rPr lang="ru-RU" sz="3200" b="1" dirty="0" err="1" smtClean="0">
                <a:solidFill>
                  <a:schemeClr val="bg1"/>
                </a:solidFill>
              </a:rPr>
              <a:t>двурассеченных</a:t>
            </a:r>
            <a:r>
              <a:rPr lang="ru-RU" sz="3200" b="1" dirty="0" smtClean="0">
                <a:solidFill>
                  <a:schemeClr val="bg1"/>
                </a:solidFill>
              </a:rPr>
              <a:t> до 4–5-рассеченных, без </a:t>
            </a:r>
            <a:r>
              <a:rPr lang="ru-RU" sz="3200" b="1" dirty="0" err="1" smtClean="0">
                <a:solidFill>
                  <a:schemeClr val="bg1"/>
                </a:solidFill>
              </a:rPr>
              <a:t>мешковидных</a:t>
            </a:r>
            <a:r>
              <a:rPr lang="ru-RU" sz="3200" b="1" dirty="0" smtClean="0">
                <a:solidFill>
                  <a:schemeClr val="bg1"/>
                </a:solidFill>
              </a:rPr>
              <a:t> образований при основании, по краям с характерными ресничками; часто несимметричные, почти поперечно прикрепленные, набегающие.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Периантий</a:t>
            </a:r>
            <a:r>
              <a:rPr lang="ru-RU" sz="3200" b="1" dirty="0" smtClean="0">
                <a:solidFill>
                  <a:schemeClr val="bg1"/>
                </a:solidFill>
              </a:rPr>
              <a:t> образуется.</a:t>
            </a:r>
            <a:endParaRPr lang="ru-RU" sz="3200" dirty="0"/>
          </a:p>
        </p:txBody>
      </p:sp>
      <p:pic>
        <p:nvPicPr>
          <p:cNvPr id="38914" name="Picture 2" descr="http://im4-tub-ru.yandex.net/i?id=1308981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9735"/>
            <a:ext cx="4357686" cy="3268265"/>
          </a:xfrm>
          <a:prstGeom prst="rect">
            <a:avLst/>
          </a:prstGeom>
          <a:noFill/>
        </p:spPr>
      </p:pic>
      <p:pic>
        <p:nvPicPr>
          <p:cNvPr id="38916" name="Picture 4" descr="http://im6-tub-ru.yandex.net/i?id=149539271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86389" y="3100390"/>
            <a:ext cx="3228973" cy="4286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"/>
            <a:ext cx="87154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 составе семейства – </a:t>
            </a:r>
            <a:r>
              <a:rPr lang="ru-RU" sz="3200" b="1" dirty="0" smtClean="0">
                <a:solidFill>
                  <a:schemeClr val="bg1"/>
                </a:solidFill>
              </a:rPr>
              <a:t>род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Ptilidium </a:t>
            </a:r>
            <a:r>
              <a:rPr lang="ru-RU" sz="4000" b="1" i="1" dirty="0" smtClean="0">
                <a:solidFill>
                  <a:srgbClr val="FF0000"/>
                </a:solidFill>
              </a:rPr>
              <a:t>(Птилидиум</a:t>
            </a:r>
            <a:r>
              <a:rPr lang="ru-RU" sz="4000" b="1" i="1" dirty="0" smtClean="0">
                <a:solidFill>
                  <a:srgbClr val="FF0000"/>
                </a:solidFill>
              </a:rPr>
              <a:t>).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Это относительно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более крупные растения: вегетативное тело гаметофита может достигать в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длину 3–8 см.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</a:rPr>
              <a:t>Листья», резко несимметричные, с более крупной </a:t>
            </a:r>
            <a:r>
              <a:rPr lang="ru-RU" sz="3200" b="1" dirty="0" smtClean="0">
                <a:solidFill>
                  <a:schemeClr val="bg1"/>
                </a:solidFill>
              </a:rPr>
              <a:t>спинной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лопастью</a:t>
            </a:r>
            <a:r>
              <a:rPr lang="ru-RU" sz="3200" b="1" dirty="0" smtClean="0">
                <a:solidFill>
                  <a:schemeClr val="bg1"/>
                </a:solidFill>
              </a:rPr>
              <a:t>, состоят из изодиаметрических, </a:t>
            </a:r>
            <a:r>
              <a:rPr lang="ru-RU" sz="3200" b="1" dirty="0" smtClean="0">
                <a:solidFill>
                  <a:schemeClr val="bg1"/>
                </a:solidFill>
              </a:rPr>
              <a:t>сильноколленхиматических клеток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13316" name="Picture 4" descr="http://im1-tub-ru.yandex.net/i?id=397437104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37"/>
            <a:ext cx="9144000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 лесной полосе Южной Сибири широко распространен</a:t>
            </a:r>
          </a:p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P.pulcherrimum</a:t>
            </a:r>
            <a:r>
              <a:rPr lang="ru-RU" sz="4000" b="1" i="1" dirty="0" smtClean="0">
                <a:solidFill>
                  <a:srgbClr val="FF0000"/>
                </a:solidFill>
              </a:rPr>
              <a:t> (П.красивейший), 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Ч</a:t>
            </a:r>
            <a:r>
              <a:rPr lang="ru-RU" sz="3200" b="1" dirty="0" smtClean="0">
                <a:solidFill>
                  <a:schemeClr val="bg1"/>
                </a:solidFill>
              </a:rPr>
              <a:t>асто </a:t>
            </a:r>
            <a:r>
              <a:rPr lang="ru-RU" sz="3200" b="1" dirty="0" smtClean="0">
                <a:solidFill>
                  <a:schemeClr val="bg1"/>
                </a:solidFill>
              </a:rPr>
              <a:t>произрастающий на коре деревьев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хвойных пород и березы, гниющей древесине, скалах.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Это </a:t>
            </a:r>
            <a:r>
              <a:rPr lang="ru-RU" sz="3200" b="1" dirty="0" smtClean="0">
                <a:solidFill>
                  <a:schemeClr val="bg1"/>
                </a:solidFill>
              </a:rPr>
              <a:t>мелкое </a:t>
            </a:r>
            <a:r>
              <a:rPr lang="ru-RU" sz="3200" b="1" dirty="0" smtClean="0">
                <a:solidFill>
                  <a:schemeClr val="bg1"/>
                </a:solidFill>
              </a:rPr>
              <a:t>растение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длиной </a:t>
            </a:r>
            <a:r>
              <a:rPr lang="ru-RU" sz="3200" b="1" dirty="0" smtClean="0">
                <a:solidFill>
                  <a:schemeClr val="bg1"/>
                </a:solidFill>
              </a:rPr>
              <a:t>0,7–2 см.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</a:rPr>
              <a:t>Листья» разделены на три доли (на 2/3–4/5 длины). 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pic>
        <p:nvPicPr>
          <p:cNvPr id="12292" name="Picture 4" descr="http://im0-tub-ru.yandex.net/i?id=183080020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643438"/>
            <a:ext cx="4429124" cy="2214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Другой</a:t>
            </a:r>
            <a:r>
              <a:rPr lang="ru-RU" sz="3200" b="1" dirty="0" smtClean="0">
                <a:solidFill>
                  <a:schemeClr val="bg1"/>
                </a:solidFill>
              </a:rPr>
              <a:t>, более крупный, вид –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Ptilidium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ciliare</a:t>
            </a:r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(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птилидиум</a:t>
            </a:r>
            <a:r>
              <a:rPr lang="ru-RU" sz="4000" b="1" i="1" dirty="0" smtClean="0">
                <a:solidFill>
                  <a:srgbClr val="FF0000"/>
                </a:solidFill>
              </a:rPr>
              <a:t> реснитчатый)</a:t>
            </a:r>
            <a:r>
              <a:rPr lang="ru-RU" sz="3200" b="1" i="1" dirty="0" smtClean="0">
                <a:solidFill>
                  <a:schemeClr val="bg1"/>
                </a:solidFill>
              </a:rPr>
              <a:t> – </a:t>
            </a:r>
            <a:endParaRPr lang="ru-RU" sz="32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рас</a:t>
            </a:r>
            <a:r>
              <a:rPr lang="ru-RU" sz="3200" b="1" dirty="0" smtClean="0">
                <a:solidFill>
                  <a:schemeClr val="bg1"/>
                </a:solidFill>
              </a:rPr>
              <a:t>пространен </a:t>
            </a:r>
            <a:r>
              <a:rPr lang="ru-RU" sz="3200" b="1" dirty="0" smtClean="0">
                <a:solidFill>
                  <a:schemeClr val="bg1"/>
                </a:solidFill>
              </a:rPr>
              <a:t>в горах юга Сибири, где представлен во влажных тундрах, в </a:t>
            </a:r>
            <a:r>
              <a:rPr lang="ru-RU" sz="3200" b="1" dirty="0" smtClean="0">
                <a:solidFill>
                  <a:schemeClr val="bg1"/>
                </a:solidFill>
              </a:rPr>
              <a:t>лесах </a:t>
            </a:r>
            <a:r>
              <a:rPr lang="ru-RU" sz="3200" b="1" dirty="0" smtClean="0">
                <a:solidFill>
                  <a:schemeClr val="bg1"/>
                </a:solidFill>
              </a:rPr>
              <a:t>на валежнике, на скалах.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Встречается </a:t>
            </a:r>
            <a:r>
              <a:rPr lang="ru-RU" sz="3200" b="1" dirty="0" smtClean="0">
                <a:solidFill>
                  <a:schemeClr val="bg1"/>
                </a:solidFill>
              </a:rPr>
              <a:t>почти на всех континентах. «</a:t>
            </a:r>
            <a:r>
              <a:rPr lang="ru-RU" sz="3200" b="1" dirty="0" smtClean="0">
                <a:solidFill>
                  <a:schemeClr val="bg1"/>
                </a:solidFill>
              </a:rPr>
              <a:t>Стебель</a:t>
            </a:r>
            <a:r>
              <a:rPr lang="ru-RU" sz="3200" b="1" dirty="0" smtClean="0">
                <a:solidFill>
                  <a:schemeClr val="bg1"/>
                </a:solidFill>
              </a:rPr>
              <a:t>» достигает 2–6 см в длину.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</a:rPr>
              <a:t>Листья» на 1/3–1/2 разделены на 4–6 </a:t>
            </a:r>
            <a:r>
              <a:rPr lang="ru-RU" sz="3200" b="1" dirty="0" smtClean="0">
                <a:solidFill>
                  <a:schemeClr val="bg1"/>
                </a:solidFill>
              </a:rPr>
              <a:t>лопастей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4-tub-ru.yandex.net/i?id=80007864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00438" cy="3500438"/>
          </a:xfrm>
          <a:prstGeom prst="rect">
            <a:avLst/>
          </a:prstGeom>
          <a:noFill/>
        </p:spPr>
      </p:pic>
      <p:pic>
        <p:nvPicPr>
          <p:cNvPr id="39940" name="Picture 4" descr="http://im6-tub-ru.yandex.net/i?id=181130398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071678"/>
            <a:ext cx="3357586" cy="3261300"/>
          </a:xfrm>
          <a:prstGeom prst="rect">
            <a:avLst/>
          </a:prstGeom>
          <a:noFill/>
        </p:spPr>
      </p:pic>
      <p:pic>
        <p:nvPicPr>
          <p:cNvPr id="39938" name="Picture 2" descr="http://im6-tub-ru.yandex.net/i?id=316921886-5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929066"/>
            <a:ext cx="3500430" cy="2928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1-tub-ru.yandex.net/i?id=573839501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3714776" cy="3764975"/>
          </a:xfrm>
          <a:prstGeom prst="rect">
            <a:avLst/>
          </a:prstGeom>
          <a:noFill/>
        </p:spPr>
      </p:pic>
      <p:pic>
        <p:nvPicPr>
          <p:cNvPr id="3" name="Picture 2" descr="http://im7-tub-ru.yandex.net/i?id=248942575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3466" y="4071928"/>
            <a:ext cx="4160534" cy="2786072"/>
          </a:xfrm>
          <a:prstGeom prst="rect">
            <a:avLst/>
          </a:prstGeom>
          <a:noFill/>
        </p:spPr>
      </p:pic>
      <p:pic>
        <p:nvPicPr>
          <p:cNvPr id="32770" name="Picture 2" descr="http://im3-tub-ru.yandex.net/i?id=617567857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571480"/>
            <a:ext cx="3714763" cy="2786072"/>
          </a:xfrm>
          <a:prstGeom prst="rect">
            <a:avLst/>
          </a:prstGeom>
          <a:noFill/>
        </p:spPr>
      </p:pic>
      <p:pic>
        <p:nvPicPr>
          <p:cNvPr id="32772" name="Picture 4" descr="http://im3-tub-ru.yandex.net/i?id=561303905-6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983056"/>
            <a:ext cx="2357454" cy="287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1"/>
            <a:ext cx="8858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клетках гаметофита имеются особые выделения – масляные тельца. </a:t>
            </a:r>
            <a:endParaRPr lang="en-US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коробочке спорофита, кроме спор, развиваются стерильные одноклеточные образования – </a:t>
            </a:r>
            <a:r>
              <a:rPr lang="ru-RU" sz="2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элатеры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(«пружинки»), способствующие рассеиванию спор. </a:t>
            </a:r>
            <a:endParaRPr lang="en-US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Колонка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отсутствует. </a:t>
            </a:r>
            <a:endParaRPr lang="en-US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Спорофит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без ножки или с тонкой, быстро увядающей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ножкой; иногда развивается внутри гаметофита; вскрывается двумя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четырьмя створками или неправильными разрывами. </a:t>
            </a:r>
            <a:endParaRPr lang="en-US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Протонема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почти не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развита и представлена либо короткой нитью, либо пластинкой. </a:t>
            </a:r>
            <a:endParaRPr lang="en-US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Класс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 в</a:t>
            </a:r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свою очередь, подразделяется на два подкласса.         </a:t>
            </a:r>
            <a:endParaRPr lang="ru-RU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Подкласс -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Marchantiidae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Гаметофит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в виде многослойного слоевища сложного строения: нижняя часть его образована бесцветными клетками, содержащими крахмал (основная, или запасающая, ткань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);</a:t>
            </a:r>
            <a:endParaRPr lang="en-US" sz="2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в верхней части расположена ассимиляционная ткань, состоящая из богатых хлоропластами  клеточных нитей или однослойных стенок с узкими промежутками или чаще широкими полостями (воздушными камерами) между ними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;</a:t>
            </a:r>
            <a:endParaRPr lang="en-US" sz="2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последнем  случае верхняя поверхность слоевища сетчатая, разделенная нечеткими или  резко выраженными темноватыми линиями на многоугольные участки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с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устьицем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в центре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;</a:t>
            </a:r>
            <a:endParaRPr lang="en-US" sz="2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нижняя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поверхность слоевища с брюшными чешуйками и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ризоидами двух типов (гладкими и язычковыми); 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органы размножения расположены на особых зонтиковидных или головчатых подставках, реже – непосредственно в верхней части слоевища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  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3794" name="Picture 2" descr="http://im5-tub-ru.yandex.net/i?id=246215375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256"/>
            <a:ext cx="4572000" cy="2250281"/>
          </a:xfrm>
          <a:prstGeom prst="rect">
            <a:avLst/>
          </a:prstGeom>
          <a:noFill/>
        </p:spPr>
      </p:pic>
      <p:pic>
        <p:nvPicPr>
          <p:cNvPr id="33796" name="Picture 4" descr="http://im5-tub-ru.yandex.net/i?id=229244095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88" y="4286256"/>
            <a:ext cx="4572012" cy="2286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Центральное положение в подклассе занимает </a:t>
            </a:r>
            <a:r>
              <a:rPr lang="ru-RU" sz="4000" b="1" dirty="0" smtClean="0">
                <a:solidFill>
                  <a:srgbClr val="FF0000"/>
                </a:solidFill>
              </a:rPr>
              <a:t>порядок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Marchantiales</a:t>
            </a:r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Ассимиляционная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ткань гаметофита состоит из воздушных камер,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разделенных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одноклеточными зелеными (с хлоропластами) стенками. 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Внутри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, на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дне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воздушных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камер, часто развиваются клеточные нити – ассимиляторы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Верхний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эпидермис гаметофита – с дифференцированными устьицами. 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ru-RU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Архегонии расположены на особых подставках, возвышающихся над слоевищем.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</a:rPr>
              <a:t>Спорогон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 – со стопой и 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короткой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ножкой. 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</a:rPr>
              <a:t>Элатеры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 развиты </a:t>
            </a:r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или</a:t>
            </a:r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ru-RU" sz="3200" b="1" dirty="0" err="1" smtClean="0">
                <a:solidFill>
                  <a:schemeClr val="bg1">
                    <a:lumMod val="95000"/>
                  </a:schemeClr>
                </a:solidFill>
              </a:rPr>
              <a:t>тсутствуют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4818" name="Picture 2" descr="http://im0-tub-ru.yandex.net/i?id=439740249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643314"/>
            <a:ext cx="4180538" cy="3000386"/>
          </a:xfrm>
          <a:prstGeom prst="rect">
            <a:avLst/>
          </a:prstGeom>
          <a:noFill/>
        </p:spPr>
      </p:pic>
      <p:pic>
        <p:nvPicPr>
          <p:cNvPr id="34820" name="Picture 4" descr="http://im0-tub-ru.yandex.net/i?id=425131013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349975"/>
            <a:ext cx="3827157" cy="5365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14290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 семейства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Marchantiaceae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</a:rPr>
              <a:t>A</a:t>
            </a:r>
            <a:r>
              <a:rPr lang="ru-RU" sz="3200" b="1" i="1" dirty="0" err="1" smtClean="0">
                <a:solidFill>
                  <a:schemeClr val="bg1"/>
                </a:solidFill>
              </a:rPr>
              <a:t>нтеридии</a:t>
            </a:r>
            <a:r>
              <a:rPr lang="ru-RU" sz="3200" b="1" i="1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 архегонии – на подставках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 ножкой.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Устьица </a:t>
            </a:r>
            <a:r>
              <a:rPr lang="ru-RU" sz="3200" b="1" dirty="0" smtClean="0">
                <a:solidFill>
                  <a:schemeClr val="bg1"/>
                </a:solidFill>
              </a:rPr>
              <a:t>на поперечных срезах через слоевище имеют </a:t>
            </a:r>
            <a:r>
              <a:rPr lang="ru-RU" sz="3200" b="1" dirty="0" err="1" smtClean="0">
                <a:solidFill>
                  <a:schemeClr val="bg1"/>
                </a:solidFill>
              </a:rPr>
              <a:t>бочонковидную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форму.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Вегетативное </a:t>
            </a:r>
            <a:r>
              <a:rPr lang="ru-RU" sz="3200" b="1" dirty="0" smtClean="0">
                <a:solidFill>
                  <a:schemeClr val="bg1"/>
                </a:solidFill>
              </a:rPr>
              <a:t>размножение осуществляется с помощью </a:t>
            </a:r>
            <a:r>
              <a:rPr lang="ru-RU" sz="3200" b="1" dirty="0" smtClean="0">
                <a:solidFill>
                  <a:schemeClr val="bg1"/>
                </a:solidFill>
              </a:rPr>
              <a:t>особых </a:t>
            </a:r>
            <a:r>
              <a:rPr lang="ru-RU" sz="3200" b="1" dirty="0" smtClean="0">
                <a:solidFill>
                  <a:schemeClr val="bg1"/>
                </a:solidFill>
              </a:rPr>
              <a:t>выводковых телец.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err="1" smtClean="0">
                <a:solidFill>
                  <a:schemeClr val="bg1"/>
                </a:solidFill>
              </a:rPr>
              <a:t>Амфигастрии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расположены в двух или более рядах.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В составе семейства – 7 родов.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1029</Words>
  <Application>Microsoft Office PowerPoint</Application>
  <PresentationFormat>Экран (4:3)</PresentationFormat>
  <Paragraphs>126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 Классификация отдела  Мхи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отдела Мхи </dc:title>
  <dc:creator>Admin</dc:creator>
  <cp:lastModifiedBy>Admin</cp:lastModifiedBy>
  <cp:revision>11</cp:revision>
  <dcterms:created xsi:type="dcterms:W3CDTF">2013-11-07T16:41:51Z</dcterms:created>
  <dcterms:modified xsi:type="dcterms:W3CDTF">2013-12-19T18:43:22Z</dcterms:modified>
</cp:coreProperties>
</file>