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9" r:id="rId4"/>
    <p:sldId id="262" r:id="rId5"/>
    <p:sldId id="263" r:id="rId6"/>
    <p:sldId id="264" r:id="rId7"/>
    <p:sldId id="270" r:id="rId8"/>
    <p:sldId id="265" r:id="rId9"/>
    <p:sldId id="266" r:id="rId10"/>
    <p:sldId id="271" r:id="rId11"/>
    <p:sldId id="267" r:id="rId12"/>
    <p:sldId id="268" r:id="rId13"/>
    <p:sldId id="257" r:id="rId14"/>
    <p:sldId id="272" r:id="rId15"/>
    <p:sldId id="258" r:id="rId16"/>
    <p:sldId id="259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F14A3-8201-43ED-8094-7D42C617B4EF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0F87-AB90-4E99-B1CE-B23759DCC6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0F87-AB90-4E99-B1CE-B23759DCC6E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0F87-AB90-4E99-B1CE-B23759DCC6E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0248-AF8F-40FB-ACDA-6F8849A32ABE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6B840-EFA9-4954-BF70-F3D98807C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7-tub-ru.yandex.net/i?id=324082992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262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358346" cy="1470025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rgbClr val="FFFF00"/>
                </a:solidFill>
                <a:latin typeface="Bookman Old Style" pitchFamily="18" charset="0"/>
              </a:rPr>
              <a:t>Общая характеристика отдела Мхи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c.academic.ru/pictures/enc_biology/plants/ris._4_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71540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4296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Гаметофит в </a:t>
            </a:r>
            <a:r>
              <a:rPr lang="ru-RU" sz="4400" b="1" dirty="0" smtClean="0"/>
              <a:t>виде</a:t>
            </a:r>
            <a:endParaRPr lang="en-US" sz="4400" b="1" dirty="0" smtClean="0"/>
          </a:p>
          <a:p>
            <a:r>
              <a:rPr lang="ru-RU" sz="4400" b="1" dirty="0" smtClean="0"/>
              <a:t> </a:t>
            </a:r>
            <a:r>
              <a:rPr lang="ru-RU" sz="4400" b="1" dirty="0" smtClean="0"/>
              <a:t>слоевища </a:t>
            </a:r>
            <a:endParaRPr lang="en-US" sz="4400" b="1" dirty="0" smtClean="0"/>
          </a:p>
          <a:p>
            <a:r>
              <a:rPr lang="ru-RU" sz="4400" b="1" dirty="0" smtClean="0"/>
              <a:t>или </a:t>
            </a:r>
            <a:r>
              <a:rPr lang="ru-RU" sz="4400" b="1" dirty="0" smtClean="0"/>
              <a:t>разделен </a:t>
            </a:r>
            <a:endParaRPr lang="en-US" sz="4400" b="1" dirty="0" smtClean="0"/>
          </a:p>
          <a:p>
            <a:r>
              <a:rPr lang="ru-RU" sz="4400" b="1" dirty="0" smtClean="0"/>
              <a:t>на </a:t>
            </a:r>
            <a:endParaRPr lang="en-US" sz="4400" b="1" dirty="0" smtClean="0"/>
          </a:p>
          <a:p>
            <a:r>
              <a:rPr lang="ru-RU" sz="4400" b="1" dirty="0" smtClean="0"/>
              <a:t>«</a:t>
            </a:r>
            <a:r>
              <a:rPr lang="ru-RU" sz="4400" b="1" dirty="0" smtClean="0"/>
              <a:t>стебель</a:t>
            </a:r>
            <a:r>
              <a:rPr lang="ru-RU" sz="4400" b="1" dirty="0" smtClean="0"/>
              <a:t>»</a:t>
            </a:r>
            <a:endParaRPr lang="en-US" sz="4400" b="1" dirty="0" smtClean="0"/>
          </a:p>
          <a:p>
            <a:r>
              <a:rPr lang="ru-RU" sz="4400" b="1" dirty="0" smtClean="0"/>
              <a:t> </a:t>
            </a:r>
            <a:r>
              <a:rPr lang="ru-RU" sz="4400" b="1" dirty="0" smtClean="0"/>
              <a:t>(</a:t>
            </a:r>
            <a:r>
              <a:rPr lang="ru-RU" sz="4400" b="1" dirty="0" err="1" smtClean="0"/>
              <a:t>каулидий</a:t>
            </a:r>
            <a:r>
              <a:rPr lang="ru-RU" sz="4400" b="1" dirty="0" smtClean="0"/>
              <a:t>) </a:t>
            </a:r>
            <a:endParaRPr lang="en-US" sz="4400" b="1" dirty="0" smtClean="0"/>
          </a:p>
          <a:p>
            <a:r>
              <a:rPr lang="ru-RU" sz="4400" b="1" dirty="0" smtClean="0"/>
              <a:t>и </a:t>
            </a:r>
            <a:r>
              <a:rPr lang="ru-RU" sz="4400" b="1" dirty="0" smtClean="0"/>
              <a:t>«листья» </a:t>
            </a:r>
            <a:endParaRPr lang="en-US" sz="4400" b="1" dirty="0" smtClean="0"/>
          </a:p>
          <a:p>
            <a:r>
              <a:rPr lang="ru-RU" sz="4400" b="1" dirty="0" smtClean="0"/>
              <a:t>(</a:t>
            </a:r>
            <a:r>
              <a:rPr lang="ru-RU" sz="4400" b="1" dirty="0" err="1" smtClean="0"/>
              <a:t>филлидии</a:t>
            </a:r>
            <a:r>
              <a:rPr lang="ru-RU" sz="4400" b="1" dirty="0" smtClean="0"/>
              <a:t>). </a:t>
            </a:r>
            <a:endParaRPr lang="ru-RU" sz="4400" b="1" dirty="0"/>
          </a:p>
        </p:txBody>
      </p:sp>
      <p:pic>
        <p:nvPicPr>
          <p:cNvPr id="2052" name="Picture 4" descr="http://im1-tub-ru.yandex.net/i?id=314746622-3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34902"/>
            <a:ext cx="3438545" cy="652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Мхи подразделяются на два класса: </a:t>
            </a:r>
            <a:endParaRPr lang="en-US" sz="4400" b="1" dirty="0" smtClean="0"/>
          </a:p>
          <a:p>
            <a:endParaRPr lang="en-US" sz="4400" b="1" dirty="0" smtClean="0"/>
          </a:p>
          <a:p>
            <a:r>
              <a:rPr lang="en-US" sz="4400" b="1" dirty="0" smtClean="0"/>
              <a:t> </a:t>
            </a:r>
            <a:r>
              <a:rPr lang="en-US" sz="4400" b="1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печеночники 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sz="4400" b="1" dirty="0" smtClean="0"/>
          </a:p>
          <a:p>
            <a:endParaRPr lang="en-US" sz="4400" b="1" dirty="0" smtClean="0"/>
          </a:p>
          <a:p>
            <a:r>
              <a:rPr lang="en-US" sz="4400" b="1" dirty="0" smtClean="0"/>
              <a:t>                     </a:t>
            </a:r>
            <a:r>
              <a:rPr lang="ru-RU" sz="4400" b="1" dirty="0" err="1" smtClean="0">
                <a:solidFill>
                  <a:srgbClr val="FF0000"/>
                </a:solidFill>
              </a:rPr>
              <a:t>бриевые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мхи.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3-tub-ru.yandex.net/i?id=201557320-5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54877"/>
            <a:ext cx="9144000" cy="2103123"/>
          </a:xfrm>
          <a:prstGeom prst="rect">
            <a:avLst/>
          </a:prstGeom>
          <a:noFill/>
        </p:spPr>
      </p:pic>
      <p:pic>
        <p:nvPicPr>
          <p:cNvPr id="1028" name="Picture 4" descr="http://im0-tub-ru.yandex.net/i?id=287846535-2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3439487" cy="2366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658196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err="1" smtClean="0"/>
              <a:t>Антоцеротовые</a:t>
            </a:r>
            <a:r>
              <a:rPr lang="ru-RU" sz="4400" b="1" dirty="0" smtClean="0"/>
              <a:t> </a:t>
            </a:r>
            <a:r>
              <a:rPr lang="ru-RU" sz="4400" b="1" dirty="0"/>
              <a:t>«мхи» в настоящее время рассматриваются как отдельный, </a:t>
            </a:r>
            <a:r>
              <a:rPr lang="ru-RU" sz="4400" b="1" dirty="0" smtClean="0"/>
              <a:t>совершенно </a:t>
            </a:r>
            <a:r>
              <a:rPr lang="ru-RU" sz="4400" b="1" dirty="0"/>
              <a:t>обособленный таксон, имеющий, по меньшей мере, ранг отдела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im4-tub-ru.yandex.net/i?id=160606011-4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500438"/>
          </a:xfrm>
          <a:prstGeom prst="rect">
            <a:avLst/>
          </a:prstGeom>
          <a:noFill/>
        </p:spPr>
      </p:pic>
      <p:pic>
        <p:nvPicPr>
          <p:cNvPr id="32772" name="Picture 4" descr="http://im1-tub-ru.yandex.net/i?id=142587221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00438"/>
            <a:ext cx="4643438" cy="3357562"/>
          </a:xfrm>
          <a:prstGeom prst="rect">
            <a:avLst/>
          </a:prstGeom>
          <a:noFill/>
        </p:spPr>
      </p:pic>
      <p:pic>
        <p:nvPicPr>
          <p:cNvPr id="32774" name="Picture 6" descr="http://im7-tub-ru.yandex.net/i?id=234415014-5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0"/>
            <a:ext cx="4643438" cy="3500438"/>
          </a:xfrm>
          <a:prstGeom prst="rect">
            <a:avLst/>
          </a:prstGeom>
          <a:noFill/>
        </p:spPr>
      </p:pic>
      <p:pic>
        <p:nvPicPr>
          <p:cNvPr id="32776" name="Picture 8" descr="http://im0-tub-ru.yandex.net/i?id=403660612-2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82578"/>
            <a:ext cx="4500562" cy="337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4" name="AutoShape 2" descr="data:image/jpeg;base64,/9j/4AAQSkZJRgABAQAAAQABAAD/2wCEAAkGBhQSERQUExQVFRQUFxgYFxgVGRcYFxcZFxgaFBgYGBceGyYeGB0kGhYWHy8gJScpLSwtGB8xNTAqNScrLCkBCQoKDgwOGg8PGiwkHiQsLCwsLCksLCwsLCwsLCwsLCwsLCwsLCwsLCwsLCwsLCwsLCwsLCwsLCwsLCwpLCwsLP/AABEIAKwBJQMBIgACEQEDEQH/xAAcAAABBQEBAQAAAAAAAAAAAAAGAAEEBQcDAgj/xAA7EAACAQMDAgUDAwMDAwQCAwABAhEAAyEEEjEFQQYTIlFhMnGBB0KRI6GxFFJiM8HRQ4Ki8OHxFSSS/8QAGgEAAgMBAQAAAAAAAAAAAAAAAAMBAgQFBv/EACkRAAICAgIBBAIBBQEAAAAAAAABAhEDIRIxBBMiQVEyYRRScYHw8TP/2gAMAwEAAhEDEQA/ANjrlqNUqc8kEx8Dk11JgSeBQ74k1/l2Gc/U/wDYDgfGYrned5TwpRh+TG4ocnsvNFrFuoHXgzz8Eg/4rvVX4ZB/0lmedo/vmrOtmKTlBNlJKm0KlSpU0qPTUqVACpUqVACpUqegBhSpUqAFSqL1LqC2ULNJ+B/k+wHc0GarxzfN8W08oDOVBcGOW3e3xSZZoxdMA9pUOeH/ABEb197c7wEDbgICtJBB9gZEDmiOrY8iyR5IBUqVKmAKlSpUAKlT1w1uqFq29xuEUsfwKhtJWwO1eb95UUs5CqokkmABWeXNZqNcxi6UUOF2oxTbI+kiRux/c1Y6bpTXbVtdRdZlUldu6Y2n6mbBbGDJMRjmsE/OjH4JSLfp3jTT37wtIXDNO0uu0GOOTOcxIq9rLurdP8sl1YhlKlGVoAM+j4DY47CjDwT1e5fsv5p3sj7Q8AbwVDDA9sie+Kbh8hZHRFq6CGlUfXdQt2VLXHCr8/OBA5Oa49M63Z1Am04bnHDY/wCJz81p5xur2BOp6anqwDUqRNKosBU9NVd1Pra2RuKlhuCyCBJOIWfqqk8kYfkyUrLKlXlTOffNPTCCt6/1AWrYn9xj8KCx/wAAfmgbxf18XQqrMLAb4MH0ke8/4rRtVpFuLtcSP/vf8ULaPw3Zv6jVF1MBlgBiIJ3An7wBXK8nxueVSZpxZFGOy/6DfD6e2ygxEZ/4+n/tU+vFjTqihVEKJge0kn/vXuujijxgkIk7dipU9KmFRqVKlQAqVKlQAqUUKeMP1At6EEbd9wQInEkbo59iv/8AofNAvUP1pvuNqWktEyAQS5mPmAMx71SUuKJ67NlUzkZB4I4qu671tNNaLtkwdo94H9vf8ViPS/HepswUuLtuEMY3fVu4KkxnvRn426mLl20xZlt3NKGI5/6pZTCnlgGInt+aRLN7f2Qts49Z8Qte3EsVFy2FUCYZxBKe8EsAD7j7RT9G1ibSct5hdUySy7CAJ4AJ7/8A5qJrNSoCYO0kHecwTAgMD6YENmTJnivegvs1hWZgAySsgbPSTIgCSdxj/wA1hb0XrQSeGfEiaS7d3Wm8q5ADLBK7RmeJUmc1plu4GUMMggEfYiRWMC8L923ZQHexVABJ3EkszEnkDM/b4rZNHpRbtpbGQiqoJ5O0AT/atfizk001pC07Oteb10ICWIUDuxAH8mqnxdrmtaS4ykhiUQFZ3De4VisZkKWP4rIbms3g7zG3MEEhjEyc5JIBz71XyfL9F8UrGxhats0vr/jpbLhLYDH/AHEypzELBzV90XqY1FhLoj1DIHZhgj+axe/1JXAG0Idgj7A9z9wQO9dvDniK5piDbfsdwaCD3AAJ9gP71jxeZkUuU+gcV8G31UeLi3+ju7BLALjiRvWQPml4W65/qtMt0/VJVoECRmQPkFT/ADVf476jFpbCkb7xnJyFT1SBzlo/g108mSMsXL4Yt6KjwtaPlbmAkmOc5EQPk/4iinSadXUEgTthSZO0YYzu7g9/ihnTaFbflbmW3A3NJMgfBmB8d8/arzR37bRsJVSJCiD9REkyZHyPsa5VRb2KXdg71TSBt9tJRUAYkktB5LR2JwM5zwOKkeGOorpdIyCWuFi2f2hgAsmc8f3q06vpEIVURW3EAY3QoBKqJIABbuPz2oe6jaFoAkw7SgYAM8r32E8ZgD4q3qOK9hWnF6ZW+INZdYkl2IySMBmA+MT+MiR7YgaDV3PNtG2ksCuw4BBYxtPJEjMz3rl1e4rMAVdX5QXGA49XGOfkD4NTfDXT7rX18hRu3B9wYG2oBBkjvBI/vRii3VkpM2Cq3rPUXtBFtqC9xoBadqgZLNVjQ2usF7VmHJRSybQJU7JU7jxnc57RArqZ5OMaj2Nbo4dSsXLlj+reONzEqBAI9KrtgDmeapvA/XWS/wCQfUt09p9DRg57Hgj7UR+Ida1tTAEKMmCZJBAVQRtk4yTxP5EvAvT3u3vM2MPJLHdCgM5EBB7gQDA4rnRlKLv6K1tGjPe3MUHb6j7fE+9C3UdR/qtWlhPotepo4mdqg/kg/ipV/q5tWmXYd5aBBku5+/bBP4pvBPStiNdYgtcMkzPvH9jMf8hWODn5HkXL/f8AhucVGITxT0qevSGQQql6LZKXr8/vlv4uOg/sBVzUEQLy/Pmr/cXB/k1l8jUoP9jIfJOpUqVahYppU9NQA9NSpExk8VF0Aq8ai7sRmOdqlv4E/wDas88Qfqttc2tIikgkeZcyhjnaoI79yagWv1euqduos2iJhgpKkhhPBJnH+aV60SUrAnxVrLl+9L+vJIbgTOSQOJMEfEDtVCumBnncW3LB+cjbzMxx7VY3tOty5da1i2CzLuYFyu4BVx3gz85ryhi7DjbFwhnC4UlA22NsAjED3mkytuyZLZF1Cby5wT2/bkDcGgewHFbH420yHp+jvpgWxbURtnZctiYB+ogopj5NY5ftsYkBRk7l7CBuUiZEbhjtuHsas/E/je7qNPp9MQqDTgqNvBAVVG7PIUcj3NRWnEiCf5HK51ZYZVGCS239vJAH/GIP9q9Nr7rKm4n0gKPgA5JNDSXm4jEmT7lgCM9sSauNKwZLagvBHq+4JIAHvA/vUPGhj30aJ+kKpc1l52+tFbZ8AttY/fPb3Nah1rqq6ey1xoxAAJiScATWEeCvFg0OpW5cRioQoQkSQTnHcj/xRX+pPjm1dOnt2LiupKs2MeoxmfYDPtn5qJTePG1HspST2c/FvjZtXZVFTZsubzBMkBSoA+xbtQmnUxiTBXiZywUKP8f3qJrOobYhpLMwBAwu0ifzwfzXFVZvXBhiDxiecf3NYOMpe6ZMp60T9U+/cRLOFAxnJyf4mo1q2cFVfEQYkGOOO5os6d1x9NYAtaeyWddzs6EtMnJyO3b5M1yt+Jr98C1cdRbfaSqIigHcCCIzGDSlOvjQOHyEvQNdd6d0o3bhAu32L20YfSCACxHfAkD5Qd6penax77m7cuM7XDILQAvIk9hAmFEAVUeIetXrl4rdUf8A9cCzsztQJtWBJzLCS3xHYVcdO1qXEW3aEEAAhRLMYjJgAS094jk1tyQcopR6Fz0XusdNzOdhWVIDn1Hb9Te0CP7j3qTdvIribbMQ5ZmIEszKuI5gDA9hNUiDZcO1lDCBuCZHMzgwcnA/7Vb2NcTBy+0tt3H9rQC2T6fUTM8ycVlSpbFc0W6dZ/aVZQpMFG9IxuMtn3gD5gUP9ZZB6ntlA9uRsCuIJ5knJg+3tVqvVFJ2WvURA9AX0kD9kwSQJhv4FQNf1IN5hcM9mQCzbAc+n1kDtxJzTHNJV8ltNAoeiXhj0kF97cFgNsqWgklYMc4+1WfhnWnT6i0dyqpaHgwpjENxwCe37cVC1/VrYgW9pJYgckhRIUEHDH5+2BXZV8kqWxeuAzBVmRCAZ2EHaSThifgdyJxcnKwS2EniHxDcugm3d2ITsAV9uGhZuQZ4k/Hvg1b9BZbdsW/qZDtUemDiAV4EQTnvI+KBdJaXcobcBtaN20emP4xzPNF3TNMQqsTvuFVYM+8ZLHKjsq4EkZJPOK0cmm22ScPF1j0v/VZ/TJSCwKhhI52g/SY/tV34T1NkaO2tllYgcTB3tJIYcjg/gTVP4qQrYYARBltrelcASSSczBxmqjoStZ01++/Nxtlvic4Zh+DH5qnqemm0WjthAuh09zcbt9VvMxgkgRnEKffB+xiiXp+kS3bVbZlRkGQd05LSOSTWQ9VFxk8xtmxVgmFJ9QB5BzMyPieIol/SfqrOL9kkstvay7uRux/4/ineMop/v7D1GzQqVNNPXQJGqs6uxQC4P/TZLn4+h/7RVma56i0GGeIIP2YQf+1ZvKTeNtfGy0Hs6Uqi9Nc7NhMtb9J+Y+k/kRUqnY5qcVJENU6FT01Cf6k+IjpdIQhIuXvSsYjI3GftI+ZqZy4q2QX93rdhd83U9E7oYHbHv7UPdY8U2r3Tbt+2TtMoY5BIII/AM/isgGr1N1Tae65tAk7N3okZJjijm9o/J6VpJDlb1x3dVid1wQuDzAHFYpZXJMhMEenrbmSu6FJaVDrzg7ZwDjPv8VJXSo1sOUmBtDKVKFjj92ZAgGMz7Vxu9JCuDvjbgFlZWKnguOMcexrtpLaBDduqbwJJYStsSQBI2n3+B2rMtuxyVFV13StZRCtrblf6jXA24BTgrxkbfkEVXKqBramCuweYG9NwGYBIbBgZ7iD3zRLrdGgCi55suFwFiCDtAkxuOwH8gntVBrQ0sT5jMYBDGWNsSAhMnhQvfFaYt0TrpkW9cN26Wc7QQTO2AxgIBHAX+nz7/wAVz/05us1zCujA7gMMPSmB9gW/mveo0wCK+8QABsMmeZgkfTkGD3muGn1JTbCAbnZcjgGYnMgj/FWtvaGaorxpSgAZowJAic4G38NP81e9J1abBIIZVHHEgmCTznM/cVWFy+7B9WM8iBz8j7e1etHdI3qpnEZGSJHH+aZti20if1NgANrDDYwcgEQZ+9VracuRGXgACctzC/zT6q/BaeFExzz/APuiLwGhBu3pHoXYpjJyJj7zyPY0vNL0ouQttSOPhbw+dQ4NxGW3bMt7naRuUfJwJ7Vo91A1oOFtrseUAVSFIkDAgwSTj3AmaiWNCfTkAkiBBDGORzySRjvOD3q6s6IFiMQAsztaI9wIU8GPeuFlzPI7ekXjFRKXVdHYWi1wltw3EjuxmWI7j4I75qFpejixct3G8t9jD0My8wThhjBXvwYo71GnHpUgANBO4jeVn93wWmVk4of6uQrObYyG9YIDBZ/co7STwO1LlKUXSLg34s8Jae5p72rsvd82dzLd2wQ5MgEHB5z/AMTPM0K+FdUUJkbyv1A+kfHqBn6omPajK9ca7b1Fllby70A+kyPVuVguYyeBnJrN7dt7V0rt7kEKZJ2mCcZFdbxcspxab2hbRqq9US3YUlWJuHcxUu6DsYcSeRuIBxxUm/1SR5hNsk+kKQvpAyWAaIE4kiZnGDQNpOq2mVPW1oidsNmSD6txgJLETPILZrppbtx1IW2XUTlQJ9sOYIB7AE/moyRt2Z5R2W9nrD+axQvveR+6YM7lyDumPq+9SdZpHZgb1xiiidlsm4VtwFc7vpDAASI4I7CvHStO2lIa6AHYhSXMgBgASqA7mUDBPBOBNe+tXmRmRL10Fz/UuFwAZAZiEVtu3J9OSNoGBEzi8fl75DIxKiz1W2rRbDrBba7LvgMNuEMg8mTHb8VNGoZYDO3p/a20EYkE8kzMx2ETmo56l5wUW2XkLtQOCoAyFJzu7kTtEnivNm20BhagMcs07yo7C2ODIMkmtDjGKpaIkEfStQUVQpUFhbJuXJf6jBZVmQdvA9oo40LMAJKwwnALO0GZKnjHIn7UHaHSqF2rdHYxuxug4IVZPb2AkzNXmlW5p0LAfSsPLrG9lkFWjJjsI/NZHtlESvEqRZB2q7GNpIK7ZEAhFwRJwGMic9qHfEIJuWNCnNu2WYAgSQsvnsSzc/FTOlWhe1dtXZ28s+YZMpj1znmYT4oP6r1edbdck7XO2VkMPVvjB9QOVg/HEVSfunX0N1xbO+tCKqW2UeZCHLb2uGJKNDAEKfbPt3qp6Dq72mvl7Lr6iMKf+opaBC8zkQDmuOtuIzCC2SG3Y3KQCGgexJYgE4wJNXn6b9PF3X2iB6bIZyT3IDQT9yRW7FFiFs2awTtXcIbaNw9jAkfzNKvcU9dAcNSZZEHvSpzUNXoCo1SPbcXFklcOv+9DwfuOR+RVpauhlDKZBEg0riTxyP7/ABVRpL3k3gn/AKV7Kf8AF+6/E+3zXOhJ+PPg/wAX0OfvV/Jc1nn6j6druq09oruSA4n/AHbim0fOZrRIrHfF3Xm1GuuqPoskomyS0KJLbeGBlh/7hzWnyf8AzoUiBrbVtF9YXbDBSQ0y6lT6piFJicZGM4JR4Ru/6nTDR+YqtZuMUcqXFxckFQePqb0nkH7igu7r2uC4Z/3Qk4MneCoYQPXggmQeJrpYtGGKk+j1J6ht2NtBBJjay7lIYf7TjFc6KcFsizRb3gnSWjuu328xp9VxlCkRBGzgDuJnPvVTq/DFwKf9LYF1W2nct1DbELB9OJOZE0I6SyyITdLblZlBI9UiJVrh+mMEzMgVc3LhsDzEbyn2kWyrQrMCIGMdzMyOJp127rSJT+EU96wxVeFe3dbcpUwIEyFADKAcff2jMXWXA4LJ63ZzuCjap3KVgGB6jAxRTpesHVKruxRluFb+0qFDOhCXlb9gZl2NBiY96EOqapX9AU/TtTzJZgZ2z8D0wPaPmhXdroiUr0yoZZMLEKDG4gbfTuIJMFiMj3xxUY6EXiQu52C7oJn1z6gON/eY7AV302t2H+pMSysIko8ellkeluczxUc9WWdwtsGUrCgiGgDdMjuc/wDetONFXNjCEDGd1uJVcypmOfiSPtVdpYDsM7jxJ4989xE131WtVnOyFBmVWdozPpBP9iarbd1iVIAOzJB78TPvTVEIu0WfVtMF2EJkEggZBA9/uKIvBzMNM2CqlnYsJ4gIQPc9/wA0KHUOVMEgEAgTyPvweaJ/AeuKoQYIQthvp9QJz+Qp/FZvMTeJ0Efo0fRJ6IImMAzMkhRMjiB8ciiHTa6SSIKzuIkhbck7SSR6yRJgDggUNaO+AXna6owZZ+kllKgHvsAyB7ioXiPxQmmVXukepoQRBO307wgMgAdz8d64+GDq+2+h10gsu9YG52cG0BtHmK21QYkhi0BiRBxkd5qHe1+m1Pot3d7bfUk5YDH1GMAZgTx9ycU634hu6m6bjv8A052rBB2K0wQvbjMd+easejO6Fv6iq9q4vlsuQWSDuDRI5/Mmt38D23LsFNmk9YuW9LbZiNrDYlvzdu/e4McHaVE7u/EHPFJ4c6Gki4BvG8l7igm4TPqYFoxuP4zzzQrZ6pf1Wp8rU3m8v6kNxmuBQV/aDzuYgfetL0WqRVW3wy7SWIKhwAPMA9zwCSYlSRE0h43hVff0RN2QLPSLJuIXVXdssQQCZmCQREiBMxNWrdRIlrdq2NnrImCiqudn/E/7jmYgZFV+stW13u6sCpjeHKKhzCQ+d0yc4g5Mcx9ffv3rJ8prbWfqIa5buvK/9NXCtgenGBMRiIrTCHKtMWtnPU9W8wEem2uHuBkEv6XK7ZGxAdyjJyIyYE0Oo6ibkbl3KZXazEbj9IYQJXsOQIrr/wDyChdrWhdLlWAa43p25gQYIzAgyBIr1a6fcKqUV7waQbdtbidt0F4DYaG9MjHIJrU4lqZ56D093cs8lQNu9ldbe4ekKq43gQMCM7aMukXFRjakrIExCbgR9XuMYHqPP89V0AtuGuOzKm4bMqMjHl53H0g/tJweME8LemtuTctXFRRDKWhgCCSBuYq3vBjExPas2Sdqhb+ibpJNmFS0zKRCADcxHpIxgtEmSM121Fy0qhdoKlGO2DKvM+sT6j7gdq8aO8wUXCThpclUJmDDrtggAGOOPtUHrNy4VUoylGM722/Y55BjgDnNK7eiraR08NXPRqrpEMEFsewNwn0gzOMDOcUAauwrXywKiLrGBO6LZyfYiI70fq4tdPBBbbcultxHrKIJ3EdpK8fIoLfWJHpUcluCXyeCe4gcRVIXKbY6SfBBB4S8CJqtt27PlBM7ZUu+4giP2iBJI5nEVo3SOg2dKpWygSYk5LNExJP3NCHgTxjcuXE0zouza2xlG0jaN0EcFYBE+8e9H1djClxKJUOKVNT04sNSpUqAFVb1nReYhUYb60Psy8x9xVlXHV2iy+n6lO5fuP8AyCR+az+Rj9SDRaLpnDRaw3rG4fXDAj2cCD+Jz+a+etZfi+4ENNx5UykeoryIgZ7HHfiK3W1fFq8ZP9DU5B4CPEEfE/5rMvEXTbiau55mH3EoykKpL+qcggSCD7HIwc1ljl5xV/5JnGmQdN0zbbV7n0IjeYLe54T0KXG9SnpLq3M5x9M0bdN0tt0cXYG0bQ5DSihiFCqZD4MyDjPtVBa0SK0s4a04HpW8zlWcsq4g7sBRGewPerLUlrCMxF12hQCE2yhTcgBBBuEFS5VlJAJiOaTllRlTcp9dHDrfWhZDOY3bXVvKXerbYxu3mZQ7ixAI3LnEAN13VHabYHq2qjYB7wpgYkwo3D455p/EHUDclbTXXhQxVSgtvbIBbeVClmAiTmSvEyao9PbWWJeOIKywiMSeY4/vinPq2Nh9k/S3t67WIRiEVgMSAYYnMhpyREGBUKz03UF7ipsKMSNxY7TBUgjnaZj+atOmaZiTtksd0kLMiNxIn6SAKm6N1+kkQd0tJ2QRztiQZANZ5Z/StImuQOa3wlqgNrMhMhmm5gnsZjJjFQNdbaw6E22VYlWLSCQP2tHY8UcrY2CWZcrKm2BBkSA27uDjuMVCvI7BluLvVSNweCgBGQR9XJBkGmYvM5P3In09GdnUMZJ9QM8+5/7/APinusDyZ2j0wPbj2Pv88UQa3wuFeA4XJmYxngdzHvFTND4atE7SC0xlo78ccVuWfH9kU1ugUsamBt2g5kzJ/t+f71YdJ3C5NtnUnGBuB+Cp7fejHXdEt2bD3rabCgIAU+wyxbmZGR2AqB0TTRaG1YLnduOSQp9THuc4iieT22VbrZY2+tPbsnzbWSyqCkGCucgcSJ796qr/AEZtWbuocwPLRhgkAelAAexJbE/NWniKxGnBVWFssVE/VKhZY/J3E/E1fWeiIdKrIwVCtpVBIYNAjKgcqTJI+3ekKChHlHsvGTfYI9P8Lbr9sEqArbAyjdPfdt7wsQOSSM1K03Rm3u7AobZ3FCDkzBKgjttJJPPGTRloulopC25u3LWo8uHg7rcEQApiCVxkHIrnrNaoZQ9sG1bf0yoEqB67ZYEkQTwP9x5gVk/lSumNSXYM6LpI8tiZX0BgUO24FuGAw91ETtPz8GhDq2n1Ni60u7gn0vmGBEgxJAMduxFHev0l1Le5XKgIUESJtXIYqWxvgmPfj2ro3W2tFT5anybewpcG18rL7gcEhixBx2rfgy1GyGkzObzvcAD3XZVaPUTtEieYwcRFTei686S+l60xOwg7QT6hElTHYzETwaOOn9UtqqBlBtFiCqlWhTM7lIEvPecyKq9R0S1fP9FALuSyqDBQHsp4O0qYHyMVqWZP8kUcf2Rm/UIozGzZRfMBMvubYWOdiyAOMGCY70NdW6pcd97O+6MMxMn7fFWfUNO5K+aTvzjbLASZB4PcfzzioOq1LGZQOANst/t5gfIIEkexp/GK6BFz4S8f3NLcHnf1LTAhlPqnEYBx8fzRld8VaO8i6kXtryAbbqp2hVCkADmYEQOMHiayUWQwKmARxkT9vn3qy0nT4ttbIB3su0zlTOfuDgUnJixSe0UcXWg/s/qfpvUSrn3iF4nIHJ94NCXVOvvqLxbcVDHbbVcDacwAOCZE/c1WjpaKQCGLA/UOCYB2gd+aueiaYO9pFtqWLKufcmee0c/is7jix7iqZCxmn9dQ2un2bbHc1rTBmkiZcie/uT/FZ9e1CqRDENtIyYifiKM/1J121L6gAgvYsg+2wFz39wKzfRv6lLAnMZHefq/ng1zcEXJOT+zRk1SD/wAAae82vtsv02wwuNMiDOM+8gY+DWvCg/8AS0j/AERiNwuuGiJHESR+Yowrq4lURQqemp6aA1PTU9ADUqVKaAIur0aOpRxKN/8AE+/x/wCaz7xtavWVTzLa3PLMW7uCYGV3DvHvIiTzWlmgH9QfEgUrYthLkEFh/sI7bp/kRjHvXNz4OMuUfkbGVqmBdnX3dUALloL5bMWCqQWDAGVX6QoHq24+kxzUHxO11yrTcVlU7YMqVUwAAo3BsnJJHMHmp46+x8x7llHSRItiWQp3ZWzBBIkREjgxPC8U1Lb7flsxmFEo42gCSszHfAP3pbbW2K0mU/TumF0VxdWQ4IkNukEd1ErtJnngT9+N3SAE5DQ20hZA2n5ESKLLGju2z5Y9OFBQerfLB92QSDycATBmm1fSQu93CgNEsdtuOxAPAwQZjtilyyN7I5KyrsWRHpX0Fibcn1AAAbeYjJ+8V3sWYB2pGSCpB3kxO5RMyOe0RVr0vTWXYLZuWbxuAhrb3F/pkAMWVhB+reMSY9quLWltsAV2woYm3f8AXbmdwZZMgSsEzwQe9Yp250XjSBvWb0tnzSQrgEkrgj6jtQfOOB+M1As2FPqgELiQYkMoA9IMnPsDkTU/WadwoKGSfS5CkrbU7tvltMfSSIzxz7StP0TZb84qlqzaAD3CzWzu/wB0HHwAMmmRhwGWqB/U6dQQG2gABtpDCQwgFSYLGcxx96sbemVYVV7D1SCQIggsowff7nOKjavr+jUpbS7duuxk7VEHlYJY4JHuDE1UdS1z3PRYY2EOIL+poxuJEDPtWrHil29L9inJPRY+Jut7R/prYQu/p5mA42+rEL6TxzXnonTmDDjdaJVRIAEFmeD7jaxqn6f05QvmM24rzn1McRntlavuhadm0/1EOVG0gN6y/A+kyGVjMng4p05fRSSVHnxHZNyfKYFJjaZLEW7Y9R+4OT3ipPhvqVu0ieZcUPbaSrEeoSCm2f8A3cDBzUtrD2tMwtg73dULYG5SNrgp2B9P4NCfXegLLBXJCtCtzmAQJ4gmYNKhPnqT0TG0zQNU423BbAJe2uxlbexZSpZpBzgtJyZOap1fyktM7EvauEG3Ekk7Q8vMDCwPn7Gqr9MA41/kPcKW7s5YA7mA3gKT9LMREj2+1H/iLwDf8xDpgjKd287hbneTu3CeCCAdv8VSXjuLtbQy70Dly4Tbu27y7YZPLcySquTclVjgkDI9yO9eH6GFaLltrhe2JhVY+qfUdmZ77vq4mrLrnRGsG0l52BMeY6A7BbwFHAUgMOTnArhpb++1bLZe5/SAB2s2SoJgEPk9+4HIqylxVMo19A/5LW71wBwr2t1rbG0tsbYR3gsJ/NStDpthJt7p2+ncfWu0wSpBhoIJjn01K6p01TvMN5o2wxBLFwYecGOD3mfea49PtQxMW2QMxyozuG2MkFcSZzkD2q8czapkN1sJLPU/NCO5tiQSXZV3E8yRkqMAT+a99W6EmoRBcWCxYq1q365CjBBADqVZTuBg+9Vx6VsCD1Wiu0rJLBgxUg7h2kz9gKIula60CbZ2DyrQnMq5KhgUUiZIkHuJ4kVReRKOolE/oz/qH6bEswS4iuqzteBMCdsiQCSQATihqxpSpggGAVPxiMfPNas/UGN0WgpDMxVeUMGI33MlhxBnIJkCq3qvhCzcvkWyLVxkDgYdLm4MN8r6QCwjGeD70+PkuWp9jFJ1sB9+0JJk2zIAEMBx3PPeifwLYW5rbRAVUtzcg8xbEx8iQtCHmzjhwPVJj1DtxBAMjnvR34D0Z/0l68QQ91l09uQJA+t4/lf71Oa4xbZaPueiF43l0tE5l3ukc/V6cDt+7mqC0CSqIkGTHBnODEf/AECiLxLZa5qIH/TtDbOAIRR6mIJMTJ7E5+9Fng7wLKpfv4D+tbIHYqI3sfVHJ29pz8Rgg+CXyRJ22XH6e9NNvTFiABdYMsdwBG6OwJmPiKKKZVAAAwBiBgDtxT10IriqIFT0wNPVgGp6YUqAFSpUqAB3xD4pFljaTLgS7ZhAZgAhTDGPYxWf3Omm7uS0bbeaodd5BJDHOxvSwdYODzk5mo/ja+5110KxUrcYSCwxxBKnOMfkirW30q8LCg6dGOCCSArYwWUvBx2kcVyJ5m5Mkpr+lDl0kBHUZgCdvG9k5PpBOJkcVQXejAFl3CVMhlMN+e4gE98zRLr+i3kY3HtGW7qR5algQAO0e2e1VCa0KkEHfJljm3xEMvuMmccmaUptdFWQ9V0sbWIbYqx6gxUvPwMz9zUC9aa5Ku924SBBa4dsxOZ9IMZGe1Wus0tx2Kkl5Vmb0CJEEjdPBH+2T6hihrqCFSIUg7hI2uQpEAjBz9op+Lk/kjjZUam6bbyjncpkOhgE+4EYPajDpn6mXii29Tb88ISSwIW4VMSpMQMDkQefeh/pHh17zEH0bWJYFoI7YX9sdyfeKurXRbfl3AwXaCFUZLO4kkk4wB/kVryRhNcZKxiVFl1H9Q3FrbpdGLO9YD3f6hAzBQQAGM+x9+TVNrn1ustqNRed9vrW25gCf3xgcYmibQdJtlbbXC8sWJYAGEUc55BjaIjJ+Km6vo4t2fNYElyu4EAtOzjb7SYA+JpUHCPtiis5UrRn3hnp+/WgPACK7NzGELQSPf3ojddxUohi2oUAqBOdsmcGGxHJyavOnfp/et27+sdSnpG1WHqYFp3QcgKsD3PwKhfWGz9Ukrnasw4ycDBY/wAVn8udTX9irKjqt9FQsoIRp2qAQhJ9bkGcHIAH2om0OnFyyhRjbARbZ2yxY+WYciQRDGD2hmwKB/ETEvtVm9HqjdIC7VZmExk4x3FGXhnVN5SFRMIVAJyNqsd0fu9O4e3HNRkbjiUrIuyyfWl7NwbkDN5ZEKdrR/T3L3Kgrcc+2Ki6/piMG3ny7ZcsAZjhVXiWPLZ+2DNWH+qtxtBDLaJ2AjYQrAAXJGCQv0j4zUPR6r0wTMEl2AAIKYgFsEgbTjHt70mP9SJKnT6dR5TWkO/Y4EkCCj4dTPcYg9wa0Lwx+p9q95aXwbbtAD5Ks0fuMeknmeKBdbplZCnqTazFczAYnapDGBHx3NV66Abo81lKbT65ztzC+xAIjmavDyHD5BM3Tr+ma5pbyKJYodo5lhkCO8kRWSX7BfajH1I4AJAhR9TKy/c9/kUbdI/U21durbuJ5W47VbcCJmACIBH3qR4q6B6xfSNpIF1QokmcOCMkk7RWnPWWHOJdArpDFvc2biFyxncGgtcDK0bRlpKyZEYnniNMpKNu3EuxdZiByxmPSOAIJB/mbu9p4LbQFAWW3GVLXQyBZws4nPHeCMwtRstABSm3ySW/a8YDeYQDJhAcj2rJxak/orVq2dLN4IrA+Ytj/phhtb0jcQUkHH+MUNXb2xjDrd2mAGlTDiVJ/OPxXex1obF7hkfdIfaCW9LDGGie0ZWTmaqOq6nYLissJcQhHKc3FgSrzgAz7yKIRXKivp0FFnxQgRV3IwU3LQRmyUaAvmOwJABbBBxt5FR/9Xda0Rc8tmFoEtIJ2biGQezBs+4oJ2EFN4IEAkCMB4gg95UT+aszbtotoKS+8GYkE7gzIAAN24MY+YrTJJBxsl9Y8OnUtbfTn+q7+XsUBQ3oCq3c/tlieZNFup1NvSaaLfrTRoUVjxdvtPqP3csa7dG6CdGiALOtvoFC7iRZUj1MxnmZz+PvVdZFu95NgOWsWrilypg3ZIW4f7/gDGaRLLyahLobFcUcPDXQ7mogD1Ntw/8A6e2ZDv7kMmB33VsAqJ0vQWbNsLYVVtn1DZwZ7z3x3qXXWxw4lUKlSpU0BU9IGlQA1KnpUANTimp6AADQeFBa1V1nfe+4soc7RLHeGUzk85PHtSv6lmYoC2zMDGfLBxO0YJ98k5oz6r09b1tlKgmPSSMg/B7e1Bt+1bRDvgAiNwHp5gbh2Ocnj09sGuPkxPFPj3ZPwQdVf8201jdte5bkF4kOD6VMDjESfvigC5dNu4bd+QTn+oCAW/5CcifY0dvotrFAHZyVKlQApcypgjkGB2Hf2mhTxB1xdQw04h2s7oIlndyI2qYPoEAduJqFjc50ip76dY3WSFO5ssRtgKeZDzJTA9I/HvUK300i/IUo0ALG8lQwJG0AT6gQOJjNWHQ1IHrNtR9I3MxABAOQB6vTKQPn4NEzsqKjDczQCrbiEXcCu4Lw2BHsMRMVqjBYuybKDpfS4RwXy2AMjKtMSRJG4lif+GTiqq+drAPtbbuAURtUhjJB4Oe/eKtNdrWAXazd7azgMIhgB+Rn715/Tjwh/rb4uXRu09ltx/2u/C2vsI3EexA71aueglvouvDvRHv2CbVouLq/XdJVAA5wnZscEGOeKO+j+HdjeZdKs4jaqj0qQAu7OS8DmrpEAAAAAAgAYAA7AdqenRwRWyCH1kgae9IkeW8g95UjNYLqr4/qOGZiAF4MnAtT7GAOP/Fbb4v6oLGldjMtCgDk92/+INZKXh4IE7EET6duXk45KEmaweZJep10gBzq14NtIEtBJEEDYEHpI4iRiPbM1beFr+2y6Y3Q3IBhgCQFJGJJgHHP2qo15hkGzcrMAsTJVMFR9y0x8VbdGQiyxIMkuq7ffAyDiIVgKXk1ioK3ona6/wCdcCldqgqkj9hQkgHPcyM8gj2rxZ19tAACUNpsK+fTI9RE+wYGORFdL1seaJ9K7Qs5IuHLST2Ybhn4rh0LpS6jWWLWoQ7LjFXAYqYmApYZGRxOfiqYo3FRIe2WelhyqOEcKbm9gS31QQVg5Hbg/auA0RCoBEcyzYYAAsQW5MSD8gCtK0P6f6O0zOttiWEepiQo/wCI7H55oX8V+Hf9MEQP5lu4zBBcKhrfplswAxkYMd4PvVc3jZMa5voijPdbfAEKp5Uywg7pYYPPEVuPSd1zp9s3ZuMbQY+7R6gPkwPzWeeFvCZ1V478opm4fYTgAxEn1CPaT7Vrtu2FUKBAAgD2AER/FavEi5xf1Qz4oHNGgh9yqUJxvYAEk7mkxwSBj7VSdR1gXa0BvKCJKCTP1RG0jbAYEHnf78HGp0w2kqq7gCRAGecHGeePtQb1TTKrvc/qKpKgn0je+4mQDhSswB/x4qmSDxyqQIDrTPb9YPp2tchchPMBASPbbtn4j2iq1bR3oWLeldyj0yclQRJzz/mrjqFkobu/aN7ksuCTvYncO2P8iq/W6JTeAgKkSxjADqICkD6gonPcmkPsbZC8O9Huah0t2bRNw+Yrux/pqrex4G1ZHfJo/wCmdF0/TTO4anWMAAYG21A4RcwB781XeGrt5NmnUtvCFGAXIzLECOZMT96jeN0v6S2jKgTzfTuJUsx5KmD6DEYH8805c59LRXSJ9/rPqvAtudli9cBhl3GFRJPvzH8RVTc1NsAncPVBAMggqxwCfqkRP4qD4f6UwRXcjzHO1QwYzEkkmJV1IAHuCe2a7WF84qpWQG8wJAlWdrdogR+2cjg+/BpXo3IrJmq+EzOjsnBkEiOACxMCreo/TtALFpLS5Ftduck9yf5JqTXcgqikVGpUqVWAelSilQA1KlT0ANSpzTUAIVV9Y6SjgPEMGEkY3KxCkH/M/FWtcdXpRcttbadrqVMcicY+aXkgpxoDCvGvjh950+meNjf1Lg9JcnGIPpUSf5+Kh6Hoq2wrgKHZFJBYzAYiQd3DQRHfaa49P6Iqam6l0PtRyq4ZfM53qCBgfM4nvVnr9M9y5atAS+VyTu2n6BBMLzP5z7Vl1DSIvQ1/rKr9KruUTuP7lBDGQBDSfzEDtRr0/wAH6u8qm6LVr1SFEyBmBt7ckx80P/pn4JN+8NRftkWbLEpugi7cBZf/AHKpEk+4Ue9bLTY4lJbIVmd3P0xvXHtrcvW1sISSLSkXTIP7iIyYH2E/FHXTOmW9PaW1aXaiCAPuZJJ7knvUqlTYY4x6LCp6alTAM0/UbrP9c25YoLZRkUgSWAOe4HrksCD6QOJoL1F1tqMsblHqYg7iVJj1CNwO5lkT9HIECiXxhpmGs1G4gBnDAkcBkWACRE84+I70M+ejBg/oUBIM4jdLlccz2+9cGbbm/wC7KWVWotXNyM/0gkqDkAAhjA/PE0W+HenXEd94BVG3EsM5O7IBkz8TFUWk0d/WX1TSqSxDA+r0qghdzdgD39zR8PDeq0umfz7i3RE7ln0bcwWIBPtx2xzU5McnDfROwe6jphBYbdowSCBJYyJJ9kET7gcyKtP0y6Ur6u853FdPGyTMMxYAn3O2TVZqel3brJ5M3WNsgqqkwoeFDR2iCDWleDegnS6cBh/UeGfjsNqjHsP4mn+Pj5ST+EC7L2uWp0iXBFxFcA4DAGPkTwa60prqtJqmWOWn0yWxCKqj2Aiu1NSIojFRVLoBxWd9f1W25fTft2jzLQ7h2hzBz+2DA5LVolZD+o/T7i3z/wAoIYAwR9IzxIAAP2FYfNg5JAuyps9UV3LvDHyoAI9LMsAyRwc854q61HRtiojvuLKoK2wAwuQWRWaeBub+9CDaIllCglcRiN0gE45ywHxRHp9HrGe1YFt9wKv6hBMjaXM5VYAz2z81g4W9Deg88JaM27+oHKwhDwQCXAaBPsIHfirrrnRU1Vk2rnBIKsPqRh9LD5H/AHpug9LaxZCM25pJY5iTAhfYAACrCutgx8MfFi7BDUeAnKQNUwJEGVkYBA/fMwTmn8Nfpxa0t0XmdrtxZ24Cos9wskk/JPfii+mpixRXSIFSpUqYAqVKlQAqemp6AFTU9NQA9NT0qAGpU9KgCm1HhLTvcNwod53ZmR6vqgEH2qNp/AWkWZQuSZO5o/ELED4ohpVThG7oikeNPYVFVEUKqgBQBAAGAAO1e6VKrkip6alQAqVOKVAAR+ofh+5cHnWgWgAOg5aMAj8GD9qBOk/prqb0F0dQwg7xtAhpEE59zgVuVMay/wAdcnK+yEqKTwn4WTQ2iisWZjLtAE4wAOwGf5q7IpClWhRSVEjIgUQoAHsAAP4FOKVIVKVAKnpqVSAqVIUqAFXm7aDCGAYHswBH8GvVPRV9gRbPTLSEFLSKRxCgR9qlUwpVVQjHpAKlT01WAVKmFOaAFSpzSoAalSpGgBTT0xN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dic.academic.ru/pictures/enc_colier/0864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43932" cy="6238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hildren.claw.ru/2_plants/Content/002/4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720670" cy="4286280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SUwCSxX-VKxkjTspVfAj0LzmdK8zR7dv55y8lmub3_fNMjYP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7654" y="3143248"/>
            <a:ext cx="4822032" cy="350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osystema.ru/04materials/tables/mos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1689"/>
            <a:ext cx="4714908" cy="66763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i="1" dirty="0" err="1" smtClean="0">
                <a:solidFill>
                  <a:srgbClr val="FF0000"/>
                </a:solidFill>
              </a:rPr>
              <a:t>Bryophyta</a:t>
            </a:r>
            <a:r>
              <a:rPr lang="ru-RU" sz="5400" b="1" i="1" dirty="0" smtClean="0">
                <a:solidFill>
                  <a:srgbClr val="FF0000"/>
                </a:solidFill>
              </a:rPr>
              <a:t> (мхи) </a:t>
            </a:r>
            <a:r>
              <a:rPr lang="ru-RU" sz="5400" b="1" i="1" dirty="0" smtClean="0"/>
              <a:t>– </a:t>
            </a:r>
            <a:endParaRPr lang="en-US" sz="5400" b="1" i="1" dirty="0" smtClean="0"/>
          </a:p>
          <a:p>
            <a:pPr algn="ctr">
              <a:buNone/>
            </a:pPr>
            <a:r>
              <a:rPr lang="ru-RU" sz="4800" b="1" dirty="0" smtClean="0"/>
              <a:t>это </a:t>
            </a:r>
            <a:r>
              <a:rPr lang="ru-RU" sz="4800" b="1" dirty="0" smtClean="0"/>
              <a:t>растения, у которых в жизненном цикле </a:t>
            </a:r>
            <a:endParaRPr lang="en-US" sz="4800" b="1" dirty="0" smtClean="0"/>
          </a:p>
          <a:p>
            <a:pPr algn="ctr">
              <a:buNone/>
            </a:pPr>
            <a:r>
              <a:rPr lang="ru-RU" sz="4800" b="1" dirty="0" smtClean="0"/>
              <a:t>преобладает </a:t>
            </a:r>
            <a:r>
              <a:rPr lang="ru-RU" sz="4800" b="1" dirty="0" smtClean="0"/>
              <a:t>половое поколение (гаметофит). </a:t>
            </a:r>
            <a:endParaRPr lang="en-US" sz="4800" b="1" dirty="0" smtClean="0"/>
          </a:p>
          <a:p>
            <a:pPr algn="ctr">
              <a:buNone/>
            </a:pPr>
            <a:r>
              <a:rPr lang="ru-RU" sz="4800" b="1" dirty="0" smtClean="0"/>
              <a:t>Бесполое </a:t>
            </a:r>
            <a:r>
              <a:rPr lang="ru-RU" sz="4800" b="1" dirty="0" smtClean="0"/>
              <a:t>поколение – </a:t>
            </a:r>
            <a:r>
              <a:rPr lang="ru-RU" sz="4800" b="1" dirty="0" err="1" smtClean="0"/>
              <a:t>спорогон</a:t>
            </a:r>
            <a:r>
              <a:rPr lang="ru-RU" sz="4800" b="1" dirty="0" smtClean="0"/>
              <a:t> –</a:t>
            </a:r>
          </a:p>
          <a:p>
            <a:pPr algn="ctr">
              <a:buNone/>
            </a:pPr>
            <a:r>
              <a:rPr lang="ru-RU" sz="4800" b="1" dirty="0" smtClean="0"/>
              <a:t>имеет подчиненное значение. 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Отдел Моховид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5715040" cy="56176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857892"/>
            <a:ext cx="8601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/>
              <a:t>1 — Гаметофит (</a:t>
            </a:r>
            <a:r>
              <a:rPr lang="ru-RU" sz="4000" b="1" dirty="0" err="1" smtClean="0"/>
              <a:t>n</a:t>
            </a:r>
            <a:r>
              <a:rPr lang="ru-RU" sz="4000" b="1" dirty="0" smtClean="0"/>
              <a:t>), 2 — Спорофит (2n)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/>
              <a:t>Уровень соматической </a:t>
            </a:r>
            <a:r>
              <a:rPr lang="ru-RU" sz="4400" b="1" dirty="0" smtClean="0"/>
              <a:t>организации</a:t>
            </a: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 спорофита– </a:t>
            </a:r>
            <a:r>
              <a:rPr lang="ru-RU" sz="4400" b="1" dirty="0" smtClean="0"/>
              <a:t>телом, </a:t>
            </a: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гаметофита </a:t>
            </a:r>
            <a:r>
              <a:rPr lang="ru-RU" sz="4400" b="1" dirty="0" smtClean="0"/>
              <a:t>– таллом и </a:t>
            </a: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листостебельный </a:t>
            </a:r>
            <a:r>
              <a:rPr lang="ru-RU" sz="4400" b="1" dirty="0" err="1" smtClean="0"/>
              <a:t>гаплобионт</a:t>
            </a:r>
            <a:r>
              <a:rPr lang="ru-RU" sz="4400" b="1" dirty="0" smtClean="0"/>
              <a:t>. </a:t>
            </a:r>
            <a:endParaRPr lang="ru-RU" sz="4400" b="1" dirty="0"/>
          </a:p>
        </p:txBody>
      </p:sp>
      <p:pic>
        <p:nvPicPr>
          <p:cNvPr id="10244" name="Picture 4" descr="http://im3-tub-ru.yandex.net/i?id=376509999-1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143248"/>
            <a:ext cx="485778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booksite.ru/fulltext/1/001/009/001/221145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58625"/>
            <a:ext cx="5143536" cy="529937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357166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/>
              <a:t>Телом </a:t>
            </a:r>
            <a:r>
              <a:rPr lang="ru-RU" sz="4400" b="1" dirty="0" smtClean="0"/>
              <a:t>мхов</a:t>
            </a:r>
            <a:r>
              <a:rPr lang="en-US" sz="4400" b="1" dirty="0" smtClean="0"/>
              <a:t>  </a:t>
            </a:r>
            <a:r>
              <a:rPr lang="ru-RU" sz="4400" b="1" dirty="0" smtClean="0"/>
              <a:t>представлен </a:t>
            </a:r>
            <a:r>
              <a:rPr lang="en-US" sz="4400" b="1" dirty="0" smtClean="0"/>
              <a:t>           </a:t>
            </a:r>
            <a:r>
              <a:rPr lang="ru-RU" sz="4400" b="1" dirty="0" err="1" smtClean="0"/>
              <a:t>монотеломом</a:t>
            </a:r>
            <a:r>
              <a:rPr lang="ru-RU" sz="4400" b="1" dirty="0" smtClean="0"/>
              <a:t>. </a:t>
            </a:r>
            <a:endParaRPr lang="ru-RU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/>
              <a:t>Спорофит мхов </a:t>
            </a:r>
            <a:r>
              <a:rPr lang="ru-RU" sz="4400" b="1" dirty="0" err="1" smtClean="0"/>
              <a:t>неветвистый</a:t>
            </a:r>
            <a:r>
              <a:rPr lang="ru-RU" sz="4400" b="1" dirty="0" smtClean="0"/>
              <a:t>;</a:t>
            </a: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прикреплен </a:t>
            </a:r>
            <a:r>
              <a:rPr lang="ru-RU" sz="4400" b="1" dirty="0" smtClean="0"/>
              <a:t>к </a:t>
            </a:r>
            <a:r>
              <a:rPr lang="ru-RU" sz="4400" b="1" dirty="0" smtClean="0"/>
              <a:t>гаметофиту;</a:t>
            </a: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 </a:t>
            </a:r>
            <a:r>
              <a:rPr lang="ru-RU" sz="4400" b="1" dirty="0" smtClean="0"/>
              <a:t>его проводящая система редуцирована; </a:t>
            </a:r>
            <a:endParaRPr lang="en-US" sz="4400" b="1" dirty="0" smtClean="0"/>
          </a:p>
          <a:p>
            <a:pPr algn="ctr">
              <a:buNone/>
            </a:pPr>
            <a:r>
              <a:rPr lang="ru-RU" sz="4400" b="1" dirty="0" smtClean="0"/>
              <a:t>настоящая </a:t>
            </a:r>
            <a:r>
              <a:rPr lang="ru-RU" sz="4400" b="1" dirty="0" smtClean="0"/>
              <a:t>ксилема и флоэма</a:t>
            </a:r>
          </a:p>
          <a:p>
            <a:pPr algn="ctr">
              <a:buNone/>
            </a:pPr>
            <a:r>
              <a:rPr lang="ru-RU" sz="4400" b="1" dirty="0" smtClean="0"/>
              <a:t>отсутствуют, вместо них развиваются </a:t>
            </a:r>
            <a:r>
              <a:rPr lang="ru-RU" sz="4400" b="1" dirty="0" err="1" smtClean="0"/>
              <a:t>лептоиды</a:t>
            </a:r>
            <a:r>
              <a:rPr lang="ru-RU" sz="4400" b="1" dirty="0" smtClean="0"/>
              <a:t> (аналог флоэмы) и гидроиды</a:t>
            </a:r>
          </a:p>
          <a:p>
            <a:pPr algn="ctr">
              <a:buNone/>
            </a:pPr>
            <a:r>
              <a:rPr lang="ru-RU" sz="4400" b="1" dirty="0" smtClean="0"/>
              <a:t>(аналог ксилемы).</a:t>
            </a:r>
            <a:endParaRPr lang="ru-RU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alaeos.org/images/5/54/600x383xMoss_Sporophyte_Development.gif.pagespeed.ic.a3ABnu4JB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14356"/>
            <a:ext cx="8512832" cy="5434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85794"/>
            <a:ext cx="86439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000" b="1" dirty="0" smtClean="0"/>
              <a:t>Спорангий (коробочка) более или менее шаровидный(</a:t>
            </a:r>
            <a:r>
              <a:rPr lang="ru-RU" sz="6000" b="1" dirty="0" err="1" smtClean="0"/>
              <a:t>ая</a:t>
            </a:r>
            <a:r>
              <a:rPr lang="ru-RU" sz="6000" b="1" dirty="0" smtClean="0"/>
              <a:t>)</a:t>
            </a:r>
          </a:p>
          <a:p>
            <a:pPr algn="ctr">
              <a:buNone/>
            </a:pPr>
            <a:r>
              <a:rPr lang="ru-RU" sz="6000" b="1" dirty="0" smtClean="0"/>
              <a:t>и имеет приспособления для </a:t>
            </a:r>
            <a:r>
              <a:rPr lang="ru-RU" sz="6000" b="1" dirty="0" err="1" smtClean="0"/>
              <a:t>вскрывания</a:t>
            </a:r>
            <a:r>
              <a:rPr lang="ru-RU" sz="6000" b="1" dirty="0" smtClean="0"/>
              <a:t>. </a:t>
            </a:r>
            <a:endParaRPr lang="ru-RU" sz="6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50112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smtClean="0"/>
              <a:t>Внутри спорангиев кроме спор </a:t>
            </a:r>
            <a:r>
              <a:rPr lang="ru-RU" sz="5400" b="1" dirty="0" smtClean="0"/>
              <a:t>могут </a:t>
            </a:r>
            <a:r>
              <a:rPr lang="ru-RU" sz="5400" b="1" dirty="0" smtClean="0"/>
              <a:t>развиваться стерильные образования – </a:t>
            </a:r>
            <a:r>
              <a:rPr lang="ru-RU" sz="5400" b="1" dirty="0" err="1" smtClean="0"/>
              <a:t>элатеры</a:t>
            </a:r>
            <a:r>
              <a:rPr lang="ru-RU" sz="5400" b="1" dirty="0" smtClean="0"/>
              <a:t>; центральная часть </a:t>
            </a:r>
            <a:r>
              <a:rPr lang="ru-RU" sz="5400" b="1" dirty="0" smtClean="0"/>
              <a:t>коробочки </a:t>
            </a:r>
            <a:r>
              <a:rPr lang="ru-RU" sz="5400" b="1" dirty="0" smtClean="0"/>
              <a:t>может быть представлена особым образованием – колонкой. </a:t>
            </a:r>
            <a:endParaRPr lang="ru-RU" sz="5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183</Words>
  <Application>Microsoft Office PowerPoint</Application>
  <PresentationFormat>Экран (4:3)</PresentationFormat>
  <Paragraphs>42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Общая характеристика отдела Мхи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2013-11-07T15:55:25Z</dcterms:created>
  <dcterms:modified xsi:type="dcterms:W3CDTF">2013-12-18T19:20:27Z</dcterms:modified>
</cp:coreProperties>
</file>