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1" r:id="rId8"/>
    <p:sldId id="267" r:id="rId9"/>
    <p:sldId id="268" r:id="rId10"/>
    <p:sldId id="269" r:id="rId11"/>
    <p:sldId id="270" r:id="rId12"/>
    <p:sldId id="280" r:id="rId13"/>
    <p:sldId id="271" r:id="rId14"/>
    <p:sldId id="259" r:id="rId15"/>
    <p:sldId id="272" r:id="rId16"/>
    <p:sldId id="262" r:id="rId17"/>
    <p:sldId id="277" r:id="rId18"/>
    <p:sldId id="278" r:id="rId19"/>
    <p:sldId id="260" r:id="rId20"/>
    <p:sldId id="273" r:id="rId21"/>
    <p:sldId id="279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F3F4-B799-44FB-8B75-DDB6FF5A580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B25E-FAC2-4D1F-A87B-B2DA9D6B6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172480" cy="1470025"/>
          </a:xfrm>
        </p:spPr>
        <p:txBody>
          <a:bodyPr>
            <a:noAutofit/>
          </a:bodyPr>
          <a:lstStyle/>
          <a:p>
            <a:r>
              <a:rPr lang="ru-RU" sz="8800" b="1" dirty="0"/>
              <a:t>Классификация плаунов</a:t>
            </a:r>
            <a:endParaRPr lang="ru-RU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Отличаются от дрепанофиковых более</a:t>
            </a:r>
            <a:r>
              <a:rPr lang="en-US" sz="4400" b="1" dirty="0" smtClean="0"/>
              <a:t> </a:t>
            </a:r>
            <a:r>
              <a:rPr lang="ru-RU" sz="4400" b="1" dirty="0" smtClean="0"/>
              <a:t>расчлененной проводящей системой – плектостелой, появлением спороносных стробилов, у некоторых представителей – развитием специализированных клубневидных ризофоров.</a:t>
            </a:r>
            <a:endParaRPr lang="ru-RU" sz="4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Спорангии – на ножках, почковидные; расположены в пазухах спорофиллов либо непосредственно на них.</a:t>
            </a:r>
            <a:r>
              <a:rPr lang="en-US" sz="4400" b="1" dirty="0" smtClean="0"/>
              <a:t> </a:t>
            </a:r>
            <a:endParaRPr lang="ru-RU" sz="4400" b="1" dirty="0" smtClean="0"/>
          </a:p>
        </p:txBody>
      </p:sp>
      <p:pic>
        <p:nvPicPr>
          <p:cNvPr id="32770" name="Picture 2" descr="http://im2-tub-ru.yandex.net/i?id=42479339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2027" y="4143380"/>
            <a:ext cx="4884795" cy="2409832"/>
          </a:xfrm>
          <a:prstGeom prst="rect">
            <a:avLst/>
          </a:prstGeom>
          <a:noFill/>
        </p:spPr>
      </p:pic>
      <p:pic>
        <p:nvPicPr>
          <p:cNvPr id="32772" name="Picture 4" descr="http://im6-tub-ru.yandex.net/i?id=188912024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3549026" cy="2571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Спорофиллы отличаются от трофофиллов хорошо развитой пяткой в</a:t>
            </a:r>
            <a:r>
              <a:rPr lang="en-US" sz="4400" b="1" dirty="0" smtClean="0"/>
              <a:t> </a:t>
            </a:r>
            <a:r>
              <a:rPr lang="ru-RU" sz="4400" b="1" dirty="0" smtClean="0"/>
              <a:t>основании, формой и цветом. </a:t>
            </a:r>
            <a:endParaRPr lang="ru-RU" sz="4400" b="1" dirty="0" smtClean="0"/>
          </a:p>
        </p:txBody>
      </p:sp>
      <p:pic>
        <p:nvPicPr>
          <p:cNvPr id="36866" name="Picture 2" descr="http://im3-tub-ru.yandex.net/i?id=474980476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373504"/>
            <a:ext cx="4000528" cy="2913006"/>
          </a:xfrm>
          <a:prstGeom prst="rect">
            <a:avLst/>
          </a:prstGeom>
          <a:noFill/>
        </p:spPr>
      </p:pic>
      <p:pic>
        <p:nvPicPr>
          <p:cNvPr id="36868" name="Picture 4" descr="http://im3-tub-ru.yandex.net/i?id=296204921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496434"/>
            <a:ext cx="2857520" cy="3861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5725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В составе класса наиболее представительным</a:t>
            </a:r>
          </a:p>
          <a:p>
            <a:pPr algn="ctr"/>
            <a:r>
              <a:rPr lang="ru-RU" sz="4400" b="1" dirty="0" smtClean="0"/>
              <a:t>является порядок </a:t>
            </a:r>
            <a:r>
              <a:rPr lang="ru-RU" sz="4400" b="1" dirty="0" smtClean="0">
                <a:solidFill>
                  <a:srgbClr val="FF0000"/>
                </a:solidFill>
              </a:rPr>
              <a:t>Lycopodiales</a:t>
            </a:r>
            <a:r>
              <a:rPr lang="ru-RU" sz="4400" b="1" dirty="0" smtClean="0"/>
              <a:t>. </a:t>
            </a:r>
          </a:p>
          <a:p>
            <a:pPr algn="ctr"/>
            <a:r>
              <a:rPr lang="ru-RU" sz="4400" b="1" dirty="0" smtClean="0"/>
              <a:t>У видов этого порядка развиты орто– и плагиотропные синтеломы. </a:t>
            </a:r>
          </a:p>
          <a:p>
            <a:pPr algn="ctr"/>
            <a:r>
              <a:rPr lang="ru-RU" sz="4400" b="1" dirty="0" smtClean="0"/>
              <a:t>Спорангии почковидные, собраны в стробилы.</a:t>
            </a:r>
            <a:r>
              <a:rPr lang="en-US" sz="4400" b="1" dirty="0" smtClean="0"/>
              <a:t> </a:t>
            </a:r>
            <a:endParaRPr lang="ru-RU" sz="4400" b="1" dirty="0" smtClean="0"/>
          </a:p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Впервые появляются в девонском периоде. </a:t>
            </a:r>
            <a:endParaRPr lang="ru-RU" sz="4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     </a:t>
            </a:r>
            <a:r>
              <a:rPr lang="ru-RU" sz="4400" b="1" dirty="0" smtClean="0"/>
              <a:t>Порядок включает </a:t>
            </a:r>
            <a:r>
              <a:rPr lang="en-US" sz="4400" b="1" dirty="0" smtClean="0"/>
              <a:t> </a:t>
            </a:r>
            <a:r>
              <a:rPr lang="ru-RU" sz="4400" b="1" dirty="0" smtClean="0"/>
              <a:t>единственное</a:t>
            </a:r>
            <a:r>
              <a:rPr lang="en-US" sz="4400" b="1" dirty="0" smtClean="0"/>
              <a:t> </a:t>
            </a:r>
            <a:r>
              <a:rPr lang="ru-RU" sz="4400" b="1" dirty="0" smtClean="0"/>
              <a:t>семейство с четырьмя современными родами (около 200 видов). К числу</a:t>
            </a:r>
            <a:r>
              <a:rPr lang="en-US" sz="4400" b="1" dirty="0" smtClean="0"/>
              <a:t> </a:t>
            </a:r>
            <a:r>
              <a:rPr lang="ru-RU" sz="4400" b="1" dirty="0" smtClean="0"/>
              <a:t>наиболее известных родов относятся следующие:</a:t>
            </a:r>
          </a:p>
          <a:p>
            <a:pPr algn="ctr"/>
            <a:r>
              <a:rPr lang="ru-RU" sz="4400" b="1" i="1" dirty="0" smtClean="0"/>
              <a:t>                                    </a:t>
            </a:r>
            <a:endParaRPr lang="en-US" sz="4400" b="1" i="1" dirty="0" smtClean="0"/>
          </a:p>
          <a:p>
            <a:pPr algn="ctr"/>
            <a:r>
              <a:rPr lang="ru-RU" sz="4400" b="1" i="1" dirty="0" smtClean="0"/>
              <a:t>  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1-tub-ru.yandex.net/i?id=104091582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428868"/>
            <a:ext cx="2872760" cy="406522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785794"/>
            <a:ext cx="8858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</a:t>
            </a:r>
            <a:r>
              <a:rPr lang="ru-RU" sz="4000" b="1" i="1" dirty="0" smtClean="0"/>
              <a:t>Вымерший сборный род, принятый для </a:t>
            </a:r>
            <a:r>
              <a:rPr lang="ru-RU" sz="4000" b="1" dirty="0" smtClean="0"/>
              <a:t>фрагментарных остатков (</a:t>
            </a:r>
            <a:r>
              <a:rPr lang="ru-RU" sz="4000" b="1" dirty="0" err="1" smtClean="0"/>
              <a:t>ортотропные</a:t>
            </a:r>
            <a:r>
              <a:rPr lang="ru-RU" sz="4000" b="1" dirty="0" smtClean="0"/>
              <a:t> оси, покрытые </a:t>
            </a:r>
            <a:r>
              <a:rPr lang="ru-RU" sz="4000" b="1" dirty="0" err="1" smtClean="0"/>
              <a:t>микрофиллами</a:t>
            </a:r>
            <a:r>
              <a:rPr lang="ru-RU" sz="4000" b="1" dirty="0" smtClean="0"/>
              <a:t>), 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внешне сходных </a:t>
            </a:r>
            <a:endParaRPr lang="en-US" sz="4000" b="1" dirty="0" smtClean="0"/>
          </a:p>
          <a:p>
            <a:r>
              <a:rPr lang="ru-RU" sz="4000" b="1" dirty="0" smtClean="0"/>
              <a:t>с современными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плаунами. </a:t>
            </a:r>
            <a:endParaRPr lang="en-US" sz="4000" b="1" dirty="0" smtClean="0"/>
          </a:p>
          <a:p>
            <a:r>
              <a:rPr lang="ru-RU" sz="4000" b="1" dirty="0" smtClean="0"/>
              <a:t>Известен с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девонского периода.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14290"/>
            <a:ext cx="67885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err="1" smtClean="0">
                <a:solidFill>
                  <a:srgbClr val="FF0000"/>
                </a:solidFill>
              </a:rPr>
              <a:t>Lycopodites</a:t>
            </a:r>
            <a:r>
              <a:rPr lang="ru-RU" sz="4400" b="1" i="1" dirty="0" smtClean="0">
                <a:solidFill>
                  <a:srgbClr val="FF0000"/>
                </a:solidFill>
              </a:rPr>
              <a:t> (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Ликоподитес</a:t>
            </a:r>
            <a:r>
              <a:rPr lang="ru-RU" b="1" i="1" dirty="0" smtClean="0">
                <a:solidFill>
                  <a:srgbClr val="FF0000"/>
                </a:solidFill>
              </a:rPr>
              <a:t>). 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2152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FF0000"/>
                </a:solidFill>
              </a:rPr>
              <a:t>Lycopodium</a:t>
            </a:r>
            <a:r>
              <a:rPr lang="en-US" sz="4400" b="1" i="1" dirty="0" smtClean="0">
                <a:solidFill>
                  <a:srgbClr val="FF0000"/>
                </a:solidFill>
              </a:rPr>
              <a:t> (</a:t>
            </a:r>
            <a:r>
              <a:rPr lang="ru-RU" sz="4400" b="1" i="1" dirty="0" smtClean="0">
                <a:solidFill>
                  <a:srgbClr val="FF0000"/>
                </a:solidFill>
              </a:rPr>
              <a:t>Плаун).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Современный </a:t>
            </a:r>
            <a:r>
              <a:rPr lang="ru-RU" sz="4400" b="1" dirty="0" err="1" smtClean="0"/>
              <a:t>олиготипный</a:t>
            </a:r>
            <a:r>
              <a:rPr lang="ru-RU" sz="4400" b="1" dirty="0" smtClean="0"/>
              <a:t> род, включающий около 10 видов, распространенных в основном в Северном полушарии. </a:t>
            </a:r>
          </a:p>
          <a:p>
            <a:endParaRPr lang="ru-RU" sz="2000" dirty="0" smtClean="0"/>
          </a:p>
        </p:txBody>
      </p:sp>
      <p:pic>
        <p:nvPicPr>
          <p:cNvPr id="6146" name="Picture 2" descr="http://im1-tub-ru.yandex.net/i?id=332074892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00504"/>
            <a:ext cx="3429024" cy="2571768"/>
          </a:xfrm>
          <a:prstGeom prst="rect">
            <a:avLst/>
          </a:prstGeom>
          <a:noFill/>
        </p:spPr>
      </p:pic>
      <p:pic>
        <p:nvPicPr>
          <p:cNvPr id="6148" name="Picture 4" descr="http://im0-tub-ru.yandex.net/i?id=329340073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143380"/>
            <a:ext cx="3333760" cy="250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Это многолетние вечнозеленые растения, имеющие линейно-ланцетные прижатые к оси или отклоненные микрофиллы. </a:t>
            </a:r>
          </a:p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Спороносные стробилы плотные. Спорангии раскрываются на верхушке</a:t>
            </a:r>
            <a:endParaRPr lang="ru-RU" sz="4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3600" b="1" dirty="0" smtClean="0"/>
              <a:t>Самыми распространенными в России являются голарктический (в пределах Голарктики Северного полушария),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Lycopodium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clavatum</a:t>
            </a:r>
            <a:r>
              <a:rPr lang="ru-RU" sz="3600" b="1" i="1" dirty="0" smtClean="0">
                <a:solidFill>
                  <a:srgbClr val="FF0000"/>
                </a:solidFill>
              </a:rPr>
              <a:t> (плаун булавовидный</a:t>
            </a:r>
            <a:r>
              <a:rPr lang="ru-RU" sz="3600" b="1" i="1" dirty="0" smtClean="0"/>
              <a:t>), произрастающий в хвой</a:t>
            </a:r>
            <a:r>
              <a:rPr lang="ru-RU" sz="3600" b="1" dirty="0" smtClean="0"/>
              <a:t>ных и смешанных лесах, на лесных опушках, по окраинам болот в лесной зоне, и </a:t>
            </a:r>
            <a:r>
              <a:rPr lang="ru-RU" sz="3600" b="1" dirty="0" err="1" smtClean="0">
                <a:solidFill>
                  <a:srgbClr val="FF0000"/>
                </a:solidFill>
              </a:rPr>
              <a:t>евразиатский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L.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annotinum</a:t>
            </a:r>
            <a:r>
              <a:rPr lang="ru-RU" sz="3600" b="1" i="1" dirty="0" smtClean="0">
                <a:solidFill>
                  <a:srgbClr val="FF0000"/>
                </a:solidFill>
              </a:rPr>
              <a:t> (плаун годичный;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можжуха</a:t>
            </a:r>
            <a:r>
              <a:rPr lang="ru-RU" sz="3600" b="1" i="1" dirty="0" smtClean="0">
                <a:solidFill>
                  <a:srgbClr val="FF0000"/>
                </a:solidFill>
              </a:rPr>
              <a:t>), </a:t>
            </a:r>
            <a:r>
              <a:rPr lang="ru-RU" sz="3600" b="1" i="1" dirty="0" smtClean="0"/>
              <a:t>встречаю</a:t>
            </a:r>
            <a:r>
              <a:rPr lang="ru-RU" sz="3600" b="1" dirty="0" smtClean="0"/>
              <a:t>щийся в зеленомошных еловых, пихтовых, кедровых и сосновых лесах, а в горных регионах – по каменистым россыпям и в зарослях кустарников</a:t>
            </a:r>
            <a:r>
              <a:rPr lang="ru-RU" sz="4000" b="1" dirty="0" smtClean="0"/>
              <a:t>. </a:t>
            </a:r>
            <a:endParaRPr lang="ru-RU" sz="40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-571527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/>
              <a:t>                                        </a:t>
            </a:r>
            <a:r>
              <a:rPr lang="ru-RU" sz="4800" b="1" dirty="0" err="1" smtClean="0">
                <a:solidFill>
                  <a:srgbClr val="FF0000"/>
                </a:solidFill>
              </a:rPr>
              <a:t>Diphasiastrum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>
                <a:solidFill>
                  <a:srgbClr val="FF0000"/>
                </a:solidFill>
              </a:rPr>
              <a:t>(</a:t>
            </a:r>
            <a:r>
              <a:rPr lang="ru-RU" sz="4800" b="1" dirty="0" err="1">
                <a:solidFill>
                  <a:srgbClr val="FF0000"/>
                </a:solidFill>
              </a:rPr>
              <a:t>Дифазиаструм</a:t>
            </a:r>
            <a:r>
              <a:rPr lang="ru-RU" sz="4800" b="1" dirty="0" smtClean="0">
                <a:solidFill>
                  <a:srgbClr val="FF0000"/>
                </a:solidFill>
              </a:rPr>
              <a:t>).</a:t>
            </a:r>
          </a:p>
          <a:p>
            <a:pPr algn="ctr"/>
            <a:r>
              <a:rPr lang="ru-RU" sz="4800" b="1" i="1" dirty="0" smtClean="0"/>
              <a:t>Современный </a:t>
            </a:r>
            <a:r>
              <a:rPr lang="ru-RU" sz="4800" b="1" i="1" dirty="0"/>
              <a:t>небольшой род (около </a:t>
            </a:r>
            <a:r>
              <a:rPr lang="ru-RU" sz="4800" b="1" i="1" dirty="0" smtClean="0"/>
              <a:t>25</a:t>
            </a:r>
            <a:r>
              <a:rPr lang="ru-RU" sz="4800" b="1" dirty="0" smtClean="0"/>
              <a:t>видов</a:t>
            </a:r>
            <a:r>
              <a:rPr lang="ru-RU" sz="4800" b="1" dirty="0"/>
              <a:t>), представители которого распространены по всему земному </a:t>
            </a:r>
            <a:r>
              <a:rPr lang="ru-RU" sz="4800" b="1" dirty="0" smtClean="0"/>
              <a:t>шару</a:t>
            </a:r>
            <a:r>
              <a:rPr lang="ru-RU" sz="4800" b="1" dirty="0" smtClean="0"/>
              <a:t>.</a:t>
            </a:r>
            <a:endParaRPr lang="ru-RU" sz="4800" b="1" dirty="0" smtClean="0"/>
          </a:p>
        </p:txBody>
      </p:sp>
      <p:pic>
        <p:nvPicPr>
          <p:cNvPr id="5122" name="Picture 2" descr="http://im3-tub-ru.yandex.net/i?id=136049558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2214578" cy="2791485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135872746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000504"/>
            <a:ext cx="3714776" cy="2628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754928"/>
            <a:ext cx="8715436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 algn="ctr"/>
            <a:r>
              <a:rPr lang="en-US" sz="4400" dirty="0" smtClean="0"/>
              <a:t>  </a:t>
            </a:r>
            <a:r>
              <a:rPr lang="ru-RU" sz="4400" b="1" dirty="0" smtClean="0"/>
              <a:t>Некоторые </a:t>
            </a:r>
            <a:r>
              <a:rPr lang="ru-RU" sz="4400" b="1" dirty="0" smtClean="0"/>
              <a:t>представители были настолько примитивно устроены, что часто включались в отдел </a:t>
            </a:r>
            <a:r>
              <a:rPr lang="ru-RU" sz="4400" b="1" i="1" dirty="0" smtClean="0">
                <a:solidFill>
                  <a:srgbClr val="FF0000"/>
                </a:solidFill>
              </a:rPr>
              <a:t>Rhyniophyta. </a:t>
            </a:r>
            <a:r>
              <a:rPr lang="ru-RU" sz="4400" b="1" i="1" dirty="0" smtClean="0"/>
              <a:t>Существовали</a:t>
            </a:r>
            <a:r>
              <a:rPr lang="en-US" sz="4400" b="1" i="1" dirty="0" smtClean="0"/>
              <a:t> </a:t>
            </a:r>
            <a:r>
              <a:rPr lang="ru-RU" sz="4400" b="1" dirty="0" smtClean="0"/>
              <a:t>в течение девонского периода. </a:t>
            </a:r>
            <a:endParaRPr lang="en-US" sz="4400" b="1" dirty="0" smtClean="0"/>
          </a:p>
          <a:p>
            <a:pPr marL="457200" indent="-457200">
              <a:buAutoNum type="arabicPeriod" startAt="2"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290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Класс </a:t>
            </a:r>
            <a:r>
              <a:rPr lang="en-US" sz="3600" b="1" dirty="0" smtClean="0">
                <a:solidFill>
                  <a:srgbClr val="FF0000"/>
                </a:solidFill>
              </a:rPr>
              <a:t>Drepanophycopsida</a:t>
            </a: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714356"/>
            <a:ext cx="48708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Древнейшие плауны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7154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b="1" dirty="0" err="1" smtClean="0"/>
              <a:t>Ортотропные</a:t>
            </a:r>
            <a:r>
              <a:rPr lang="ru-RU" sz="4400" b="1" dirty="0" smtClean="0"/>
              <a:t> синтеломы дихотомически ветвящиеся.</a:t>
            </a:r>
          </a:p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Микрофиллы чешуевидные, часто </a:t>
            </a:r>
            <a:r>
              <a:rPr lang="ru-RU" sz="4400" b="1" dirty="0" err="1" smtClean="0"/>
              <a:t>дорсо-вентрально</a:t>
            </a:r>
            <a:r>
              <a:rPr lang="ru-RU" sz="4400" b="1" dirty="0" smtClean="0"/>
              <a:t> уплощенные. </a:t>
            </a:r>
          </a:p>
          <a:p>
            <a:pPr algn="ctr">
              <a:buFont typeface="Wingdings" pitchFamily="2" charset="2"/>
              <a:buChar char="q"/>
            </a:pPr>
            <a:r>
              <a:rPr lang="ru-RU" sz="4400" b="1" dirty="0" smtClean="0"/>
              <a:t>Стробилы терминальные, тупые.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Два самых распространенных вида </a:t>
            </a:r>
            <a:endParaRPr lang="en-US" sz="4400" b="1" dirty="0" smtClean="0"/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D</a:t>
            </a:r>
            <a:r>
              <a:rPr lang="ru-RU" sz="4400" b="1" i="1" dirty="0" smtClean="0">
                <a:solidFill>
                  <a:srgbClr val="FF0000"/>
                </a:solidFill>
              </a:rPr>
              <a:t>.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complanatum</a:t>
            </a:r>
            <a:r>
              <a:rPr lang="ru-RU" sz="4400" b="1" i="1" dirty="0" smtClean="0">
                <a:solidFill>
                  <a:srgbClr val="FF0000"/>
                </a:solidFill>
              </a:rPr>
              <a:t> (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дифазиаструм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упл</a:t>
            </a:r>
            <a:r>
              <a:rPr lang="ru-RU" sz="4400" b="1" dirty="0" smtClean="0">
                <a:solidFill>
                  <a:srgbClr val="FF0000"/>
                </a:solidFill>
              </a:rPr>
              <a:t>ощенный)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endParaRPr lang="en-US" sz="4800" b="1" i="1" dirty="0" smtClean="0">
              <a:solidFill>
                <a:srgbClr val="FF0000"/>
              </a:solidFill>
            </a:endParaRPr>
          </a:p>
          <a:p>
            <a:endParaRPr lang="en-US" sz="4800" b="1" i="1" dirty="0" smtClean="0">
              <a:solidFill>
                <a:srgbClr val="FF0000"/>
              </a:solidFill>
            </a:endParaRP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D</a:t>
            </a:r>
            <a:r>
              <a:rPr lang="ru-RU" sz="4800" b="1" i="1" dirty="0" smtClean="0">
                <a:solidFill>
                  <a:srgbClr val="FF0000"/>
                </a:solidFill>
              </a:rPr>
              <a:t>.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alpinum</a:t>
            </a:r>
            <a:r>
              <a:rPr lang="ru-RU" sz="4800" b="1" i="1" dirty="0" smtClean="0">
                <a:solidFill>
                  <a:srgbClr val="FF0000"/>
                </a:solidFill>
              </a:rPr>
              <a:t> (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дифазиаструм</a:t>
            </a:r>
            <a:r>
              <a:rPr lang="ru-RU" sz="4800" b="1" i="1" dirty="0" smtClean="0">
                <a:solidFill>
                  <a:srgbClr val="FF0000"/>
                </a:solidFill>
              </a:rPr>
              <a:t> альпийский). </a:t>
            </a:r>
            <a:endParaRPr lang="ru-RU" sz="4800" b="1" i="1" dirty="0" smtClean="0">
              <a:solidFill>
                <a:srgbClr val="FF0000"/>
              </a:solidFill>
            </a:endParaRPr>
          </a:p>
        </p:txBody>
      </p:sp>
      <p:pic>
        <p:nvPicPr>
          <p:cNvPr id="24578" name="Picture 2" descr="http://im7-tub-ru.yandex.net/i?id=140154931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37"/>
            <a:ext cx="3286148" cy="2143140"/>
          </a:xfrm>
          <a:prstGeom prst="rect">
            <a:avLst/>
          </a:prstGeom>
          <a:noFill/>
        </p:spPr>
      </p:pic>
      <p:pic>
        <p:nvPicPr>
          <p:cNvPr id="24580" name="Picture 4" descr="http://im3-tub-ru.yandex.net/i?id=135872746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179098"/>
            <a:ext cx="3786182" cy="2678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Оба </a:t>
            </a:r>
            <a:r>
              <a:rPr lang="ru-RU" sz="3600" b="1" i="1" dirty="0" smtClean="0"/>
              <a:t>вида </a:t>
            </a:r>
            <a:r>
              <a:rPr lang="ru-RU" sz="3600" b="1" i="1" dirty="0" smtClean="0">
                <a:solidFill>
                  <a:srgbClr val="FF0000"/>
                </a:solidFill>
              </a:rPr>
              <a:t>голарктиче</a:t>
            </a:r>
            <a:r>
              <a:rPr lang="ru-RU" sz="3600" b="1" dirty="0" smtClean="0">
                <a:solidFill>
                  <a:srgbClr val="FF0000"/>
                </a:solidFill>
              </a:rPr>
              <a:t>ские.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/>
              <a:t>Первый </a:t>
            </a:r>
            <a:r>
              <a:rPr lang="ru-RU" sz="3600" b="1" dirty="0" smtClean="0"/>
              <a:t>произрастает в лесных местообитаниях с моховым или лишайниковым покровом, на старых гарях, скалах, горных редколесьях и по окраинам болот, второй – в тундровых местообитаниях (встречается в горных регионах на альпийских лугах и в субальпийских редколесьях, на щебеночных склонах и во влажных хвойных лесах, а также в арктических тундрах).</a:t>
            </a:r>
            <a:endParaRPr lang="ru-RU" sz="3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Относительно более редкими являются </a:t>
            </a:r>
            <a:endParaRPr lang="en-US" sz="3600" b="1" dirty="0" smtClean="0"/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L</a:t>
            </a:r>
            <a:r>
              <a:rPr lang="ru-RU" sz="3600" b="1" i="1" dirty="0" smtClean="0">
                <a:solidFill>
                  <a:srgbClr val="FF0000"/>
                </a:solidFill>
              </a:rPr>
              <a:t>.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dubium</a:t>
            </a:r>
            <a:r>
              <a:rPr lang="ru-RU" sz="3600" b="1" i="1" dirty="0" smtClean="0">
                <a:solidFill>
                  <a:srgbClr val="FF0000"/>
                </a:solidFill>
              </a:rPr>
              <a:t> (плаун сомнительный</a:t>
            </a:r>
            <a:r>
              <a:rPr lang="ru-RU" sz="3600" b="1" i="1" dirty="0" smtClean="0">
                <a:solidFill>
                  <a:srgbClr val="FF0000"/>
                </a:solidFill>
              </a:rPr>
              <a:t>)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/>
              <a:t>и</a:t>
            </a:r>
            <a:endParaRPr lang="en-US" sz="3600" b="1" i="1" dirty="0" smtClean="0"/>
          </a:p>
          <a:p>
            <a:pPr algn="ctr"/>
            <a:r>
              <a:rPr lang="ru-RU" sz="3600" b="1" i="1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L. </a:t>
            </a:r>
            <a:r>
              <a:rPr lang="en-US" sz="3600" b="1" i="1" dirty="0" smtClean="0">
                <a:solidFill>
                  <a:srgbClr val="FF0000"/>
                </a:solidFill>
              </a:rPr>
              <a:t>L</a:t>
            </a:r>
            <a:r>
              <a:rPr lang="ru-RU" sz="3600" b="1" i="1" dirty="0" err="1" smtClean="0">
                <a:solidFill>
                  <a:srgbClr val="FF0000"/>
                </a:solidFill>
              </a:rPr>
              <a:t>agopus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(плаун </a:t>
            </a:r>
            <a:r>
              <a:rPr lang="ru-RU" sz="3600" b="1" dirty="0" err="1" smtClean="0">
                <a:solidFill>
                  <a:srgbClr val="FF0000"/>
                </a:solidFill>
              </a:rPr>
              <a:t>куропаточий</a:t>
            </a:r>
            <a:r>
              <a:rPr lang="ru-RU" sz="3600" b="1" dirty="0" smtClean="0">
                <a:solidFill>
                  <a:srgbClr val="FF0000"/>
                </a:solidFill>
              </a:rPr>
              <a:t>).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/>
              <a:t>Оба </a:t>
            </a:r>
            <a:r>
              <a:rPr lang="ru-RU" sz="3600" b="1" dirty="0" smtClean="0"/>
              <a:t>вида по общему распространению </a:t>
            </a:r>
            <a:r>
              <a:rPr lang="ru-RU" sz="3600" b="1" dirty="0" smtClean="0"/>
              <a:t>являются</a:t>
            </a:r>
            <a:r>
              <a:rPr lang="en-US" sz="3600" b="1" dirty="0" smtClean="0"/>
              <a:t> </a:t>
            </a:r>
            <a:r>
              <a:rPr lang="ru-RU" sz="3600" b="1" dirty="0" smtClean="0"/>
              <a:t>голарктическими </a:t>
            </a:r>
            <a:r>
              <a:rPr lang="ru-RU" sz="3600" b="1" dirty="0" smtClean="0"/>
              <a:t>и приурочены главным образом к арктическим и высокогорным (альпийским) тундровым местообитаниям. Реже встречаются также в лесотундре, сосновых лесах, на мшистых каменистых россыпях и скалах.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00076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b="1" dirty="0" smtClean="0"/>
              <a:t>Функцию фотосинтеза выполняют</a:t>
            </a:r>
            <a:r>
              <a:rPr lang="en-US" sz="4800" b="1" dirty="0" smtClean="0"/>
              <a:t> </a:t>
            </a:r>
            <a:r>
              <a:rPr lang="ru-RU" sz="4800" b="1" dirty="0" smtClean="0"/>
              <a:t>эмергенцы либо микрофиллы. </a:t>
            </a:r>
            <a:endParaRPr lang="en-US" sz="4800" b="1" dirty="0" smtClean="0"/>
          </a:p>
          <a:p>
            <a:pPr algn="ctr">
              <a:buNone/>
            </a:pPr>
            <a:r>
              <a:rPr lang="ru-RU" sz="4800" b="1" dirty="0" smtClean="0"/>
              <a:t>Проводящая система – актиностела.</a:t>
            </a:r>
            <a:endParaRPr lang="en-US" sz="4800" b="1" dirty="0" smtClean="0"/>
          </a:p>
          <a:p>
            <a:pPr algn="ctr">
              <a:buNone/>
            </a:pPr>
            <a:r>
              <a:rPr lang="ru-RU" sz="4800" b="1" dirty="0" smtClean="0"/>
              <a:t> «Листья»</a:t>
            </a:r>
            <a:r>
              <a:rPr lang="en-US" sz="4800" b="1" dirty="0" smtClean="0"/>
              <a:t> </a:t>
            </a:r>
            <a:r>
              <a:rPr lang="ru-RU" sz="4800" b="1" dirty="0" smtClean="0"/>
              <a:t>и «стебли» с многочисленными устьицами.</a:t>
            </a:r>
            <a:endParaRPr lang="en-US" sz="4800" b="1" dirty="0" smtClean="0"/>
          </a:p>
          <a:p>
            <a:endParaRPr lang="ru-RU" dirty="0"/>
          </a:p>
        </p:txBody>
      </p:sp>
      <p:pic>
        <p:nvPicPr>
          <p:cNvPr id="4098" name="Picture 2" descr="http://im6-tub-ru.yandex.net/i?id=153143096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857232"/>
            <a:ext cx="301182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4-tub-ru.yandex.net/i?id=152883323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143248"/>
            <a:ext cx="3943378" cy="3033368"/>
          </a:xfrm>
          <a:prstGeom prst="rect">
            <a:avLst/>
          </a:prstGeom>
          <a:noFill/>
        </p:spPr>
      </p:pic>
      <p:pic>
        <p:nvPicPr>
          <p:cNvPr id="3076" name="Picture 4" descr="http://im7-tub-ru.yandex.net/i?id=148046689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3" y="1785926"/>
            <a:ext cx="3167085" cy="475062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14290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Спорангии расположены обособленно или в</a:t>
            </a:r>
            <a:r>
              <a:rPr lang="en-US" sz="4000" b="1" dirty="0" smtClean="0"/>
              <a:t> </a:t>
            </a:r>
            <a:r>
              <a:rPr lang="ru-RU" sz="4000" b="1" dirty="0" smtClean="0"/>
              <a:t>пазухах спорофиллов. </a:t>
            </a:r>
            <a:r>
              <a:rPr lang="en-US" sz="4000" b="1" dirty="0" smtClean="0"/>
              <a:t> </a:t>
            </a:r>
          </a:p>
          <a:p>
            <a:r>
              <a:rPr lang="ru-RU" sz="4000" b="1" dirty="0" smtClean="0"/>
              <a:t>Стробилы отсутствуют</a:t>
            </a:r>
            <a:r>
              <a:rPr lang="ru-RU" sz="4000" dirty="0" smtClean="0"/>
              <a:t>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Равноспоровые</a:t>
            </a:r>
            <a:endParaRPr lang="en-US" sz="5400" b="1" dirty="0" smtClean="0"/>
          </a:p>
          <a:p>
            <a:pPr algn="ctr"/>
            <a:endParaRPr lang="en-US" sz="5400" b="1" dirty="0" smtClean="0"/>
          </a:p>
          <a:p>
            <a:pPr algn="ctr"/>
            <a:endParaRPr lang="en-US" sz="5400" b="1" dirty="0" smtClean="0"/>
          </a:p>
          <a:p>
            <a:pPr algn="ctr"/>
            <a:endParaRPr lang="en-US" sz="5400" b="1" dirty="0" smtClean="0"/>
          </a:p>
          <a:p>
            <a:pPr algn="ctr"/>
            <a:endParaRPr lang="en-US" sz="5400" b="1" dirty="0" smtClean="0"/>
          </a:p>
          <a:p>
            <a:pPr algn="ctr"/>
            <a:r>
              <a:rPr lang="ru-RU" sz="5400" b="1" dirty="0" smtClean="0"/>
              <a:t>Синтеломы</a:t>
            </a:r>
            <a:r>
              <a:rPr lang="en-US" sz="5400" b="1" dirty="0" smtClean="0"/>
              <a:t> </a:t>
            </a:r>
          </a:p>
          <a:p>
            <a:pPr algn="ctr"/>
            <a:r>
              <a:rPr lang="ru-RU" sz="5400" b="1" dirty="0" smtClean="0"/>
              <a:t>орто– и плагиотропные, внешне схожие. </a:t>
            </a:r>
            <a:endParaRPr lang="en-US" sz="5400" b="1" dirty="0" smtClean="0"/>
          </a:p>
        </p:txBody>
      </p:sp>
      <p:pic>
        <p:nvPicPr>
          <p:cNvPr id="2050" name="Picture 2" descr="http://im0-tub-ru.yandex.net/i?id=612142185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14422"/>
            <a:ext cx="35719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8929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4400" dirty="0" smtClean="0"/>
              <a:t>    </a:t>
            </a:r>
            <a:r>
              <a:rPr lang="ru-RU" sz="4400" b="1" dirty="0" smtClean="0"/>
              <a:t>Один </a:t>
            </a:r>
            <a:r>
              <a:rPr lang="ru-RU" sz="4400" b="1" dirty="0" smtClean="0"/>
              <a:t>из представителей – </a:t>
            </a:r>
            <a:r>
              <a:rPr lang="ru-RU" sz="4400" b="1" i="1" dirty="0" smtClean="0">
                <a:solidFill>
                  <a:srgbClr val="FF0000"/>
                </a:solidFill>
              </a:rPr>
              <a:t>Asteroxylon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mackiei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pPr marL="457200" indent="-457200" algn="ctr"/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(Астероксилон Маки).</a:t>
            </a:r>
          </a:p>
          <a:p>
            <a:pPr marL="457200" indent="-457200" algn="ctr"/>
            <a:r>
              <a:rPr lang="ru-RU" sz="4400" b="1" i="1" dirty="0" smtClean="0"/>
              <a:t>         Встречался в нижнем девоне Западной</a:t>
            </a:r>
            <a:r>
              <a:rPr lang="en-US" sz="4400" b="1" i="1" dirty="0" smtClean="0"/>
              <a:t> </a:t>
            </a:r>
            <a:r>
              <a:rPr lang="ru-RU" sz="4400" b="1" dirty="0" smtClean="0"/>
              <a:t>Европы. Один из самых примитивных представителей плаунов, иногда относимый к псилофитам.</a:t>
            </a:r>
            <a:endParaRPr lang="ru-RU" sz="4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57222" y="285728"/>
            <a:ext cx="97155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4000" b="1" dirty="0" smtClean="0"/>
              <a:t>     </a:t>
            </a:r>
            <a:r>
              <a:rPr lang="ru-RU" sz="4000" b="1" dirty="0" smtClean="0"/>
              <a:t>В </a:t>
            </a:r>
            <a:r>
              <a:rPr lang="ru-RU" sz="4000" b="1" dirty="0" smtClean="0"/>
              <a:t>первичной коре </a:t>
            </a:r>
            <a:r>
              <a:rPr lang="ru-RU" sz="4000" b="1" dirty="0" smtClean="0"/>
              <a:t>развита</a:t>
            </a:r>
            <a:r>
              <a:rPr lang="en-US" sz="4000" b="1" dirty="0" smtClean="0"/>
              <a:t> </a:t>
            </a:r>
            <a:r>
              <a:rPr lang="ru-RU" sz="4000" b="1" dirty="0" smtClean="0"/>
              <a:t>аэренхима,</a:t>
            </a:r>
            <a:r>
              <a:rPr lang="en-US" sz="4000" b="1" dirty="0" smtClean="0"/>
              <a:t> </a:t>
            </a:r>
            <a:r>
              <a:rPr lang="ru-RU" sz="4000" b="1" dirty="0" smtClean="0"/>
              <a:t>указывающая </a:t>
            </a:r>
            <a:r>
              <a:rPr lang="ru-RU" sz="4000" b="1" dirty="0" smtClean="0"/>
              <a:t>на</a:t>
            </a:r>
            <a:r>
              <a:rPr lang="en-US" sz="4000" b="1" dirty="0" smtClean="0"/>
              <a:t> </a:t>
            </a:r>
            <a:r>
              <a:rPr lang="ru-RU" sz="4000" b="1" dirty="0" smtClean="0"/>
              <a:t>земноводные условия </a:t>
            </a:r>
            <a:r>
              <a:rPr lang="ru-RU" sz="4000" b="1" dirty="0" smtClean="0"/>
              <a:t>существования;</a:t>
            </a:r>
            <a:endParaRPr lang="en-US" sz="4000" b="1" dirty="0" smtClean="0"/>
          </a:p>
          <a:p>
            <a:pPr marL="457200" indent="-457200" algn="ctr"/>
            <a:endParaRPr lang="en-US" sz="4400" b="1" dirty="0" smtClean="0"/>
          </a:p>
          <a:p>
            <a:pPr marL="457200" indent="-457200" algn="ctr"/>
            <a:endParaRPr lang="en-US" sz="4400" b="1" dirty="0" smtClean="0"/>
          </a:p>
          <a:p>
            <a:pPr marL="457200" indent="-457200" algn="ctr"/>
            <a:endParaRPr lang="en-US" sz="4400" b="1" dirty="0" smtClean="0"/>
          </a:p>
          <a:p>
            <a:pPr marL="457200" indent="-457200" algn="ctr"/>
            <a:r>
              <a:rPr lang="ru-RU" sz="4400" b="1" dirty="0" smtClean="0"/>
              <a:t> </a:t>
            </a:r>
            <a:r>
              <a:rPr lang="ru-RU" sz="4400" b="1" dirty="0" smtClean="0"/>
              <a:t>заметны листовые следы.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4400" b="1" dirty="0" smtClean="0"/>
              <a:t>«Листья»</a:t>
            </a:r>
            <a:r>
              <a:rPr lang="en-US" sz="4400" b="1" dirty="0" smtClean="0"/>
              <a:t> </a:t>
            </a:r>
            <a:r>
              <a:rPr lang="ru-RU" sz="4400" b="1" dirty="0" smtClean="0"/>
              <a:t>представлены эмергенцами</a:t>
            </a:r>
            <a:r>
              <a:rPr lang="ru-RU" sz="4400" b="1" dirty="0" smtClean="0"/>
              <a:t>.</a:t>
            </a:r>
            <a:endParaRPr lang="ru-RU" sz="4400" b="1" dirty="0" smtClean="0"/>
          </a:p>
        </p:txBody>
      </p:sp>
      <p:pic>
        <p:nvPicPr>
          <p:cNvPr id="9218" name="Picture 2" descr="http://im2-tub-ru.yandex.net/i?id=89316608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2714644" cy="2639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8687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ru-RU" sz="4400" b="1" dirty="0" smtClean="0"/>
              <a:t>Проводящий пучок – листовой след – подходит</a:t>
            </a:r>
            <a:r>
              <a:rPr lang="en-US" sz="4400" b="1" dirty="0" smtClean="0"/>
              <a:t> </a:t>
            </a:r>
            <a:r>
              <a:rPr lang="ru-RU" sz="4400" b="1" dirty="0" smtClean="0"/>
              <a:t>к основанию эмергенца, но не входит в него. 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4400" b="1" dirty="0" smtClean="0"/>
              <a:t>Молодые синтеломы улиткообразно свернутые.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4400" b="1" dirty="0" smtClean="0"/>
              <a:t>Спорангии – на ножках; располагаются на ортотропных</a:t>
            </a:r>
            <a:r>
              <a:rPr lang="en-US" sz="4400" b="1" dirty="0" smtClean="0"/>
              <a:t> </a:t>
            </a:r>
            <a:r>
              <a:rPr lang="ru-RU" sz="4400" b="1" dirty="0" smtClean="0"/>
              <a:t>осях.</a:t>
            </a:r>
            <a:endParaRPr lang="ru-RU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52801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Класс </a:t>
            </a:r>
            <a:r>
              <a:rPr lang="en-US" sz="4400" b="1" dirty="0" smtClean="0">
                <a:solidFill>
                  <a:srgbClr val="FF0000"/>
                </a:solidFill>
              </a:rPr>
              <a:t>Lycopodiopsida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86058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Современная, хотя и одна из древнейших групп плаунов, берущая начало от дрепанофиковых и очень сходная с ними. Впервые появляются в середине девона, существуют и сейчас. </a:t>
            </a:r>
            <a:endParaRPr lang="ru-RU" sz="4000" b="1" dirty="0" smtClean="0"/>
          </a:p>
        </p:txBody>
      </p:sp>
      <p:pic>
        <p:nvPicPr>
          <p:cNvPr id="34818" name="Picture 2" descr="http://im4-tub-ru.yandex.net/i?id=58266673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0"/>
            <a:ext cx="3857620" cy="289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627</Words>
  <Application>Microsoft Office PowerPoint</Application>
  <PresentationFormat>Экран (4:3)</PresentationFormat>
  <Paragraphs>71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Классификация плаунов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плаунов</dc:title>
  <dc:creator>Admin</dc:creator>
  <cp:lastModifiedBy>Admin</cp:lastModifiedBy>
  <cp:revision>11</cp:revision>
  <dcterms:created xsi:type="dcterms:W3CDTF">2013-11-07T13:02:52Z</dcterms:created>
  <dcterms:modified xsi:type="dcterms:W3CDTF">2013-12-17T18:34:32Z</dcterms:modified>
</cp:coreProperties>
</file>