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80" r:id="rId5"/>
    <p:sldId id="266" r:id="rId6"/>
    <p:sldId id="279" r:id="rId7"/>
    <p:sldId id="278" r:id="rId8"/>
    <p:sldId id="267" r:id="rId9"/>
    <p:sldId id="281" r:id="rId10"/>
    <p:sldId id="270" r:id="rId11"/>
    <p:sldId id="282" r:id="rId12"/>
    <p:sldId id="271" r:id="rId13"/>
    <p:sldId id="272" r:id="rId14"/>
    <p:sldId id="273" r:id="rId15"/>
    <p:sldId id="274" r:id="rId16"/>
    <p:sldId id="265" r:id="rId17"/>
    <p:sldId id="264" r:id="rId18"/>
    <p:sldId id="263" r:id="rId19"/>
    <p:sldId id="259" r:id="rId20"/>
    <p:sldId id="275" r:id="rId21"/>
    <p:sldId id="283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D0010E-1C07-49E4-B1DD-9FE00AE17C0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051D76-891D-47CE-AF34-48CC502BF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biol.ru/medbiol/botanica/001d705f.htm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edbiol.ru/medbiol/botanica/001206bd.htm" TargetMode="External"/><Relationship Id="rId4" Type="http://schemas.openxmlformats.org/officeDocument/2006/relationships/hyperlink" Target="http://www.medbiol.ru/medbiol/reprod/00060c9b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458200" cy="5289992"/>
          </a:xfrm>
        </p:spPr>
        <p:txBody>
          <a:bodyPr/>
          <a:lstStyle/>
          <a:p>
            <a:r>
              <a:rPr lang="ru-RU" b="1" dirty="0">
                <a:latin typeface="Arial Black" pitchFamily="34" charset="0"/>
              </a:rPr>
              <a:t>Гипотезы происхождения высших растений</a:t>
            </a:r>
          </a:p>
        </p:txBody>
      </p:sp>
      <p:pic>
        <p:nvPicPr>
          <p:cNvPr id="6146" name="Picture 2" descr="http://go3.imgsmail.ru/imgpreview?key=http%3A//www.newreferat.com/images/referats/1761/image001.jpg&amp;mb=imgdb_preview_1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571744"/>
            <a:ext cx="3500462" cy="3231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7030A0"/>
                </a:solidFill>
              </a:rPr>
              <a:t>Двухмембранные пластиды.</a:t>
            </a:r>
          </a:p>
          <a:p>
            <a:pPr algn="ctr">
              <a:buClr>
                <a:schemeClr val="accent1"/>
              </a:buClr>
              <a:buFont typeface="Wingdings" pitchFamily="2" charset="2"/>
              <a:buChar char="v"/>
            </a:pPr>
            <a:endParaRPr lang="ru-RU" sz="4400" b="1" dirty="0" smtClean="0">
              <a:solidFill>
                <a:srgbClr val="7030A0"/>
              </a:solidFill>
            </a:endParaRPr>
          </a:p>
          <a:p>
            <a:pPr algn="ctr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7030A0"/>
                </a:solidFill>
              </a:rPr>
              <a:t>Центрифугальный цитокинез.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4338" name="Picture 2" descr="http://im0-tub-ru.yandex.net/i?id=141228997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386" y="3286124"/>
            <a:ext cx="2493614" cy="3071810"/>
          </a:xfrm>
          <a:prstGeom prst="rect">
            <a:avLst/>
          </a:prstGeom>
          <a:noFill/>
        </p:spPr>
      </p:pic>
      <p:pic>
        <p:nvPicPr>
          <p:cNvPr id="14340" name="Picture 4" descr="http://im5-tub-ru.yandex.net/i?id=440476166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6124"/>
            <a:ext cx="660449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7030A0"/>
                </a:solidFill>
              </a:rPr>
              <a:t>Расположение </a:t>
            </a:r>
            <a:r>
              <a:rPr lang="ru-RU" sz="4400" b="1" dirty="0" err="1" smtClean="0">
                <a:solidFill>
                  <a:srgbClr val="7030A0"/>
                </a:solidFill>
              </a:rPr>
              <a:t>тилакоидов</a:t>
            </a:r>
            <a:r>
              <a:rPr lang="ru-RU" sz="4400" b="1" dirty="0" smtClean="0">
                <a:solidFill>
                  <a:srgbClr val="7030A0"/>
                </a:solidFill>
              </a:rPr>
              <a:t> в 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algn="ctr">
              <a:buClr>
                <a:schemeClr val="accent1"/>
              </a:buClr>
            </a:pPr>
            <a:r>
              <a:rPr lang="ru-RU" sz="4400" b="1" dirty="0" smtClean="0">
                <a:solidFill>
                  <a:srgbClr val="7030A0"/>
                </a:solidFill>
              </a:rPr>
              <a:t>хлоропластах. </a:t>
            </a:r>
          </a:p>
        </p:txBody>
      </p:sp>
      <p:pic>
        <p:nvPicPr>
          <p:cNvPr id="3" name="Picture 6" descr="http://im5-tub-ru.yandex.net/i?id=140274602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6362731" cy="4701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</a:rPr>
              <a:t>Уплощенные или  пластинчатые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ru-RU" sz="4000" b="1" dirty="0" err="1" smtClean="0">
                <a:solidFill>
                  <a:srgbClr val="7030A0"/>
                </a:solidFill>
              </a:rPr>
              <a:t>кристы</a:t>
            </a:r>
            <a:r>
              <a:rPr lang="ru-RU" sz="4000" b="1" dirty="0" smtClean="0">
                <a:solidFill>
                  <a:srgbClr val="7030A0"/>
                </a:solidFill>
              </a:rPr>
              <a:t>  митохондрий. </a:t>
            </a:r>
          </a:p>
          <a:p>
            <a:pPr>
              <a:buClr>
                <a:schemeClr val="accent1"/>
              </a:buClr>
            </a:pP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</a:rPr>
              <a:t>  Отсутствие </a:t>
            </a:r>
            <a:r>
              <a:rPr lang="ru-RU" sz="4000" b="1" dirty="0" err="1" smtClean="0">
                <a:solidFill>
                  <a:srgbClr val="7030A0"/>
                </a:solidFill>
              </a:rPr>
              <a:t>фаготрофии</a:t>
            </a:r>
            <a:r>
              <a:rPr lang="ru-RU" sz="4000" b="1" dirty="0" smtClean="0">
                <a:solidFill>
                  <a:srgbClr val="7030A0"/>
                </a:solidFill>
              </a:rPr>
              <a:t>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13314" name="Picture 2" descr="http://im5-tub-ru.yandex.net/i?id=179390775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1866" y="218475"/>
            <a:ext cx="2590342" cy="5296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В эволюционном отношении состав пигментов, цитокинез, биохимия значительно более консервативны, нежели наличие – отсутствие сложно устроенных половых органов. </a:t>
            </a:r>
            <a:endParaRPr lang="ru-RU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По некоторым современным филогенетическим теориям красные и бурые водоросли относятся к особым, отдельным, царствам.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6-tub-ru.yandex.net/i?id=148808901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4000918" cy="4357694"/>
          </a:xfrm>
          <a:prstGeom prst="rect">
            <a:avLst/>
          </a:prstGeom>
          <a:noFill/>
        </p:spPr>
      </p:pic>
      <p:pic>
        <p:nvPicPr>
          <p:cNvPr id="3" name="Picture 4" descr="https://encrypted-tbn3.gstatic.com/images?q=tbn:ANd9GcSFyq2I3DKWkVU5TO4GiwZuyU9hn1QIupHW5-yqhwEPKqC411Y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01397"/>
            <a:ext cx="5072066" cy="6556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3-tub-ru.yandex.net/i?id=98737371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633194"/>
            <a:ext cx="6000760" cy="42248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/>
              <a:t>Происхождение и строение антеридиев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 и архегониев: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214422"/>
            <a:ext cx="9858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гм - изогаметы;  </a:t>
            </a:r>
            <a:r>
              <a:rPr lang="ru-RU" dirty="0" err="1" smtClean="0">
                <a:solidFill>
                  <a:srgbClr val="7030A0"/>
                </a:solidFill>
              </a:rPr>
              <a:t>ст</a:t>
            </a:r>
            <a:r>
              <a:rPr lang="ru-RU" dirty="0" smtClean="0">
                <a:solidFill>
                  <a:srgbClr val="7030A0"/>
                </a:solidFill>
              </a:rPr>
              <a:t> - стенка;  </a:t>
            </a:r>
            <a:r>
              <a:rPr lang="ru-RU" dirty="0" err="1" smtClean="0">
                <a:solidFill>
                  <a:srgbClr val="7030A0"/>
                </a:solidFill>
              </a:rPr>
              <a:t>сп.т</a:t>
            </a:r>
            <a:r>
              <a:rPr lang="ru-RU" dirty="0" smtClean="0">
                <a:solidFill>
                  <a:srgbClr val="7030A0"/>
                </a:solidFill>
              </a:rPr>
              <a:t> - </a:t>
            </a:r>
            <a:r>
              <a:rPr lang="ru-RU" dirty="0" err="1" smtClean="0">
                <a:solidFill>
                  <a:srgbClr val="7030A0"/>
                </a:solidFill>
              </a:rPr>
              <a:t>сперматогенная</a:t>
            </a:r>
            <a:r>
              <a:rPr lang="ru-RU" dirty="0" smtClean="0">
                <a:solidFill>
                  <a:srgbClr val="7030A0"/>
                </a:solidFill>
              </a:rPr>
              <a:t> ткань; </a:t>
            </a:r>
            <a:r>
              <a:rPr lang="ru-RU" dirty="0" err="1" smtClean="0">
                <a:solidFill>
                  <a:srgbClr val="7030A0"/>
                </a:solidFill>
              </a:rPr>
              <a:t>спз</a:t>
            </a:r>
            <a:r>
              <a:rPr lang="ru-RU" dirty="0" smtClean="0">
                <a:solidFill>
                  <a:srgbClr val="7030A0"/>
                </a:solidFill>
              </a:rPr>
              <a:t> - </a:t>
            </a:r>
            <a:r>
              <a:rPr lang="ru-RU" dirty="0" smtClean="0">
                <a:solidFill>
                  <a:srgbClr val="7030A0"/>
                </a:solidFill>
                <a:hlinkClick r:id="rId3"/>
              </a:rPr>
              <a:t>сперматозоиды</a:t>
            </a:r>
            <a:r>
              <a:rPr lang="ru-RU" dirty="0" smtClean="0">
                <a:solidFill>
                  <a:srgbClr val="7030A0"/>
                </a:solidFill>
              </a:rPr>
              <a:t> ; 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ш.к</a:t>
            </a:r>
            <a:r>
              <a:rPr lang="ru-RU" dirty="0" smtClean="0">
                <a:solidFill>
                  <a:srgbClr val="7030A0"/>
                </a:solidFill>
              </a:rPr>
              <a:t> - </a:t>
            </a:r>
            <a:r>
              <a:rPr lang="ru-RU" dirty="0" err="1" smtClean="0">
                <a:solidFill>
                  <a:srgbClr val="7030A0"/>
                </a:solidFill>
              </a:rPr>
              <a:t>шейковые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канальцевые</a:t>
            </a:r>
            <a:r>
              <a:rPr lang="ru-RU" dirty="0" smtClean="0">
                <a:solidFill>
                  <a:srgbClr val="7030A0"/>
                </a:solidFill>
              </a:rPr>
              <a:t> клетки; </a:t>
            </a:r>
            <a:r>
              <a:rPr lang="ru-RU" dirty="0" smtClean="0"/>
              <a:t>б</a:t>
            </a:r>
            <a:r>
              <a:rPr lang="ru-RU" dirty="0" smtClean="0">
                <a:solidFill>
                  <a:srgbClr val="7030A0"/>
                </a:solidFill>
              </a:rPr>
              <a:t>.к - брюшные </a:t>
            </a:r>
            <a:r>
              <a:rPr lang="ru-RU" dirty="0" err="1" smtClean="0">
                <a:solidFill>
                  <a:srgbClr val="7030A0"/>
                </a:solidFill>
              </a:rPr>
              <a:t>канальцевые</a:t>
            </a:r>
            <a:r>
              <a:rPr lang="ru-RU" dirty="0" smtClean="0">
                <a:solidFill>
                  <a:srgbClr val="7030A0"/>
                </a:solidFill>
              </a:rPr>
              <a:t> клетки;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я - </a:t>
            </a:r>
            <a:r>
              <a:rPr lang="ru-RU" dirty="0" smtClean="0">
                <a:solidFill>
                  <a:srgbClr val="7030A0"/>
                </a:solidFill>
                <a:hlinkClick r:id="rId4"/>
              </a:rPr>
              <a:t>яйцеклетка</a:t>
            </a:r>
            <a:r>
              <a:rPr lang="ru-RU" dirty="0" smtClean="0">
                <a:solidFill>
                  <a:srgbClr val="7030A0"/>
                </a:solidFill>
              </a:rPr>
              <a:t> . 1, 2 - многокамерный </a:t>
            </a:r>
            <a:r>
              <a:rPr lang="ru-RU" dirty="0" smtClean="0">
                <a:solidFill>
                  <a:srgbClr val="7030A0"/>
                </a:solidFill>
                <a:hlinkClick r:id="rId5"/>
              </a:rPr>
              <a:t>гаметангий</a:t>
            </a:r>
            <a:r>
              <a:rPr lang="ru-RU" dirty="0" smtClean="0">
                <a:solidFill>
                  <a:srgbClr val="7030A0"/>
                </a:solidFill>
              </a:rPr>
              <a:t> ;  3 - образование стенки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гаметангия;  4 , 5 -формирование и строение антеридия; 6, 7, 8 - этапы 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формирования и строение    архегония;  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0"/>
            <a:ext cx="5929322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</a:t>
            </a:r>
            <a:endParaRPr lang="en-US" sz="2000" dirty="0" smtClean="0"/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. 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71480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2.  </a:t>
            </a:r>
            <a:r>
              <a:rPr lang="ru-RU" sz="6000" dirty="0" err="1" smtClean="0">
                <a:solidFill>
                  <a:srgbClr val="0070C0"/>
                </a:solidFill>
              </a:rPr>
              <a:t>Симбиогенетическая</a:t>
            </a:r>
            <a:r>
              <a:rPr lang="ru-RU" sz="6000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               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Эти гипотеза не столько «противостоит» </a:t>
            </a:r>
            <a:r>
              <a:rPr lang="ru-RU" sz="4400" b="1" dirty="0" err="1" smtClean="0">
                <a:solidFill>
                  <a:srgbClr val="7030A0"/>
                </a:solidFill>
              </a:rPr>
              <a:t>альгологическим</a:t>
            </a:r>
            <a:r>
              <a:rPr lang="ru-RU" sz="4400" b="1" dirty="0" smtClean="0">
                <a:solidFill>
                  <a:srgbClr val="7030A0"/>
                </a:solidFill>
              </a:rPr>
              <a:t>, сколько их дополняет. </a:t>
            </a:r>
            <a:endParaRPr lang="ru-RU" sz="4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285728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Симбиоз водорослей с грибами увеличивает адаптационный потенциал организма. В отличие от похожего симбионта – лишайника, где доминирует гриб, у предков высших в симбиозе доминировала зеленая водоросль</a:t>
            </a:r>
            <a:endParaRPr lang="ru-RU" sz="4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0"/>
            <a:ext cx="9286908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. </a:t>
            </a:r>
            <a:r>
              <a:rPr lang="ru-RU" sz="4400" b="1" dirty="0">
                <a:solidFill>
                  <a:srgbClr val="7030A0"/>
                </a:solidFill>
              </a:rPr>
              <a:t>Факт симбиоза известен почти у 80 </a:t>
            </a:r>
            <a:r>
              <a:rPr lang="ru-RU" sz="4400" b="1" dirty="0" smtClean="0">
                <a:solidFill>
                  <a:srgbClr val="7030A0"/>
                </a:solidFill>
              </a:rPr>
              <a:t>% современных </a:t>
            </a:r>
            <a:r>
              <a:rPr lang="ru-RU" sz="4400" b="1" dirty="0">
                <a:solidFill>
                  <a:srgbClr val="7030A0"/>
                </a:solidFill>
              </a:rPr>
              <a:t>высших растений</a:t>
            </a:r>
            <a:r>
              <a:rPr lang="ru-RU" sz="4400" b="1" dirty="0" smtClean="0">
                <a:solidFill>
                  <a:srgbClr val="7030A0"/>
                </a:solidFill>
              </a:rPr>
              <a:t>,  зафиксирован </a:t>
            </a:r>
            <a:r>
              <a:rPr lang="ru-RU" sz="4400" b="1" dirty="0">
                <a:solidFill>
                  <a:srgbClr val="7030A0"/>
                </a:solidFill>
              </a:rPr>
              <a:t>у древнейших наземных </a:t>
            </a:r>
            <a:r>
              <a:rPr lang="ru-RU" sz="4400" b="1" dirty="0" smtClean="0">
                <a:solidFill>
                  <a:srgbClr val="7030A0"/>
                </a:solidFill>
              </a:rPr>
              <a:t>растений</a:t>
            </a:r>
            <a:r>
              <a:rPr lang="ru-RU" sz="2000" dirty="0"/>
              <a:t>.</a:t>
            </a:r>
          </a:p>
        </p:txBody>
      </p:sp>
      <p:pic>
        <p:nvPicPr>
          <p:cNvPr id="6146" name="Picture 2" descr="http://im6-tub-ru.yandex.net/i?id=74297789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714728"/>
            <a:ext cx="4149119" cy="3143272"/>
          </a:xfrm>
          <a:prstGeom prst="rect">
            <a:avLst/>
          </a:prstGeom>
          <a:noFill/>
        </p:spPr>
      </p:pic>
      <p:pic>
        <p:nvPicPr>
          <p:cNvPr id="6148" name="Picture 4" descr="http://im1-tub-ru.yandex.net/i?id=98241986-3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422468"/>
            <a:ext cx="3000364" cy="3435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Гипотезы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</a:rPr>
              <a:t> </a:t>
            </a:r>
            <a:r>
              <a:rPr lang="ru-RU" sz="5400" b="1" i="1" dirty="0" smtClean="0">
                <a:solidFill>
                  <a:srgbClr val="0070C0"/>
                </a:solidFill>
              </a:rPr>
              <a:t>1</a:t>
            </a:r>
            <a:r>
              <a:rPr lang="ru-RU" sz="3300" b="1" i="1" dirty="0" smtClean="0">
                <a:solidFill>
                  <a:srgbClr val="0070C0"/>
                </a:solidFill>
              </a:rPr>
              <a:t>.  </a:t>
            </a:r>
            <a:r>
              <a:rPr lang="ru-RU" sz="5400" b="1" i="1" dirty="0" smtClean="0">
                <a:solidFill>
                  <a:srgbClr val="0070C0"/>
                </a:solidFill>
              </a:rPr>
              <a:t>Альгологическая  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0070C0"/>
                </a:solidFill>
              </a:rPr>
              <a:t>                           2.Симбиогенетическая</a:t>
            </a:r>
          </a:p>
          <a:p>
            <a:pPr>
              <a:buNone/>
            </a:pPr>
            <a:endParaRPr lang="ru-RU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evoluts.ru/images/stories/kon29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6419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5-tub-ru.yandex.net/i?id=32211380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17279"/>
            <a:ext cx="6715140" cy="6540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6-tub-ru.yandex.net/i?id=387365291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667779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13900" dirty="0" smtClean="0"/>
              <a:t> </a:t>
            </a:r>
            <a:r>
              <a:rPr lang="en-US" sz="13900" dirty="0" smtClean="0"/>
              <a:t>   </a:t>
            </a:r>
            <a:r>
              <a:rPr lang="ru-RU" sz="13900" dirty="0" smtClean="0">
                <a:solidFill>
                  <a:srgbClr val="0070C0"/>
                </a:solidFill>
              </a:rPr>
              <a:t>Альгологическая </a:t>
            </a:r>
            <a:r>
              <a:rPr lang="en-US" sz="13900" dirty="0" smtClean="0"/>
              <a:t>                                     </a:t>
            </a:r>
            <a:endParaRPr lang="en-US" sz="139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0070C0"/>
                </a:solidFill>
              </a:rPr>
              <a:t>        </a:t>
            </a:r>
            <a:endParaRPr lang="ru-RU" sz="5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5000" b="1" dirty="0" smtClean="0">
                <a:solidFill>
                  <a:srgbClr val="7030A0"/>
                </a:solidFill>
              </a:rPr>
              <a:t>                               </a:t>
            </a:r>
            <a:r>
              <a:rPr lang="ru-RU" sz="10900" b="1" u="sng" dirty="0" smtClean="0">
                <a:solidFill>
                  <a:srgbClr val="7030A0"/>
                </a:solidFill>
              </a:rPr>
              <a:t>Гипотеза</a:t>
            </a:r>
            <a:r>
              <a:rPr lang="ru-RU" sz="8000" b="1" u="sng" dirty="0" smtClean="0">
                <a:solidFill>
                  <a:srgbClr val="7030A0"/>
                </a:solidFill>
              </a:rPr>
              <a:t> </a:t>
            </a:r>
            <a:endParaRPr lang="ru-RU" sz="8000" u="sng" dirty="0" smtClean="0"/>
          </a:p>
          <a:p>
            <a:pPr marL="1143000" indent="-1143000" algn="ctr">
              <a:buSzPct val="122000"/>
              <a:buNone/>
            </a:pPr>
            <a:r>
              <a:rPr lang="ru-RU" sz="9800" b="1" dirty="0" smtClean="0">
                <a:solidFill>
                  <a:srgbClr val="7030A0"/>
                </a:solidFill>
              </a:rPr>
              <a:t>По</a:t>
            </a:r>
            <a:r>
              <a:rPr lang="en-US" sz="9800" b="1" dirty="0" smtClean="0">
                <a:solidFill>
                  <a:srgbClr val="7030A0"/>
                </a:solidFill>
              </a:rPr>
              <a:t> </a:t>
            </a:r>
            <a:r>
              <a:rPr lang="ru-RU" sz="9800" b="1" dirty="0" smtClean="0">
                <a:solidFill>
                  <a:srgbClr val="7030A0"/>
                </a:solidFill>
              </a:rPr>
              <a:t>«водорослевым» - становление </a:t>
            </a:r>
            <a:r>
              <a:rPr lang="en-US" sz="9800" b="1" dirty="0" smtClean="0">
                <a:solidFill>
                  <a:srgbClr val="7030A0"/>
                </a:solidFill>
              </a:rPr>
              <a:t> </a:t>
            </a:r>
            <a:r>
              <a:rPr lang="ru-RU" sz="9800" b="1" dirty="0" smtClean="0">
                <a:solidFill>
                  <a:srgbClr val="7030A0"/>
                </a:solidFill>
              </a:rPr>
              <a:t>высших растений ведется от какой-то группы</a:t>
            </a:r>
            <a:r>
              <a:rPr lang="en-US" sz="9800" b="1" dirty="0" smtClean="0">
                <a:solidFill>
                  <a:srgbClr val="7030A0"/>
                </a:solidFill>
              </a:rPr>
              <a:t> </a:t>
            </a:r>
            <a:r>
              <a:rPr lang="ru-RU" sz="9800" b="1" dirty="0" smtClean="0">
                <a:solidFill>
                  <a:srgbClr val="7030A0"/>
                </a:solidFill>
              </a:rPr>
              <a:t>водорослей. </a:t>
            </a:r>
            <a:endParaRPr lang="en-US" sz="9800" b="1" dirty="0" smtClean="0">
              <a:solidFill>
                <a:srgbClr val="7030A0"/>
              </a:solidFill>
            </a:endParaRPr>
          </a:p>
          <a:p>
            <a:pPr marL="1143000" indent="-1143000">
              <a:buSzPct val="135000"/>
              <a:buAutoNum type="arabicPeriod"/>
            </a:pPr>
            <a:endParaRPr lang="en-US" sz="9800" b="1" dirty="0" smtClean="0">
              <a:solidFill>
                <a:srgbClr val="7030A0"/>
              </a:solidFill>
            </a:endParaRPr>
          </a:p>
          <a:p>
            <a:pPr marL="1143000" indent="-1143000">
              <a:buSzPct val="135000"/>
              <a:buFont typeface="+mj-lt"/>
              <a:buAutoNum type="arabicPeriod"/>
            </a:pPr>
            <a:endParaRPr lang="ru-RU" sz="67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85850" y="0"/>
            <a:ext cx="950125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 algn="ctr">
              <a:buSzPct val="135000"/>
            </a:pPr>
            <a:r>
              <a:rPr lang="ru-RU" sz="4800" b="1" dirty="0" smtClean="0">
                <a:solidFill>
                  <a:srgbClr val="7030A0"/>
                </a:solidFill>
              </a:rPr>
              <a:t>       </a:t>
            </a:r>
            <a:r>
              <a:rPr lang="ru-RU" sz="4400" b="1" dirty="0" smtClean="0">
                <a:solidFill>
                  <a:srgbClr val="7030A0"/>
                </a:solidFill>
              </a:rPr>
              <a:t>На </a:t>
            </a:r>
            <a:r>
              <a:rPr lang="ru-RU" sz="4400" b="1" dirty="0" smtClean="0">
                <a:solidFill>
                  <a:srgbClr val="7030A0"/>
                </a:solidFill>
              </a:rPr>
              <a:t>роль предков предлагались бурые, красные и зеленые водоросли.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    </a:t>
            </a:r>
          </a:p>
        </p:txBody>
      </p:sp>
      <p:pic>
        <p:nvPicPr>
          <p:cNvPr id="33794" name="Picture 2" descr="http://im7-tub-ru.yandex.net/i?id=619322414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783823"/>
            <a:ext cx="5000660" cy="3074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8"/>
            <a:ext cx="50006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4000" b="1" dirty="0" smtClean="0">
                <a:solidFill>
                  <a:srgbClr val="7030A0"/>
                </a:solidFill>
              </a:rPr>
              <a:t>У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представителей первых двух отделов развиты половые органы, более всего напоминающие таковые у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r>
              <a:rPr lang="ru-RU" sz="4000" b="1" dirty="0" smtClean="0">
                <a:solidFill>
                  <a:srgbClr val="7030A0"/>
                </a:solidFill>
              </a:rPr>
              <a:t>высших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r>
              <a:rPr lang="ru-RU" sz="4000" b="1" dirty="0" smtClean="0">
                <a:solidFill>
                  <a:srgbClr val="7030A0"/>
                </a:solidFill>
              </a:rPr>
              <a:t>растений.</a:t>
            </a:r>
            <a:endParaRPr lang="ru-RU" sz="4000" dirty="0" smtClean="0"/>
          </a:p>
        </p:txBody>
      </p:sp>
      <p:pic>
        <p:nvPicPr>
          <p:cNvPr id="17410" name="Picture 2" descr="http://im7-tub-ru.yandex.net/i?id=420638410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357298"/>
            <a:ext cx="3950997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900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3600" b="1" dirty="0" smtClean="0">
                <a:solidFill>
                  <a:srgbClr val="7030A0"/>
                </a:solidFill>
              </a:rPr>
              <a:t>Зеленые водоросли весьма похожи на высшие растения составом пигментов, особенностями деления клетки, но отличаются весьма примитивными гаметангиями.</a:t>
            </a:r>
          </a:p>
        </p:txBody>
      </p:sp>
      <p:pic>
        <p:nvPicPr>
          <p:cNvPr id="1026" name="Picture 2" descr="http://im0-tub-ru.yandex.net/i?id=387700456-3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714752"/>
            <a:ext cx="3821933" cy="2547955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544996649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143248"/>
            <a:ext cx="4667282" cy="3500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8582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4000" b="1" dirty="0" smtClean="0">
                <a:solidFill>
                  <a:srgbClr val="7030A0"/>
                </a:solidFill>
              </a:rPr>
              <a:t>Только у зеленых водорослей и высших растений присутствует «стандартный» набор пигментов: хлорофиллы </a:t>
            </a:r>
            <a:r>
              <a:rPr lang="ru-RU" sz="4000" b="1" i="1" dirty="0" smtClean="0">
                <a:solidFill>
                  <a:srgbClr val="7030A0"/>
                </a:solidFill>
              </a:rPr>
              <a:t>а и </a:t>
            </a:r>
            <a:r>
              <a:rPr lang="ru-RU" sz="4000" b="1" i="1" dirty="0" err="1" smtClean="0">
                <a:solidFill>
                  <a:srgbClr val="7030A0"/>
                </a:solidFill>
              </a:rPr>
              <a:t>b</a:t>
            </a:r>
            <a:r>
              <a:rPr lang="ru-RU" sz="4000" b="1" i="1" dirty="0" smtClean="0">
                <a:solidFill>
                  <a:srgbClr val="7030A0"/>
                </a:solidFill>
              </a:rPr>
              <a:t>, </a:t>
            </a:r>
            <a:endParaRPr lang="en-US" sz="4000" b="1" i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r>
              <a:rPr lang="ru-RU" sz="4000" b="1" dirty="0" err="1" smtClean="0">
                <a:solidFill>
                  <a:srgbClr val="7030A0"/>
                </a:solidFill>
              </a:rPr>
              <a:t>астаксантин</a:t>
            </a:r>
            <a:r>
              <a:rPr lang="ru-RU" sz="4000" b="1" dirty="0" smtClean="0">
                <a:solidFill>
                  <a:srgbClr val="7030A0"/>
                </a:solidFill>
              </a:rPr>
              <a:t>,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</a:rPr>
              <a:t>лютеин</a:t>
            </a:r>
            <a:r>
              <a:rPr lang="ru-RU" sz="4000" b="1" dirty="0" smtClean="0">
                <a:solidFill>
                  <a:srgbClr val="7030A0"/>
                </a:solidFill>
              </a:rPr>
              <a:t>,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r>
              <a:rPr lang="en-US" sz="4000" b="1" dirty="0" smtClean="0">
                <a:solidFill>
                  <a:srgbClr val="7030A0"/>
                </a:solidFill>
              </a:rPr>
              <a:t>                         </a:t>
            </a:r>
          </a:p>
          <a:p>
            <a:pPr>
              <a:buClr>
                <a:schemeClr val="accent1"/>
              </a:buClr>
            </a:pPr>
            <a:r>
              <a:rPr lang="ru-RU" sz="4000" b="1" dirty="0" err="1" smtClean="0">
                <a:solidFill>
                  <a:srgbClr val="7030A0"/>
                </a:solidFill>
              </a:rPr>
              <a:t>виолаксантин</a:t>
            </a:r>
            <a:r>
              <a:rPr lang="ru-RU" sz="4000" b="1" dirty="0" smtClean="0">
                <a:solidFill>
                  <a:srgbClr val="7030A0"/>
                </a:solidFill>
              </a:rPr>
              <a:t>,</a:t>
            </a:r>
            <a:r>
              <a:rPr lang="en-US" sz="4000" b="1" dirty="0" smtClean="0">
                <a:solidFill>
                  <a:srgbClr val="7030A0"/>
                </a:solidFill>
              </a:rPr>
              <a:t>   </a:t>
            </a:r>
            <a:r>
              <a:rPr lang="ru-RU" sz="4000" b="1" dirty="0" err="1" smtClean="0">
                <a:solidFill>
                  <a:srgbClr val="7030A0"/>
                </a:solidFill>
              </a:rPr>
              <a:t>неоксантин</a:t>
            </a:r>
            <a:r>
              <a:rPr lang="ru-RU" sz="4000" b="1" dirty="0" smtClean="0">
                <a:solidFill>
                  <a:srgbClr val="7030A0"/>
                </a:solidFill>
              </a:rPr>
              <a:t>,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Clr>
                <a:schemeClr val="accent1"/>
              </a:buClr>
            </a:pPr>
            <a:r>
              <a:rPr lang="ru-RU" sz="4000" b="1" dirty="0" err="1" smtClean="0">
                <a:solidFill>
                  <a:srgbClr val="7030A0"/>
                </a:solidFill>
              </a:rPr>
              <a:t>зеаксантин</a:t>
            </a:r>
            <a:r>
              <a:rPr lang="ru-RU" sz="4000" b="1" dirty="0" smtClean="0">
                <a:solidFill>
                  <a:srgbClr val="7030A0"/>
                </a:solidFill>
              </a:rPr>
              <a:t>.</a:t>
            </a:r>
            <a:endParaRPr lang="ru-RU" sz="4000" dirty="0"/>
          </a:p>
        </p:txBody>
      </p:sp>
      <p:pic>
        <p:nvPicPr>
          <p:cNvPr id="2050" name="Picture 2" descr="http://im6-tub-ru.yandex.net/i?id=613921480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143116"/>
            <a:ext cx="2518444" cy="2122284"/>
          </a:xfrm>
          <a:prstGeom prst="rect">
            <a:avLst/>
          </a:prstGeom>
          <a:noFill/>
        </p:spPr>
      </p:pic>
      <p:pic>
        <p:nvPicPr>
          <p:cNvPr id="2052" name="Picture 4" descr="http://im2-tub-ru.yandex.net/i?id=412443603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357562"/>
            <a:ext cx="2857500" cy="1257301"/>
          </a:xfrm>
          <a:prstGeom prst="rect">
            <a:avLst/>
          </a:prstGeom>
          <a:noFill/>
        </p:spPr>
      </p:pic>
      <p:pic>
        <p:nvPicPr>
          <p:cNvPr id="2054" name="Picture 6" descr="http://im4-tub-ru.yandex.net/i?id=71653327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5500702"/>
            <a:ext cx="5153721" cy="962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929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6000" b="1" dirty="0" smtClean="0">
                <a:solidFill>
                  <a:srgbClr val="7030A0"/>
                </a:solidFill>
              </a:rPr>
              <a:t>Наличие крахмала в качестве основного продукта ассимиляции и целлюлозы в клеточных стенках</a:t>
            </a:r>
            <a:r>
              <a:rPr lang="ru-RU" sz="3600" b="1" dirty="0" smtClean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ru-RU" sz="4400" b="1" dirty="0" smtClean="0">
                <a:solidFill>
                  <a:srgbClr val="7030A0"/>
                </a:solidFill>
              </a:rPr>
              <a:t>Осуществление синтеза лизина через диаминопимелиновую кислоту.   </a:t>
            </a:r>
            <a:r>
              <a:rPr lang="en-US" sz="4400" b="1" dirty="0" smtClean="0">
                <a:solidFill>
                  <a:srgbClr val="7030A0"/>
                </a:solidFill>
              </a:rPr>
              <a:t>       </a:t>
            </a: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http://im6-tub-ru.yandex.net/i?id=160327091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357430"/>
            <a:ext cx="7572428" cy="4254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</TotalTime>
  <Words>337</Words>
  <Application>Microsoft Office PowerPoint</Application>
  <PresentationFormat>Экран (4:3)</PresentationFormat>
  <Paragraphs>62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Гипотезы происхождения высших растений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Гипотезы происхождения высших растений</dc:title>
  <dc:creator>Admin</dc:creator>
  <cp:lastModifiedBy>жанна</cp:lastModifiedBy>
  <cp:revision>18</cp:revision>
  <dcterms:created xsi:type="dcterms:W3CDTF">2013-11-07T11:41:40Z</dcterms:created>
  <dcterms:modified xsi:type="dcterms:W3CDTF">2015-04-08T09:35:23Z</dcterms:modified>
</cp:coreProperties>
</file>