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256" r:id="rId2"/>
    <p:sldId id="287" r:id="rId3"/>
    <p:sldId id="290" r:id="rId4"/>
    <p:sldId id="263" r:id="rId5"/>
    <p:sldId id="284" r:id="rId6"/>
    <p:sldId id="264" r:id="rId7"/>
    <p:sldId id="265" r:id="rId8"/>
    <p:sldId id="291" r:id="rId9"/>
    <p:sldId id="292" r:id="rId10"/>
    <p:sldId id="293" r:id="rId11"/>
    <p:sldId id="294" r:id="rId12"/>
    <p:sldId id="295" r:id="rId13"/>
    <p:sldId id="297" r:id="rId14"/>
    <p:sldId id="298" r:id="rId15"/>
    <p:sldId id="299" r:id="rId16"/>
    <p:sldId id="309" r:id="rId17"/>
    <p:sldId id="300" r:id="rId18"/>
    <p:sldId id="302" r:id="rId19"/>
    <p:sldId id="303" r:id="rId20"/>
    <p:sldId id="304" r:id="rId21"/>
    <p:sldId id="306" r:id="rId22"/>
    <p:sldId id="307" r:id="rId23"/>
    <p:sldId id="308" r:id="rId24"/>
    <p:sldId id="266" r:id="rId25"/>
    <p:sldId id="273" r:id="rId26"/>
    <p:sldId id="274" r:id="rId27"/>
    <p:sldId id="289" r:id="rId28"/>
    <p:sldId id="288" r:id="rId29"/>
    <p:sldId id="276" r:id="rId30"/>
    <p:sldId id="286" r:id="rId31"/>
    <p:sldId id="310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EF532-62B3-4369-95A4-7D74E1209872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B35FA-4F08-445D-A81E-BCCDF2EC7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5BBC-B2CD-4502-BD46-307F181C09A0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>
                <a:solidFill>
                  <a:srgbClr val="7030A0"/>
                </a:solidFill>
              </a:rPr>
              <a:t>Проектирование  современного </a:t>
            </a:r>
            <a:r>
              <a:rPr lang="ru-RU" sz="5400" b="1" dirty="0">
                <a:solidFill>
                  <a:srgbClr val="7030A0"/>
                </a:solidFill>
              </a:rPr>
              <a:t>урока </a:t>
            </a:r>
            <a:r>
              <a:rPr lang="ru-RU" sz="5400" b="1" dirty="0" smtClean="0">
                <a:solidFill>
                  <a:srgbClr val="7030A0"/>
                </a:solidFill>
              </a:rPr>
              <a:t>на примере урока информатики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43438" y="5214950"/>
            <a:ext cx="4114800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 smtClean="0"/>
              <a:t>Подготовила </a:t>
            </a:r>
            <a:r>
              <a:rPr lang="ru-RU" sz="2000" i="1" dirty="0" smtClean="0"/>
              <a:t>Серебрякова М.В,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smtClean="0"/>
              <a:t>учитель МБОУ СОШ </a:t>
            </a:r>
            <a:r>
              <a:rPr lang="ru-RU" sz="2000" i="1" dirty="0" smtClean="0"/>
              <a:t>№29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88640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i="1" dirty="0" smtClean="0"/>
          </a:p>
          <a:p>
            <a:r>
              <a:rPr lang="ru-RU" sz="2400" i="1" dirty="0" smtClean="0"/>
              <a:t>                                   </a:t>
            </a:r>
            <a:endParaRPr lang="ru-RU" sz="2400" dirty="0"/>
          </a:p>
        </p:txBody>
      </p:sp>
      <p:pic>
        <p:nvPicPr>
          <p:cNvPr id="18434" name="Picture 2" descr="C:\Users\Владелец\Desktop\фгос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286256"/>
            <a:ext cx="3408495" cy="207170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142852"/>
            <a:ext cx="1241127" cy="15001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7030A0"/>
                </a:solidFill>
              </a:rPr>
              <a:t>Фантастическая добавка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Учитель </a:t>
            </a:r>
            <a:r>
              <a:rPr lang="ru-RU" dirty="0"/>
              <a:t>дополняет реальную ситуацию фантастикой.</a:t>
            </a:r>
          </a:p>
          <a:p>
            <a:r>
              <a:rPr lang="ru-RU" b="1" i="1" dirty="0"/>
              <a:t>Пример</a:t>
            </a:r>
            <a:r>
              <a:rPr lang="ru-RU" i="1" dirty="0"/>
              <a:t>:</a:t>
            </a:r>
            <a:r>
              <a:rPr lang="ru-RU" dirty="0"/>
              <a:t> летающая тарелка с существами, у которых по 2 пальца на руках, приземлилась на площадке перед школой. Одно из этих существ, прикинувшись учеником, попадает в первый класс. Выйдя к доске этот «ученик» составляет задачу по картине и решает её: 1+1=10 , но его со всех сторон поправляют 1+1=2! Объясните ситуацию. (Введение в тему «Двоичная система счисления»).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«Отсроченная отгадка» 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 Она формирует</a:t>
            </a:r>
            <a:r>
              <a:rPr lang="ru-RU" sz="1800" dirty="0" smtClean="0"/>
              <a:t>: </a:t>
            </a:r>
            <a:r>
              <a:rPr lang="ru-RU" sz="1800" dirty="0" smtClean="0"/>
              <a:t> умение </a:t>
            </a:r>
            <a:r>
              <a:rPr lang="ru-RU" sz="1800" dirty="0" smtClean="0"/>
              <a:t>анализировать и сопоставлять факты; </a:t>
            </a:r>
            <a:r>
              <a:rPr lang="ru-RU" sz="1800" dirty="0" smtClean="0"/>
              <a:t> </a:t>
            </a:r>
            <a:r>
              <a:rPr lang="ru-RU" sz="1800" dirty="0" smtClean="0"/>
              <a:t>умение </a:t>
            </a:r>
            <a:r>
              <a:rPr lang="ru-RU" sz="1800" dirty="0" smtClean="0"/>
              <a:t>определять противоречие; </a:t>
            </a:r>
            <a:r>
              <a:rPr lang="ru-RU" sz="1800" dirty="0" smtClean="0"/>
              <a:t> </a:t>
            </a:r>
            <a:r>
              <a:rPr lang="ru-RU" sz="1800" dirty="0" smtClean="0"/>
              <a:t>умение </a:t>
            </a:r>
            <a:r>
              <a:rPr lang="ru-RU" sz="1800" dirty="0" smtClean="0"/>
              <a:t>находить решение имеющимися ресурсами. </a:t>
            </a:r>
            <a:br>
              <a:rPr lang="ru-RU" sz="1800" dirty="0" smtClean="0"/>
            </a:br>
            <a:r>
              <a:rPr lang="ru-RU" sz="1800" b="1" i="1" dirty="0" smtClean="0"/>
              <a:t>Пример </a:t>
            </a:r>
            <a:r>
              <a:rPr lang="ru-RU" sz="1800" dirty="0" smtClean="0"/>
              <a:t>: </a:t>
            </a:r>
            <a:r>
              <a:rPr lang="ru-RU" sz="1800" dirty="0" smtClean="0"/>
              <a:t>Урок «Относительная и абсолютная адресация в </a:t>
            </a:r>
            <a:r>
              <a:rPr lang="ru-RU" sz="1800" dirty="0" err="1" smtClean="0"/>
              <a:t>Excel</a:t>
            </a:r>
            <a:r>
              <a:rPr lang="ru-RU" sz="1800" dirty="0" smtClean="0"/>
              <a:t>» Обучающимся предлагаю найти цену в рублях, зная курс доллара и заполнить таблицу: (таблица представлена не полностью)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Действуя по алгоритму, изученному на прошлом уроке, обучающиеся быстро заметят, что их вычисления неверны. Обсуждаем, в чем их ошибка. Вместе делаем вывод и пытаемся сформулировать тему урока. </a:t>
            </a:r>
            <a:endParaRPr lang="ru-RU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928934"/>
            <a:ext cx="55721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7030A0"/>
                </a:solidFill>
              </a:rPr>
              <a:t>Прием «Отстроченная отгадка»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1.Известный </a:t>
            </a:r>
            <a:r>
              <a:rPr lang="ru-RU" dirty="0"/>
              <a:t>французский  ученый Марк Блок определил</a:t>
            </a:r>
            <a:r>
              <a:rPr lang="ru-RU" b="1" dirty="0"/>
              <a:t> </a:t>
            </a:r>
            <a:r>
              <a:rPr lang="ru-RU" dirty="0"/>
              <a:t>эту науку как </a:t>
            </a:r>
            <a:r>
              <a:rPr lang="ru-RU" b="1" dirty="0"/>
              <a:t>«науку о людях во времени»</a:t>
            </a:r>
            <a:endParaRPr lang="ru-RU" dirty="0"/>
          </a:p>
          <a:p>
            <a:pPr>
              <a:buNone/>
            </a:pPr>
            <a:r>
              <a:rPr lang="ru-RU" dirty="0"/>
              <a:t>2. </a:t>
            </a:r>
            <a:r>
              <a:rPr lang="ru-RU" b="1" dirty="0"/>
              <a:t> Наука</a:t>
            </a:r>
            <a:r>
              <a:rPr lang="ru-RU" dirty="0"/>
              <a:t>, изучающая законы и методы накопления, передачи и обработки информации с помощью ЭВМ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«Веришь, не веришь»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3578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Данный прием может </a:t>
            </a:r>
            <a:r>
              <a:rPr lang="ru-RU" dirty="0" smtClean="0"/>
              <a:t>стать отправной точкой в получении нового материла, его осмысления.</a:t>
            </a:r>
            <a:endParaRPr lang="ru-RU" dirty="0" smtClean="0"/>
          </a:p>
          <a:p>
            <a:r>
              <a:rPr lang="ru-RU" b="1" dirty="0" smtClean="0"/>
              <a:t>Пример</a:t>
            </a:r>
            <a:r>
              <a:rPr lang="ru-RU" dirty="0" smtClean="0"/>
              <a:t>:”</a:t>
            </a:r>
            <a:r>
              <a:rPr lang="ru-RU" dirty="0"/>
              <a:t>Верите ли вы, что…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Основатель </a:t>
            </a:r>
            <a:r>
              <a:rPr lang="ru-RU" dirty="0"/>
              <a:t>и глава фирмы </a:t>
            </a:r>
            <a:r>
              <a:rPr lang="ru-RU" dirty="0" err="1"/>
              <a:t>Microsoft</a:t>
            </a:r>
            <a:r>
              <a:rPr lang="ru-RU" dirty="0"/>
              <a:t> Билл Гейтс не получил высшего образования (да)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Были </a:t>
            </a:r>
            <a:r>
              <a:rPr lang="ru-RU" dirty="0"/>
              <a:t>первые версии персональных компьютеров, у которых отсутствовал жесткий магнитный диск (да)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Если </a:t>
            </a:r>
            <a:r>
              <a:rPr lang="ru-RU" dirty="0"/>
              <a:t>содержание двух файлов объединить в одном файле, то размер нового файла может быть меньше суммы размеров двух исходных файлов (да)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Англии есть города Винчестер, Адаптер и Дигитайзер (нет)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Кроме </a:t>
            </a:r>
            <a:r>
              <a:rPr lang="ru-RU" dirty="0"/>
              <a:t>дискеты диаметром 3,5’ и 5,25’ ранее использовались дискеты диаметром 8’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Приём  “Корзина идей, понятий, имен”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Это </a:t>
            </a:r>
            <a:r>
              <a:rPr lang="ru-RU" dirty="0"/>
              <a:t>прием организации индивидуальной и групповой работы учащихся на начальной стадии урока, когда идет актуализация имеющегося у них опыта и знаний. Он позволяет выяснить все, что знают или думают ученики по обсуждаемой теме урока. </a:t>
            </a:r>
            <a:endParaRPr lang="ru-RU" dirty="0" smtClean="0"/>
          </a:p>
          <a:p>
            <a:pPr algn="just"/>
            <a:r>
              <a:rPr lang="ru-RU" b="1" dirty="0" smtClean="0"/>
              <a:t>Пример</a:t>
            </a:r>
            <a:r>
              <a:rPr lang="ru-RU" dirty="0" smtClean="0"/>
              <a:t>: На </a:t>
            </a:r>
            <a:r>
              <a:rPr lang="ru-RU" dirty="0"/>
              <a:t>доске можно нарисовать значок корзины, в которой условно будет собрано все то, что все ученики вместе знают об изучаемой </a:t>
            </a:r>
            <a:r>
              <a:rPr lang="ru-RU" dirty="0" smtClean="0"/>
              <a:t>теме «Устройства ввода и вывода информации».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 толстых» и «тонких» вопросов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Это прием из технологии развития критического мышления используется для организации </a:t>
            </a:r>
            <a:r>
              <a:rPr lang="ru-RU" dirty="0" err="1" smtClean="0"/>
              <a:t>взаимоопроса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smtClean="0"/>
              <a:t>Стратегия позволяет формировать: </a:t>
            </a:r>
            <a:r>
              <a:rPr lang="ru-RU" dirty="0" smtClean="0"/>
              <a:t>умение </a:t>
            </a:r>
            <a:r>
              <a:rPr lang="ru-RU" dirty="0" smtClean="0"/>
              <a:t>формулировать вопросы; </a:t>
            </a:r>
            <a:r>
              <a:rPr lang="ru-RU" dirty="0" smtClean="0"/>
              <a:t>умение </a:t>
            </a:r>
            <a:r>
              <a:rPr lang="ru-RU" dirty="0" smtClean="0"/>
              <a:t>соотносить понятия. </a:t>
            </a:r>
          </a:p>
          <a:p>
            <a:r>
              <a:rPr lang="ru-RU" dirty="0" smtClean="0"/>
              <a:t>Тонкий вопрос предполагает однозначный </a:t>
            </a:r>
            <a:r>
              <a:rPr lang="ru-RU" dirty="0" err="1" smtClean="0"/>
              <a:t>кратнкий</a:t>
            </a:r>
            <a:r>
              <a:rPr lang="ru-RU" dirty="0" smtClean="0"/>
              <a:t> ответ. </a:t>
            </a:r>
          </a:p>
          <a:p>
            <a:r>
              <a:rPr lang="ru-RU" dirty="0" smtClean="0"/>
              <a:t>Толстый вопрос предполагает ответ развернутый.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После </a:t>
            </a:r>
            <a:r>
              <a:rPr lang="ru-RU" dirty="0" smtClean="0"/>
              <a:t>изучения темы учащимся предлагается сформулировать по три «тонких» и три «толстых» вопроса», связанных с пройденным материалом. Затем они опрашивают друг друга, используя таблицы «толстых» и «тонких» вопросов. </a:t>
            </a:r>
            <a:endParaRPr lang="ru-RU" dirty="0" smtClean="0"/>
          </a:p>
          <a:p>
            <a:endParaRPr lang="ru-RU" dirty="0" smtClean="0"/>
          </a:p>
          <a:p>
            <a:r>
              <a:rPr lang="ru-RU" b="1" i="1" dirty="0" smtClean="0"/>
              <a:t>Пример.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По теме урока "Информационная безопасность" можно предложить детям задать толстый и тонкий вопрос. </a:t>
            </a:r>
          </a:p>
          <a:p>
            <a:pPr>
              <a:buNone/>
            </a:pPr>
            <a:r>
              <a:rPr lang="ru-RU" i="1" dirty="0" smtClean="0"/>
              <a:t>Тонкий вопрос.</a:t>
            </a:r>
            <a:r>
              <a:rPr lang="ru-RU" dirty="0" smtClean="0"/>
              <a:t> Какие группы информационных преступлений вы знаете? </a:t>
            </a:r>
          </a:p>
          <a:p>
            <a:pPr>
              <a:buNone/>
            </a:pPr>
            <a:r>
              <a:rPr lang="ru-RU" i="1" dirty="0" smtClean="0"/>
              <a:t>Толстый вопрос.</a:t>
            </a:r>
            <a:r>
              <a:rPr lang="ru-RU" dirty="0" smtClean="0"/>
              <a:t> Какие примеры из жизни служат доказательством обеспечения информационной безопасности личности в нашем государстве?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Приём  «Согласен – Не согласен</a:t>
            </a:r>
            <a:r>
              <a:rPr lang="ru-RU" b="1" dirty="0" smtClean="0">
                <a:solidFill>
                  <a:srgbClr val="7030A0"/>
                </a:solidFill>
              </a:rPr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543956" cy="607223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Универсальный </a:t>
            </a:r>
            <a:r>
              <a:rPr lang="ru-RU" dirty="0" smtClean="0"/>
              <a:t>прием, способствующий актуализации знаний учащихся и активизации мыслительной деятельности. Данный прием дает возможность быстро включить детей в мыслительную деятельность и логично перейти к изучению темы урока. </a:t>
            </a:r>
          </a:p>
          <a:p>
            <a:pPr>
              <a:buNone/>
            </a:pPr>
            <a:r>
              <a:rPr lang="ru-RU" b="1" dirty="0" smtClean="0"/>
              <a:t>Формирует</a:t>
            </a:r>
            <a:r>
              <a:rPr lang="ru-RU" b="1" dirty="0" smtClean="0"/>
              <a:t>: </a:t>
            </a:r>
            <a:r>
              <a:rPr lang="ru-RU" b="1" dirty="0" smtClean="0"/>
              <a:t> </a:t>
            </a:r>
            <a:r>
              <a:rPr lang="ru-RU" dirty="0" smtClean="0"/>
              <a:t>умение </a:t>
            </a:r>
            <a:r>
              <a:rPr lang="ru-RU" dirty="0" smtClean="0"/>
              <a:t>оценивать ситуацию или факты; </a:t>
            </a:r>
            <a:r>
              <a:rPr lang="ru-RU" dirty="0" smtClean="0"/>
              <a:t> умение </a:t>
            </a:r>
            <a:r>
              <a:rPr lang="ru-RU" dirty="0" smtClean="0"/>
              <a:t>анализировать информацию; </a:t>
            </a:r>
            <a:r>
              <a:rPr lang="ru-RU" dirty="0" smtClean="0"/>
              <a:t>умение </a:t>
            </a:r>
            <a:r>
              <a:rPr lang="ru-RU" dirty="0" smtClean="0"/>
              <a:t>отражать свое мнение.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Детям </a:t>
            </a:r>
            <a:r>
              <a:rPr lang="ru-RU" dirty="0" smtClean="0"/>
              <a:t>предлагается выразить свое отношение к ряду утверждений по правилу: согласен – «+», не согласен – «-». </a:t>
            </a:r>
          </a:p>
          <a:p>
            <a:r>
              <a:rPr lang="ru-RU" b="1" i="1" dirty="0" smtClean="0"/>
              <a:t>Пример.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При изучении темы «</a:t>
            </a:r>
            <a:r>
              <a:rPr lang="ru-RU" dirty="0" err="1" smtClean="0"/>
              <a:t>Мультимедийная</a:t>
            </a:r>
            <a:r>
              <a:rPr lang="ru-RU" dirty="0" smtClean="0"/>
              <a:t> презентация», можно предложить следующие высказывания: </a:t>
            </a:r>
          </a:p>
          <a:p>
            <a:pPr>
              <a:buNone/>
            </a:pPr>
            <a:r>
              <a:rPr lang="ru-RU" dirty="0" smtClean="0"/>
              <a:t>1. Презентация состоит только из текста и картинок. </a:t>
            </a:r>
          </a:p>
          <a:p>
            <a:pPr>
              <a:buNone/>
            </a:pPr>
            <a:r>
              <a:rPr lang="ru-RU" dirty="0" smtClean="0"/>
              <a:t>2. Дизайн оформления должен быть разным на каждом слайде. </a:t>
            </a:r>
          </a:p>
          <a:p>
            <a:pPr>
              <a:buNone/>
            </a:pPr>
            <a:r>
              <a:rPr lang="ru-RU" dirty="0" smtClean="0"/>
              <a:t>3. Чем больше текста, тем лучше. </a:t>
            </a:r>
          </a:p>
          <a:p>
            <a:pPr>
              <a:buNone/>
            </a:pPr>
            <a:r>
              <a:rPr lang="ru-RU" dirty="0" smtClean="0"/>
              <a:t>4. Лучше, если смена слайдов проводится по щелчку, а не автоматически. </a:t>
            </a:r>
          </a:p>
          <a:p>
            <a:pPr>
              <a:buNone/>
            </a:pPr>
            <a:r>
              <a:rPr lang="ru-RU" dirty="0" smtClean="0"/>
              <a:t>5. Чем меньше анимационных эффектов, тем лучше. </a:t>
            </a:r>
          </a:p>
          <a:p>
            <a:pPr>
              <a:buNone/>
            </a:pPr>
            <a:r>
              <a:rPr lang="ru-RU" dirty="0" smtClean="0"/>
              <a:t>6. Презентация может носить обучающий характер.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Заметьте</a:t>
            </a:r>
            <a:r>
              <a:rPr lang="ru-RU" dirty="0" smtClean="0"/>
              <a:t>, полученные результаты дети не оглашают, учитель только проговаривает «идеальный» вариант ответов и просит соотнести его с тем, что получилось у каждого из учащихся.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«Цепочка признаков»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Универсальный приём ТРИЗ, направленный на актуализацию знаний учащихся о признаках тех объектов, которые включаются в работу. </a:t>
            </a:r>
          </a:p>
          <a:p>
            <a:pPr>
              <a:buNone/>
            </a:pPr>
            <a:r>
              <a:rPr lang="ru-RU" b="1" dirty="0" smtClean="0"/>
              <a:t>Формирует: </a:t>
            </a:r>
            <a:r>
              <a:rPr lang="ru-RU" b="1" dirty="0" smtClean="0"/>
              <a:t> </a:t>
            </a:r>
            <a:r>
              <a:rPr lang="ru-RU" dirty="0" smtClean="0"/>
              <a:t>умение </a:t>
            </a:r>
            <a:r>
              <a:rPr lang="ru-RU" dirty="0" smtClean="0"/>
              <a:t>описывать объект через имена и значения признаков; </a:t>
            </a:r>
            <a:r>
              <a:rPr lang="ru-RU" dirty="0" smtClean="0"/>
              <a:t> умение </a:t>
            </a:r>
            <a:r>
              <a:rPr lang="ru-RU" dirty="0" smtClean="0"/>
              <a:t>определять по заданным частям модели скрытые части; </a:t>
            </a:r>
            <a:r>
              <a:rPr lang="ru-RU" dirty="0" smtClean="0"/>
              <a:t>умение </a:t>
            </a:r>
            <a:r>
              <a:rPr lang="ru-RU" dirty="0" smtClean="0"/>
              <a:t>составлять внутренний план действий.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 </a:t>
            </a:r>
            <a:r>
              <a:rPr lang="ru-RU" dirty="0"/>
              <a:t>каком предмете идет речь? </a:t>
            </a:r>
          </a:p>
          <a:p>
            <a:pPr>
              <a:buNone/>
            </a:pPr>
            <a:r>
              <a:rPr lang="ru-RU" dirty="0"/>
              <a:t>Понятие 1</a:t>
            </a:r>
          </a:p>
          <a:p>
            <a:r>
              <a:rPr lang="ru-RU" dirty="0"/>
              <a:t>1.Этот предмет делали из сахарного тростника;</a:t>
            </a:r>
          </a:p>
          <a:p>
            <a:r>
              <a:rPr lang="ru-RU" dirty="0"/>
              <a:t>2.Он прославился в качестве </a:t>
            </a:r>
            <a:r>
              <a:rPr lang="ru-RU" u="sng" dirty="0"/>
              <a:t>хранителя</a:t>
            </a:r>
            <a:r>
              <a:rPr lang="ru-RU" dirty="0"/>
              <a:t> исторических фактов и народного творчества древнего мира;</a:t>
            </a:r>
          </a:p>
          <a:p>
            <a:r>
              <a:rPr lang="ru-RU" dirty="0"/>
              <a:t>3.Его египтяне называли циперус. </a:t>
            </a:r>
            <a:r>
              <a:rPr lang="ru-RU" dirty="0" smtClean="0"/>
              <a:t>(папирус)</a:t>
            </a:r>
            <a:endParaRPr lang="ru-RU" dirty="0"/>
          </a:p>
          <a:p>
            <a:endParaRPr lang="ru-RU" u="sng" dirty="0" smtClean="0"/>
          </a:p>
          <a:p>
            <a:pPr>
              <a:buNone/>
            </a:pPr>
            <a:r>
              <a:rPr lang="ru-RU" u="sng" dirty="0" smtClean="0"/>
              <a:t>Понятие 2</a:t>
            </a:r>
            <a:endParaRPr lang="ru-RU" dirty="0"/>
          </a:p>
          <a:p>
            <a:pPr lvl="0"/>
            <a:r>
              <a:rPr lang="ru-RU" dirty="0"/>
              <a:t>Этот предмет появился в Древней Греции;</a:t>
            </a:r>
          </a:p>
          <a:p>
            <a:r>
              <a:rPr lang="ru-RU" dirty="0"/>
              <a:t>2.Этот предмет служил людям для </a:t>
            </a:r>
            <a:r>
              <a:rPr lang="ru-RU" u="sng" dirty="0"/>
              <a:t>арифметических вычислений до 18 века;</a:t>
            </a:r>
            <a:endParaRPr lang="ru-RU" dirty="0"/>
          </a:p>
          <a:p>
            <a:r>
              <a:rPr lang="ru-RU" dirty="0"/>
              <a:t>3.Это слово переводится как «счетная доска».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</a:t>
            </a:r>
            <a:r>
              <a:rPr lang="ru-RU" b="1" dirty="0" smtClean="0">
                <a:solidFill>
                  <a:srgbClr val="7030A0"/>
                </a:solidFill>
              </a:rPr>
              <a:t>«Лови ошибку»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Универсальный </a:t>
            </a:r>
            <a:r>
              <a:rPr lang="ru-RU" dirty="0" smtClean="0"/>
              <a:t>приём, активизирующий внимание учащихся. </a:t>
            </a:r>
          </a:p>
          <a:p>
            <a:pPr>
              <a:buNone/>
            </a:pPr>
            <a:r>
              <a:rPr lang="ru-RU" b="1" dirty="0" smtClean="0"/>
              <a:t>Формирует: </a:t>
            </a:r>
            <a:r>
              <a:rPr lang="ru-RU" b="1" dirty="0" smtClean="0"/>
              <a:t> </a:t>
            </a:r>
            <a:r>
              <a:rPr lang="ru-RU" dirty="0" smtClean="0"/>
              <a:t>умение </a:t>
            </a:r>
            <a:r>
              <a:rPr lang="ru-RU" dirty="0" smtClean="0"/>
              <a:t>анализировать информацию; </a:t>
            </a:r>
            <a:r>
              <a:rPr lang="ru-RU" dirty="0" smtClean="0"/>
              <a:t> умение </a:t>
            </a:r>
            <a:r>
              <a:rPr lang="ru-RU" dirty="0" smtClean="0"/>
              <a:t>применять знания в нестандартной ситуации; </a:t>
            </a:r>
            <a:r>
              <a:rPr lang="ru-RU" dirty="0" smtClean="0"/>
              <a:t>умение </a:t>
            </a:r>
            <a:r>
              <a:rPr lang="ru-RU" dirty="0" smtClean="0"/>
              <a:t>критически оценивать полученную информацию.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Учитель </a:t>
            </a:r>
            <a:r>
              <a:rPr lang="ru-RU" dirty="0" smtClean="0"/>
              <a:t>предлагает учащимся информацию, содержащую неизвестное количество ошибок. Учащиеся ищут ошибку группой или индивидуально, спорят, совещаются. Придя к определенному мнению, группа выбирает спикера. Спикер передает результаты учителю или оглашает задание и результат его решения перед всем классом. Чтобы обсуждение не затянулось, заранее определите на него время. </a:t>
            </a:r>
          </a:p>
          <a:p>
            <a:pPr lvl="0">
              <a:buNone/>
            </a:pPr>
            <a:endParaRPr lang="ru-RU" i="1" dirty="0" smtClean="0"/>
          </a:p>
          <a:p>
            <a:pPr lvl="0" algn="just">
              <a:buNone/>
            </a:pPr>
            <a:r>
              <a:rPr lang="ru-RU" b="1" i="1" dirty="0" smtClean="0"/>
              <a:t>Пример</a:t>
            </a:r>
            <a:r>
              <a:rPr lang="ru-RU" i="1" dirty="0" smtClean="0"/>
              <a:t>: </a:t>
            </a:r>
            <a:r>
              <a:rPr lang="ru-RU" sz="2900" dirty="0" smtClean="0"/>
              <a:t>«Ученик  </a:t>
            </a:r>
            <a:r>
              <a:rPr lang="ru-RU" sz="2900" dirty="0"/>
              <a:t>9 класса  Виктор Мышкин  в своем сочинении по истории  пишет:  « В далекой древности, когда еще не было бумаги, люди писали на папирусах. Книги начали печатать  в 18 веке, а первую печатную машину изобрели шведы в 15 веке. Трудно было с передачей информации: сначала люди пользовались средствами ближней связи - речью, слухом, зрением, пока не появился телефон, который был изобретен в 20 веке американским ученым Т.Эдисоном. Средства связи развивались - появилось радио, телевидение, спутниковая связь. Еще хуже было дело со счетом. Сначала люди считали на пальцах, потом узелками, пока не появился калькулятор. В настоящее время у человечества имеется компьютер - универсальная машина для хранения, передачи и обработки информации - благодаря Блезу Паскалю-автору первого проекта ЭВМ».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lvl="0"/>
            <a:r>
              <a:rPr lang="ru-RU" sz="4900" b="1" dirty="0">
                <a:solidFill>
                  <a:srgbClr val="7030A0"/>
                </a:solidFill>
              </a:rPr>
              <a:t>Механизм ЗУХ </a:t>
            </a:r>
            <a:r>
              <a:rPr lang="ru-RU" sz="4900" b="1" dirty="0" smtClean="0">
                <a:solidFill>
                  <a:srgbClr val="7030A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8543956" cy="492922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Стратегия З-Х-У была разработана профессором из Чикаго Донной </a:t>
            </a:r>
            <a:r>
              <a:rPr lang="ru-RU" dirty="0" err="1" smtClean="0"/>
              <a:t>Огл</a:t>
            </a:r>
            <a:r>
              <a:rPr lang="ru-RU" dirty="0" smtClean="0"/>
              <a:t> в 1986 г. Она используется как в работе с печатным текстом, так и для лекционного материала. Ее графическая форма отображает те три фазы, по которым строится процесс в технологии развития критического мышления: вызов, осмысление, рефлексия. </a:t>
            </a:r>
          </a:p>
          <a:p>
            <a:pPr>
              <a:buNone/>
            </a:pPr>
            <a:r>
              <a:rPr lang="ru-RU" b="1" dirty="0" smtClean="0"/>
              <a:t>Формирует: </a:t>
            </a:r>
            <a:r>
              <a:rPr lang="ru-RU" b="1" dirty="0" smtClean="0"/>
              <a:t> </a:t>
            </a:r>
            <a:r>
              <a:rPr lang="ru-RU" dirty="0" smtClean="0"/>
              <a:t>умение </a:t>
            </a:r>
            <a:r>
              <a:rPr lang="ru-RU" dirty="0" smtClean="0"/>
              <a:t>определять уровень собственных знаний; </a:t>
            </a:r>
            <a:r>
              <a:rPr lang="ru-RU" dirty="0" smtClean="0"/>
              <a:t> умение </a:t>
            </a:r>
            <a:r>
              <a:rPr lang="ru-RU" dirty="0" smtClean="0"/>
              <a:t>анализировать информацию; </a:t>
            </a:r>
            <a:r>
              <a:rPr lang="ru-RU" dirty="0" smtClean="0"/>
              <a:t> умение </a:t>
            </a:r>
            <a:r>
              <a:rPr lang="ru-RU" dirty="0" smtClean="0"/>
              <a:t>соотносить новую информацию со своими установившимися представлениями. 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Работа </a:t>
            </a:r>
            <a:r>
              <a:rPr lang="ru-RU" dirty="0" smtClean="0"/>
              <a:t>с таблицей ведется на всех трех стадиях урока. </a:t>
            </a:r>
          </a:p>
          <a:p>
            <a:r>
              <a:rPr lang="ru-RU" dirty="0" smtClean="0"/>
              <a:t>На «стадии вызова», заполняя первую часть таблицы «Знаю», учащиеся составляют список того, что они знают или думают, что знают, о данной теме. Через эту первичную деятельность ученик определяет уровень собственных знаний, к которым постепенно добавляются новые знания. </a:t>
            </a:r>
          </a:p>
          <a:p>
            <a:r>
              <a:rPr lang="ru-RU" dirty="0" smtClean="0"/>
              <a:t>Третья </a:t>
            </a:r>
            <a:r>
              <a:rPr lang="ru-RU" dirty="0" smtClean="0"/>
              <a:t>часть таблицы «Хочу </a:t>
            </a:r>
            <a:r>
              <a:rPr lang="ru-RU" dirty="0" smtClean="0"/>
              <a:t>узнать подробнее» </a:t>
            </a:r>
            <a:r>
              <a:rPr lang="ru-RU" dirty="0" smtClean="0"/>
              <a:t>— это определение того, что дети хотят узнать, пробуждение интереса к новой информации. На «стадии осмысления» учащиеся строят новые представления на основании имеющихся знаний. </a:t>
            </a:r>
          </a:p>
          <a:p>
            <a:pPr marL="514350" indent="-514350"/>
            <a:r>
              <a:rPr lang="ru-RU" b="1" dirty="0" smtClean="0"/>
              <a:t>Пример</a:t>
            </a:r>
            <a:r>
              <a:rPr lang="ru-RU" dirty="0" smtClean="0"/>
              <a:t>: 11 </a:t>
            </a:r>
            <a:r>
              <a:rPr lang="ru-RU" dirty="0" smtClean="0"/>
              <a:t>классе </a:t>
            </a:r>
            <a:r>
              <a:rPr lang="ru-RU" dirty="0" smtClean="0"/>
              <a:t>теме </a:t>
            </a:r>
            <a:r>
              <a:rPr lang="ru-RU" dirty="0" smtClean="0"/>
              <a:t>«Моделирование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643578"/>
            <a:ext cx="72580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428736"/>
            <a:ext cx="678661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« Если мы будем учить сегодня так, как мы учили вчера,</a:t>
            </a:r>
          </a:p>
          <a:p>
            <a:r>
              <a:rPr lang="ru-RU" sz="3600" b="1" i="1" dirty="0" smtClean="0"/>
              <a:t> мы украдем у детей завтра».</a:t>
            </a:r>
          </a:p>
          <a:p>
            <a:endParaRPr lang="ru-RU" sz="3200" b="1" i="1" dirty="0" smtClean="0"/>
          </a:p>
          <a:p>
            <a:r>
              <a:rPr lang="ru-RU" sz="3200" b="1" i="1" dirty="0" smtClean="0"/>
              <a:t>                                          Джон </a:t>
            </a:r>
            <a:r>
              <a:rPr lang="ru-RU" sz="3200" b="1" i="1" dirty="0" err="1" smtClean="0"/>
              <a:t>Дьюи</a:t>
            </a:r>
            <a:endParaRPr lang="ru-RU" sz="3200" b="1" dirty="0" smtClean="0"/>
          </a:p>
        </p:txBody>
      </p:sp>
      <p:pic>
        <p:nvPicPr>
          <p:cNvPr id="5" name="Picture 2" descr="C:\Users\Владелец\Desktop\фгос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572008"/>
            <a:ext cx="3408495" cy="207170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Приём </a:t>
            </a:r>
            <a:r>
              <a:rPr lang="ru-RU" b="1" dirty="0" smtClean="0">
                <a:solidFill>
                  <a:srgbClr val="7030A0"/>
                </a:solidFill>
              </a:rPr>
              <a:t>«Хорошо-плохо»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Универсальный </a:t>
            </a:r>
            <a:r>
              <a:rPr lang="ru-RU" dirty="0" smtClean="0"/>
              <a:t>приём ТРИЗ, направленный на активизацию мыслительной деятельности учащихся на уроке, формирующий представление о том, как устроено противоречие. </a:t>
            </a:r>
          </a:p>
          <a:p>
            <a:pPr>
              <a:buNone/>
            </a:pPr>
            <a:r>
              <a:rPr lang="ru-RU" b="1" dirty="0" smtClean="0"/>
              <a:t>Формирует: </a:t>
            </a:r>
            <a:r>
              <a:rPr lang="ru-RU" dirty="0" smtClean="0"/>
              <a:t>умение </a:t>
            </a:r>
            <a:r>
              <a:rPr lang="ru-RU" dirty="0" smtClean="0"/>
              <a:t>находить положительные и отрицательные стороны в любом объекте, ситуации; </a:t>
            </a:r>
            <a:r>
              <a:rPr lang="ru-RU" dirty="0" smtClean="0"/>
              <a:t>умение </a:t>
            </a:r>
            <a:r>
              <a:rPr lang="ru-RU" dirty="0" smtClean="0"/>
              <a:t>разрешать противоречия (убирать «минусы», сохраняя «плюсы»); </a:t>
            </a:r>
            <a:r>
              <a:rPr lang="ru-RU" dirty="0" smtClean="0"/>
              <a:t>умение </a:t>
            </a:r>
            <a:r>
              <a:rPr lang="ru-RU" dirty="0" smtClean="0"/>
              <a:t>оценивать объект, ситуацию с разных позиций, учитывая разные роли. </a:t>
            </a:r>
          </a:p>
          <a:p>
            <a:endParaRPr lang="ru-RU" dirty="0" smtClean="0"/>
          </a:p>
          <a:p>
            <a:r>
              <a:rPr lang="ru-RU" b="1" dirty="0" smtClean="0"/>
              <a:t>Пример</a:t>
            </a:r>
            <a:r>
              <a:rPr lang="ru-RU" dirty="0" smtClean="0"/>
              <a:t>: Ученики </a:t>
            </a:r>
            <a:r>
              <a:rPr lang="ru-RU" dirty="0"/>
              <a:t>делятся на три группы: «прокуроры», «адвокаты», «судьи». Первые обвиняют (ищут минусы), вторые защищают (ищут плюсы), третьи пытаются разрешить противоречие (оставить «плюс» и убрать «минус»). </a:t>
            </a:r>
            <a:r>
              <a:rPr lang="ru-RU" dirty="0" smtClean="0"/>
              <a:t>Тема </a:t>
            </a:r>
            <a:r>
              <a:rPr lang="ru-RU" dirty="0" smtClean="0"/>
              <a:t>«Интернет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«Силовой анализ»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Универсальный прием, который может быть использован  для проведения анализа конкретной ситуации, проблемы.</a:t>
            </a:r>
          </a:p>
          <a:p>
            <a:endParaRPr lang="ru-RU" i="1" dirty="0" smtClean="0"/>
          </a:p>
          <a:p>
            <a:r>
              <a:rPr lang="ru-RU" b="1" dirty="0" smtClean="0"/>
              <a:t>Пример</a:t>
            </a:r>
            <a:r>
              <a:rPr lang="ru-RU" dirty="0" smtClean="0"/>
              <a:t> : обучающимся </a:t>
            </a:r>
            <a:r>
              <a:rPr lang="ru-RU" dirty="0"/>
              <a:t>предлагается проанализировать конкретные операционные системы и заполнить таблицу:</a:t>
            </a:r>
          </a:p>
          <a:p>
            <a:endParaRPr lang="ru-RU" dirty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39" y="3929066"/>
            <a:ext cx="772054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</a:t>
            </a:r>
            <a:r>
              <a:rPr lang="ru-RU" b="1" dirty="0" smtClean="0">
                <a:solidFill>
                  <a:srgbClr val="7030A0"/>
                </a:solidFill>
              </a:rPr>
              <a:t>«Идеал»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Это </a:t>
            </a:r>
            <a:r>
              <a:rPr lang="ru-RU" dirty="0" smtClean="0"/>
              <a:t>стратегия технологии развития критического мышления. </a:t>
            </a:r>
          </a:p>
          <a:p>
            <a:pPr algn="just"/>
            <a:r>
              <a:rPr lang="ru-RU" b="1" dirty="0" smtClean="0"/>
              <a:t>Позволяет формировать</a:t>
            </a:r>
            <a:r>
              <a:rPr lang="ru-RU" b="1" dirty="0" smtClean="0"/>
              <a:t>: </a:t>
            </a:r>
            <a:r>
              <a:rPr lang="ru-RU" dirty="0" smtClean="0"/>
              <a:t>умения </a:t>
            </a:r>
            <a:r>
              <a:rPr lang="ru-RU" dirty="0" smtClean="0"/>
              <a:t>определять проблему; </a:t>
            </a:r>
            <a:r>
              <a:rPr lang="ru-RU" dirty="0" smtClean="0"/>
              <a:t>умение </a:t>
            </a:r>
            <a:r>
              <a:rPr lang="ru-RU" dirty="0" smtClean="0"/>
              <a:t>находить и формулировать пути решения проблемы; </a:t>
            </a:r>
            <a:r>
              <a:rPr lang="ru-RU" dirty="0" smtClean="0"/>
              <a:t>умение </a:t>
            </a:r>
            <a:r>
              <a:rPr lang="ru-RU" dirty="0" smtClean="0"/>
              <a:t>выбирать сильное решение. 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Пример</a:t>
            </a:r>
            <a:r>
              <a:rPr lang="ru-RU" dirty="0" smtClean="0"/>
              <a:t>: Решите </a:t>
            </a:r>
            <a:r>
              <a:rPr lang="ru-RU" dirty="0" smtClean="0"/>
              <a:t>следующую </a:t>
            </a:r>
            <a:r>
              <a:rPr lang="ru-RU" dirty="0"/>
              <a:t>задачу: </a:t>
            </a:r>
            <a:r>
              <a:rPr lang="ru-RU" dirty="0" smtClean="0"/>
              <a:t>У </a:t>
            </a:r>
            <a:r>
              <a:rPr lang="ru-RU" dirty="0"/>
              <a:t>вас есть доллары. Вы хотите обменять их на рубли. Есть информация о стоимости доллара в 10 банках города.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Составьте </a:t>
            </a:r>
            <a:r>
              <a:rPr lang="ru-RU" dirty="0"/>
              <a:t>программу, определяющую,  какой банк выбрать, чтобы выгодно обменять доллары на </a:t>
            </a:r>
            <a:r>
              <a:rPr lang="ru-RU" dirty="0" smtClean="0"/>
              <a:t>рубли.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Приём </a:t>
            </a:r>
            <a:r>
              <a:rPr lang="ru-RU" b="1" dirty="0" smtClean="0">
                <a:solidFill>
                  <a:srgbClr val="7030A0"/>
                </a:solidFill>
              </a:rPr>
              <a:t>«Обратная </a:t>
            </a:r>
            <a:r>
              <a:rPr lang="ru-RU" b="1" dirty="0" smtClean="0">
                <a:solidFill>
                  <a:srgbClr val="7030A0"/>
                </a:solidFill>
              </a:rPr>
              <a:t>мозговая </a:t>
            </a:r>
            <a:r>
              <a:rPr lang="ru-RU" b="1" dirty="0" smtClean="0">
                <a:solidFill>
                  <a:srgbClr val="7030A0"/>
                </a:solidFill>
              </a:rPr>
              <a:t>атака»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Описание</a:t>
            </a:r>
            <a:r>
              <a:rPr lang="ru-RU" dirty="0"/>
              <a:t>: обратная мозговая атака преследует цель поиска и устранение возможных недостатков. Метод исключает управление поиском, но помогает преодолеть психологическую инерцию (привычный ход мышления, опирающийся на прошлое знаний об объекте), сдвинуть мысль с мертвой точки и в то же время не позволяет остановиться, где нужно.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Пример</a:t>
            </a:r>
            <a:r>
              <a:rPr lang="ru-RU" b="1" i="1" dirty="0"/>
              <a:t>.</a:t>
            </a:r>
            <a:r>
              <a:rPr lang="ru-RU" i="1" dirty="0"/>
              <a:t> </a:t>
            </a:r>
            <a:r>
              <a:rPr lang="ru-RU" dirty="0"/>
              <a:t>Изобрели книгу – бумага не мнется, не пачкается. У покупателей нет претензий к качеству книги. Производитель несет убытки, так как срок службы книг очень велик. Как помочь производителю, желательно не ухудшая качества.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357430"/>
            <a:ext cx="7748934" cy="1439863"/>
          </a:xfrm>
        </p:spPr>
        <p:txBody>
          <a:bodyPr>
            <a:noAutofit/>
          </a:bodyPr>
          <a:lstStyle/>
          <a:p>
            <a:r>
              <a:rPr lang="ru-RU" sz="3600" i="1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Конструирование </a:t>
            </a:r>
            <a:r>
              <a:rPr lang="ru-RU" b="1" dirty="0">
                <a:solidFill>
                  <a:srgbClr val="7030A0"/>
                </a:solidFill>
              </a:rPr>
              <a:t>урока 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sz="3600" dirty="0" smtClean="0"/>
              <a:t>-   </a:t>
            </a:r>
            <a:br>
              <a:rPr lang="ru-RU" sz="3600" dirty="0" smtClean="0"/>
            </a:br>
            <a:r>
              <a:rPr lang="ru-RU" sz="3600" dirty="0" smtClean="0"/>
              <a:t>создание </a:t>
            </a:r>
            <a:r>
              <a:rPr lang="ru-RU" sz="3600" dirty="0"/>
              <a:t>своей, </a:t>
            </a:r>
            <a:r>
              <a:rPr lang="ru-RU" sz="3600" dirty="0" smtClean="0"/>
              <a:t>методически выверенной </a:t>
            </a:r>
            <a:r>
              <a:rPr lang="ru-RU" sz="3600" dirty="0"/>
              <a:t>структуры урока.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4" name="Picture 11" descr="Мальчикбезф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3500438"/>
            <a:ext cx="1296145" cy="293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858280" cy="54340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/>
              <a:t>«Технологическая </a:t>
            </a:r>
            <a:r>
              <a:rPr lang="ru-RU" dirty="0" smtClean="0"/>
              <a:t>карта  -  технологическая документация в виде карты, листка, содержащего описание процесса изготовления, обработки, производства определённого вида продукции, производственных операций, применяемого оборудования, временного режима осуществления </a:t>
            </a:r>
            <a:r>
              <a:rPr lang="ru-RU" dirty="0" smtClean="0"/>
              <a:t>операций». </a:t>
            </a:r>
            <a:endParaRPr lang="ru-RU" dirty="0" smtClean="0"/>
          </a:p>
          <a:p>
            <a:pPr>
              <a:buNone/>
            </a:pPr>
            <a:r>
              <a:rPr lang="ru-RU" sz="2000" i="1" dirty="0" smtClean="0"/>
              <a:t>            </a:t>
            </a:r>
            <a:endParaRPr lang="ru-RU" sz="2000" i="1" dirty="0" smtClean="0"/>
          </a:p>
          <a:p>
            <a:pPr algn="r">
              <a:buNone/>
            </a:pPr>
            <a:r>
              <a:rPr lang="ru-RU" sz="2000" i="1" dirty="0" smtClean="0"/>
              <a:t> </a:t>
            </a:r>
            <a:r>
              <a:rPr lang="ru-RU" sz="2000" i="1" dirty="0" smtClean="0"/>
              <a:t>(Современный экономический словарь/ </a:t>
            </a:r>
            <a:r>
              <a:rPr lang="ru-RU" sz="2000" i="1" dirty="0" smtClean="0"/>
              <a:t>Сост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Б.Райзберг</a:t>
            </a:r>
            <a:r>
              <a:rPr lang="ru-RU" sz="2000" i="1" dirty="0" smtClean="0"/>
              <a:t>, Л.Лозовский)</a:t>
            </a:r>
          </a:p>
          <a:p>
            <a:endParaRPr lang="ru-RU" dirty="0"/>
          </a:p>
        </p:txBody>
      </p:sp>
      <p:pic>
        <p:nvPicPr>
          <p:cNvPr id="4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5286388"/>
            <a:ext cx="107231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528" y="480761"/>
            <a:ext cx="9144000" cy="6126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Тема урока: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_____________________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Учебные задачи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личностных результатов обучения: __________</a:t>
            </a: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Учебные задачи,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метапредметных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результатов   обучения: 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Учебные задачи,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 предметных результатов обучения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Оборудование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создание информационной, предметно-развивающей среды):   __________________________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Ход занятия (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представлен таблицей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786" y="285728"/>
            <a:ext cx="7186612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Ход урока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556792"/>
          <a:ext cx="8712965" cy="3893568"/>
        </p:xfrm>
        <a:graphic>
          <a:graphicData uri="http://schemas.openxmlformats.org/drawingml/2006/table">
            <a:tbl>
              <a:tblPr/>
              <a:tblGrid>
                <a:gridCol w="864096"/>
                <a:gridCol w="1080120"/>
                <a:gridCol w="1152128"/>
                <a:gridCol w="1080120"/>
                <a:gridCol w="1080120"/>
                <a:gridCol w="1080120"/>
                <a:gridCol w="1152128"/>
                <a:gridCol w="1224133"/>
              </a:tblGrid>
              <a:tr h="30641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Этапы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урока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Деятель-ность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Познавательная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Регулятивная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2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Формируемые способы </a:t>
                      </a:r>
                      <a:r>
                        <a:rPr lang="ru-RU" dirty="0" err="1" smtClean="0"/>
                        <a:t>деятель-ности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Формируемые способы </a:t>
                      </a:r>
                      <a:r>
                        <a:rPr lang="ru-RU" dirty="0" err="1" smtClean="0"/>
                        <a:t>деятель-ности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Формируе-мые</a:t>
                      </a:r>
                      <a:r>
                        <a:rPr lang="ru-RU" dirty="0"/>
                        <a:t> </a:t>
                      </a:r>
                      <a:r>
                        <a:rPr lang="ru-RU" dirty="0" err="1" smtClean="0"/>
                        <a:t>спосо-бы</a:t>
                      </a:r>
                      <a:r>
                        <a:rPr lang="ru-RU" dirty="0" smtClean="0"/>
                        <a:t> деятельности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88639"/>
          <a:ext cx="7920880" cy="36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440"/>
                <a:gridCol w="3960440"/>
              </a:tblGrid>
              <a:tr h="92758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Технологическая карта урока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Тема: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Цели для ученика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Цели для учителя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Развивающие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Воспитательные 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 урока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урока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Опорные понятия, термины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Новые понятия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 контроля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Домашнее задание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077072"/>
          <a:ext cx="8712966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Этап урока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ученика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Используемые методы, приемы, формы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Формируемые УУД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Результат взаимодействия (сотрудничества)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28662" y="285728"/>
            <a:ext cx="7186612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Ход </a:t>
            </a:r>
            <a:r>
              <a:rPr lang="ru-RU" sz="2800" dirty="0" smtClean="0"/>
              <a:t>урока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556792"/>
          <a:ext cx="8712965" cy="3893568"/>
        </p:xfrm>
        <a:graphic>
          <a:graphicData uri="http://schemas.openxmlformats.org/drawingml/2006/table">
            <a:tbl>
              <a:tblPr/>
              <a:tblGrid>
                <a:gridCol w="864096"/>
                <a:gridCol w="1080120"/>
                <a:gridCol w="1152128"/>
                <a:gridCol w="1080120"/>
                <a:gridCol w="1080120"/>
                <a:gridCol w="1080120"/>
                <a:gridCol w="1152128"/>
                <a:gridCol w="1224133"/>
              </a:tblGrid>
              <a:tr h="30641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Этапы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урока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Деятель-ность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Познавательная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Регулятивная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2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Формируемые способы </a:t>
                      </a:r>
                      <a:r>
                        <a:rPr lang="ru-RU" dirty="0" err="1" smtClean="0"/>
                        <a:t>деятель-ности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Формируемые способы </a:t>
                      </a:r>
                      <a:r>
                        <a:rPr lang="ru-RU" dirty="0" err="1" smtClean="0"/>
                        <a:t>деятель-ности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Осуществ-ляемая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деятель-ность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Формируе-мые</a:t>
                      </a:r>
                      <a:r>
                        <a:rPr lang="ru-RU" dirty="0"/>
                        <a:t> </a:t>
                      </a:r>
                      <a:r>
                        <a:rPr lang="ru-RU" dirty="0" err="1" smtClean="0"/>
                        <a:t>спосо-бы</a:t>
                      </a:r>
                      <a:r>
                        <a:rPr lang="ru-RU" dirty="0" smtClean="0"/>
                        <a:t> деятельности</a:t>
                      </a:r>
                      <a:endParaRPr lang="ru-RU" dirty="0"/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626" marR="53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Владелец\Desktop\фгос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572140"/>
            <a:ext cx="1915104" cy="1164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Реализация </a:t>
            </a:r>
            <a:r>
              <a:rPr lang="ru-RU" sz="4000" b="1" dirty="0" smtClean="0">
                <a:solidFill>
                  <a:srgbClr val="7030A0"/>
                </a:solidFill>
              </a:rPr>
              <a:t>системно - </a:t>
            </a:r>
            <a:r>
              <a:rPr lang="ru-RU" sz="4000" b="1" dirty="0" err="1" smtClean="0">
                <a:solidFill>
                  <a:srgbClr val="7030A0"/>
                </a:solidFill>
              </a:rPr>
              <a:t>деятельностного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подхода обеспечивается следующей системой дидактических принципов:</a:t>
            </a:r>
            <a:r>
              <a:rPr lang="ru-RU" sz="3100" b="1" dirty="0" smtClean="0">
                <a:solidFill>
                  <a:srgbClr val="7030A0"/>
                </a:solidFill>
              </a:rPr>
              <a:t/>
            </a:r>
            <a:br>
              <a:rPr lang="ru-RU" sz="3100" b="1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971940"/>
          </a:xfrm>
        </p:spPr>
        <p:txBody>
          <a:bodyPr>
            <a:normAutofit/>
          </a:bodyPr>
          <a:lstStyle/>
          <a:p>
            <a:r>
              <a:rPr lang="ru-RU" dirty="0" smtClean="0"/>
              <a:t>Принцип </a:t>
            </a:r>
            <a:r>
              <a:rPr lang="ru-RU" dirty="0" smtClean="0"/>
              <a:t>деятельности</a:t>
            </a:r>
            <a:endParaRPr lang="ru-RU" dirty="0" smtClean="0"/>
          </a:p>
          <a:p>
            <a:r>
              <a:rPr lang="ru-RU" dirty="0" smtClean="0"/>
              <a:t> Принцип </a:t>
            </a:r>
            <a:r>
              <a:rPr lang="ru-RU" dirty="0" smtClean="0"/>
              <a:t>непрерывности</a:t>
            </a:r>
          </a:p>
          <a:p>
            <a:r>
              <a:rPr lang="ru-RU" dirty="0" smtClean="0"/>
              <a:t>Принцип психологической </a:t>
            </a:r>
            <a:r>
              <a:rPr lang="ru-RU" dirty="0" smtClean="0"/>
              <a:t>комфортности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 smtClean="0"/>
              <a:t>вариативности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 smtClean="0"/>
              <a:t>творчества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214818"/>
            <a:ext cx="1832140" cy="22145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214313" y="1071563"/>
          <a:ext cx="8715438" cy="55777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09448"/>
                <a:gridCol w="1800200"/>
                <a:gridCol w="1519613"/>
                <a:gridCol w="1743087"/>
                <a:gridCol w="985772"/>
                <a:gridCol w="757318"/>
              </a:tblGrid>
              <a:tr h="725527">
                <a:tc rowSpan="2"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Дидактическая структура урока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Деятельность учеников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Деятельность учителя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Задания для учащихся, выполнение которых приведет к достижению планируемых результатов</a:t>
                      </a:r>
                      <a:endParaRPr lang="ru-RU" sz="16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Планируемые результаты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Предметные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УУД</a:t>
                      </a:r>
                      <a:endParaRPr lang="ru-RU" sz="1600" dirty="0"/>
                    </a:p>
                  </a:txBody>
                  <a:tcPr/>
                </a:tc>
              </a:tr>
              <a:tr h="587912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Организационный момент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87912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Актуализация знаний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812553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Изучение нового материала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835453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Закрепление нового материала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40369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Контроль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40369"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Рефлексия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35150" y="26035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Ход 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урока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428736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http</a:t>
            </a:r>
            <a:r>
              <a:rPr lang="ru-RU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://</a:t>
            </a:r>
            <a:r>
              <a:rPr lang="de-DE" sz="3600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videoinformatika</a:t>
            </a:r>
            <a:r>
              <a:rPr lang="ru-RU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de-DE" sz="3600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</a:t>
            </a:r>
            <a:r>
              <a:rPr lang="ru-RU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de-DE" sz="3600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masterTK</a:t>
            </a:r>
            <a:r>
              <a:rPr lang="ru-RU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de-DE" sz="3600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html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/>
          <p:cNvSpPr>
            <a:spLocks noGrp="1"/>
          </p:cNvSpPr>
          <p:nvPr>
            <p:ph type="title"/>
          </p:nvPr>
        </p:nvSpPr>
        <p:spPr>
          <a:xfrm>
            <a:off x="395288" y="1844675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smtClean="0"/>
              <a:t>Спасибо за внимание!</a:t>
            </a:r>
          </a:p>
        </p:txBody>
      </p:sp>
      <p:pic>
        <p:nvPicPr>
          <p:cNvPr id="25603" name="Picture 2" descr="http://cs5853.userapi.com/u16421572/-1/x_06be01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005263"/>
            <a:ext cx="3132137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rgbClr val="7030A0"/>
                </a:solidFill>
              </a:rPr>
              <a:t>Педагогическое проектирование урока </a:t>
            </a:r>
            <a:r>
              <a:rPr lang="ru-RU" dirty="0" smtClean="0"/>
              <a:t>осуществляется в 3 этапа: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>
              <a:buNone/>
            </a:pPr>
            <a:r>
              <a:rPr lang="ru-RU" sz="3600" i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моделирование;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проектирование;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конструирование.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Проектирование урока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– предварительная разработка системы взаимодействия </a:t>
            </a:r>
            <a:br>
              <a:rPr lang="ru-RU" dirty="0" smtClean="0"/>
            </a:br>
            <a:r>
              <a:rPr lang="ru-RU" dirty="0" smtClean="0"/>
              <a:t>учителя и учащихся, направленного на овладение учебным материалом в соответствии  с поставленной целью.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Моделирование урока </a:t>
            </a:r>
            <a:r>
              <a:rPr lang="ru-RU" dirty="0"/>
              <a:t>- это процесс определения его основных </a:t>
            </a:r>
            <a:r>
              <a:rPr lang="ru-RU" dirty="0" smtClean="0"/>
              <a:t>параметров: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</a:t>
            </a:r>
            <a:r>
              <a:rPr lang="ru-RU" dirty="0"/>
              <a:t>темы урока;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определение места урока в системе уроков;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определение типа и вида урока;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формулирование цели урока.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692150"/>
            <a:ext cx="7690048" cy="122396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7030A0"/>
                </a:solidFill>
              </a:rPr>
              <a:t>Проектирование </a:t>
            </a:r>
            <a:r>
              <a:rPr lang="ru-RU" b="1" dirty="0" smtClean="0">
                <a:solidFill>
                  <a:srgbClr val="7030A0"/>
                </a:solidFill>
              </a:rPr>
              <a:t>урока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dirty="0" smtClean="0"/>
              <a:t>разработка обобщённых способов</a:t>
            </a:r>
            <a:br>
              <a:rPr lang="ru-RU" dirty="0" smtClean="0"/>
            </a:br>
            <a:r>
              <a:rPr lang="ru-RU" dirty="0" smtClean="0"/>
              <a:t>достижения 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57313" y="2349500"/>
            <a:ext cx="7786687" cy="4208463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     формулируются  задачи,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      определяется содержание,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      </a:t>
            </a:r>
            <a:r>
              <a:rPr lang="ru-RU" sz="3600" dirty="0" smtClean="0"/>
              <a:t>формы учебной </a:t>
            </a:r>
            <a:r>
              <a:rPr lang="ru-RU" sz="3600" dirty="0" smtClean="0"/>
              <a:t>деятельности,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 </a:t>
            </a:r>
            <a:r>
              <a:rPr lang="ru-RU" sz="3600" dirty="0" smtClean="0"/>
              <a:t>     методы</a:t>
            </a:r>
            <a:r>
              <a:rPr lang="ru-RU" sz="3600" dirty="0" smtClean="0"/>
              <a:t>,  </a:t>
            </a:r>
            <a:r>
              <a:rPr lang="ru-RU" sz="3600" dirty="0" smtClean="0"/>
              <a:t>приёмы.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Приём  </a:t>
            </a:r>
            <a:r>
              <a:rPr lang="ru-RU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Удивляй!»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Учитель </a:t>
            </a:r>
            <a:r>
              <a:rPr lang="ru-RU" dirty="0"/>
              <a:t>находит такой угол зрения, при котором даже хорошо известные факты становятся загадкой. </a:t>
            </a:r>
          </a:p>
          <a:p>
            <a:r>
              <a:rPr lang="ru-RU" b="1" i="1" dirty="0"/>
              <a:t>Пример:</a:t>
            </a:r>
            <a:r>
              <a:rPr lang="ru-RU" dirty="0"/>
              <a:t> Организовать соревнование между обучающимися и учителем по сложению двузначных </a:t>
            </a:r>
            <a:r>
              <a:rPr lang="ru-RU" dirty="0" smtClean="0"/>
              <a:t>чисел (тема «Системы счисления»).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Приём «Ассоциативный ряд»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550070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000" dirty="0" smtClean="0"/>
              <a:t>- На </a:t>
            </a:r>
            <a:r>
              <a:rPr lang="ru-RU" sz="4000" dirty="0"/>
              <a:t>доске размещены разные виды изображений, давайте назовем их.</a:t>
            </a:r>
          </a:p>
          <a:p>
            <a:pPr>
              <a:buNone/>
            </a:pPr>
            <a:r>
              <a:rPr lang="ru-RU" sz="4000" dirty="0"/>
              <a:t>1. Диаграмма</a:t>
            </a:r>
          </a:p>
          <a:p>
            <a:pPr>
              <a:buNone/>
            </a:pPr>
            <a:r>
              <a:rPr lang="ru-RU" sz="4000" dirty="0"/>
              <a:t>2. Рисунок</a:t>
            </a:r>
          </a:p>
          <a:p>
            <a:pPr>
              <a:buNone/>
            </a:pPr>
            <a:r>
              <a:rPr lang="ru-RU" sz="4000" dirty="0"/>
              <a:t>3. Схема</a:t>
            </a:r>
          </a:p>
          <a:p>
            <a:pPr>
              <a:buNone/>
            </a:pPr>
            <a:r>
              <a:rPr lang="ru-RU" sz="4000" dirty="0"/>
              <a:t>4. Мультфильм</a:t>
            </a:r>
          </a:p>
          <a:p>
            <a:pPr>
              <a:buNone/>
            </a:pPr>
            <a:r>
              <a:rPr lang="ru-RU" sz="4000" dirty="0"/>
              <a:t>5. Фотография</a:t>
            </a:r>
          </a:p>
          <a:p>
            <a:pPr>
              <a:buNone/>
            </a:pPr>
            <a:r>
              <a:rPr lang="ru-RU" sz="4000" dirty="0" smtClean="0"/>
              <a:t>- Как </a:t>
            </a:r>
            <a:r>
              <a:rPr lang="ru-RU" sz="4000" dirty="0"/>
              <a:t>они выполнены?</a:t>
            </a:r>
          </a:p>
          <a:p>
            <a:pPr>
              <a:buNone/>
            </a:pPr>
            <a:r>
              <a:rPr lang="ru-RU" sz="4000" dirty="0" smtClean="0"/>
              <a:t>- Человеком </a:t>
            </a:r>
            <a:r>
              <a:rPr lang="ru-RU" sz="4000" dirty="0"/>
              <a:t>или компьютером?</a:t>
            </a:r>
          </a:p>
          <a:p>
            <a:pPr>
              <a:buNone/>
            </a:pPr>
            <a:r>
              <a:rPr lang="ru-RU" sz="4000" dirty="0" smtClean="0"/>
              <a:t>- Какие </a:t>
            </a:r>
            <a:r>
              <a:rPr lang="ru-RU" sz="4000" dirty="0"/>
              <a:t>номера мы можем объединить? Почему?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- </a:t>
            </a:r>
            <a:r>
              <a:rPr lang="ru-RU" sz="4000" dirty="0" smtClean="0"/>
              <a:t>Представленный </a:t>
            </a:r>
            <a:r>
              <a:rPr lang="ru-RU" sz="4000" dirty="0"/>
              <a:t>мною ряд изображений на нашем уроке не случаен. Он поможет нам сформулировать тему урока. Есть предположения, чем мы сегодня будем заниматься?</a:t>
            </a:r>
          </a:p>
          <a:p>
            <a:pPr>
              <a:buNone/>
            </a:pPr>
            <a:r>
              <a:rPr lang="ru-RU" sz="4000" dirty="0"/>
              <a:t> Тогда вам задание – разгадать ребусы.</a:t>
            </a:r>
          </a:p>
          <a:p>
            <a:pPr>
              <a:buNone/>
            </a:pPr>
            <a:r>
              <a:rPr lang="ru-RU" sz="4000" dirty="0"/>
              <a:t> 1 группа отгадывает первое слово,</a:t>
            </a:r>
          </a:p>
          <a:p>
            <a:pPr>
              <a:buNone/>
            </a:pPr>
            <a:r>
              <a:rPr lang="ru-RU" sz="4000" dirty="0"/>
              <a:t> 2 - второе слово.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- Если </a:t>
            </a:r>
            <a:r>
              <a:rPr lang="ru-RU" sz="4000" dirty="0"/>
              <a:t>слова будут отгаданы, верно, то, соединив их, мы узнаем тему нашего сегодняшнего урока.</a:t>
            </a:r>
          </a:p>
          <a:p>
            <a:pPr>
              <a:buNone/>
            </a:pPr>
            <a:r>
              <a:rPr lang="ru-RU" sz="4000" dirty="0"/>
              <a:t>Итак, тема нашего урока «Компьютерная графика».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1677</Words>
  <Application>Microsoft Office PowerPoint</Application>
  <PresentationFormat>Экран (4:3)</PresentationFormat>
  <Paragraphs>243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     Проектирование  современного урока на примере урока информатики </vt:lpstr>
      <vt:lpstr>Слайд 2</vt:lpstr>
      <vt:lpstr>Реализация системно - деятельностного подхода обеспечивается следующей системой дидактических принципов:  </vt:lpstr>
      <vt:lpstr>Педагогическое проектирование урока осуществляется в 3 этапа:</vt:lpstr>
      <vt:lpstr>Проектирование урока – предварительная разработка системы взаимодействия  учителя и учащихся, направленного на овладение учебным материалом в соответствии  с поставленной целью. </vt:lpstr>
      <vt:lpstr>Моделирование урока - это процесс определения его основных параметров: </vt:lpstr>
      <vt:lpstr>Проектирование урока –  разработка обобщённых способов достижения цели:</vt:lpstr>
      <vt:lpstr>Приём  «Удивляй!»</vt:lpstr>
      <vt:lpstr>Приём «Ассоциативный ряд»</vt:lpstr>
      <vt:lpstr>Фантастическая добавка </vt:lpstr>
      <vt:lpstr>Прием «Отсроченная отгадка» </vt:lpstr>
      <vt:lpstr>Прием «Отстроченная отгадка» </vt:lpstr>
      <vt:lpstr>Прием «Веришь, не веришь»</vt:lpstr>
      <vt:lpstr>Приём  “Корзина идей, понятий, имен” </vt:lpstr>
      <vt:lpstr>Прием « толстых» и «тонких» вопросов </vt:lpstr>
      <vt:lpstr>Приём  «Согласен – Не согласен»</vt:lpstr>
      <vt:lpstr>Прием «Цепочка признаков» </vt:lpstr>
      <vt:lpstr>Прием «Лови ошибку»</vt:lpstr>
      <vt:lpstr>Механизм ЗУХ : </vt:lpstr>
      <vt:lpstr>Приём «Хорошо-плохо»</vt:lpstr>
      <vt:lpstr>Прием «Силовой анализ» </vt:lpstr>
      <vt:lpstr>Прием «Идеал»</vt:lpstr>
      <vt:lpstr>Приём «Обратная мозговая атака»</vt:lpstr>
      <vt:lpstr> Конструирование урока  -    создание своей, методически выверенной структуры урока. </vt:lpstr>
      <vt:lpstr>Слайд 25</vt:lpstr>
      <vt:lpstr>Слайд 26</vt:lpstr>
      <vt:lpstr>Ход урока</vt:lpstr>
      <vt:lpstr>Слайд 28</vt:lpstr>
      <vt:lpstr>Ход урока</vt:lpstr>
      <vt:lpstr>Слайд 30</vt:lpstr>
      <vt:lpstr>Слайд 31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ex</cp:lastModifiedBy>
  <cp:revision>79</cp:revision>
  <dcterms:created xsi:type="dcterms:W3CDTF">2014-01-06T07:33:45Z</dcterms:created>
  <dcterms:modified xsi:type="dcterms:W3CDTF">2015-03-26T18:57:56Z</dcterms:modified>
</cp:coreProperties>
</file>