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5" r:id="rId9"/>
    <p:sldId id="264" r:id="rId10"/>
    <p:sldId id="268" r:id="rId11"/>
    <p:sldId id="273" r:id="rId12"/>
    <p:sldId id="274" r:id="rId13"/>
    <p:sldId id="26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8" r:id="rId22"/>
    <p:sldId id="284" r:id="rId23"/>
    <p:sldId id="285" r:id="rId24"/>
    <p:sldId id="286" r:id="rId25"/>
    <p:sldId id="287" r:id="rId26"/>
    <p:sldId id="283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86409" autoAdjust="0"/>
  </p:normalViewPr>
  <p:slideViewPr>
    <p:cSldViewPr>
      <p:cViewPr varScale="1">
        <p:scale>
          <a:sx n="93" d="100"/>
          <a:sy n="93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3ED52-EDF0-4841-9314-5E1E8FD76C8B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3C520-307E-4129-84F9-37996E44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511754-169C-4772-8331-BF656DE538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E4CD5-043F-4162-9806-5EC64227B2C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4DC203-8E70-4E82-AD93-87CF3C793C4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E54A08-A680-4475-8146-A3245114C03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82A543-CC1E-4746-8822-6BF57903550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DF626-1529-4002-80E2-424CF531AD4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BDF4F-D1F6-4585-95D6-0085F26D5AF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869509-C604-45D6-BEC8-76F4969FC481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142AD4-79C0-4E8D-9664-0FEC5AD0D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МОУ Кушнурская </a:t>
            </a:r>
            <a:r>
              <a:rPr lang="ru-RU" sz="3600" b="0" cap="none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сош</a:t>
            </a:r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 </a:t>
            </a:r>
            <a:r>
              <a:rPr lang="ru-RU" sz="2800" b="0" cap="none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Шарангского</a:t>
            </a:r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 района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85992"/>
            <a:ext cx="6400800" cy="4429156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 smtClean="0">
                <a:solidFill>
                  <a:srgbClr val="0000CC"/>
                </a:solidFill>
              </a:rPr>
              <a:t>Методическая  разработка урока по истории России 19 века в 8 классе</a:t>
            </a:r>
          </a:p>
          <a:p>
            <a:r>
              <a:rPr lang="ru-RU" sz="2600" dirty="0" smtClean="0">
                <a:solidFill>
                  <a:srgbClr val="0000CC"/>
                </a:solidFill>
              </a:rPr>
              <a:t>«Отмена крепостного права»           </a:t>
            </a:r>
          </a:p>
          <a:p>
            <a:endParaRPr lang="ru-RU" sz="2600" dirty="0" smtClean="0">
              <a:solidFill>
                <a:srgbClr val="0000CC"/>
              </a:solidFill>
            </a:endParaRPr>
          </a:p>
          <a:p>
            <a:r>
              <a:rPr lang="ru-RU" sz="2600" dirty="0" smtClean="0">
                <a:solidFill>
                  <a:srgbClr val="0000CC"/>
                </a:solidFill>
              </a:rPr>
              <a:t>  Работу выполнила</a:t>
            </a:r>
          </a:p>
          <a:p>
            <a:r>
              <a:rPr lang="ru-RU" sz="2600" dirty="0" smtClean="0">
                <a:solidFill>
                  <a:srgbClr val="0000CC"/>
                </a:solidFill>
              </a:rPr>
              <a:t>             Титова Любовь Юрьевна  </a:t>
            </a:r>
          </a:p>
          <a:p>
            <a:r>
              <a:rPr lang="ru-RU" sz="2600" dirty="0" smtClean="0">
                <a:solidFill>
                  <a:srgbClr val="0000CC"/>
                </a:solidFill>
              </a:rPr>
              <a:t>Учитель истории</a:t>
            </a:r>
          </a:p>
          <a:p>
            <a:r>
              <a:rPr lang="ru-RU" sz="2600" dirty="0" smtClean="0">
                <a:solidFill>
                  <a:srgbClr val="0000CC"/>
                </a:solidFill>
              </a:rPr>
              <a:t>   и обществознания</a:t>
            </a:r>
          </a:p>
          <a:p>
            <a:r>
              <a:rPr lang="ru-RU" sz="2600" dirty="0" smtClean="0">
                <a:solidFill>
                  <a:srgbClr val="0000CC"/>
                </a:solidFill>
              </a:rPr>
              <a:t>  высшей категории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3034" cy="714380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Технологическая карта урока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14421"/>
          <a:ext cx="8072494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/>
                <a:gridCol w="6143668"/>
              </a:tblGrid>
              <a:tr h="385477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</a:t>
                      </a:r>
                    </a:p>
                    <a:p>
                      <a:r>
                        <a:rPr lang="ru-RU" dirty="0" smtClean="0"/>
                        <a:t>структура</a:t>
                      </a:r>
                      <a:r>
                        <a:rPr lang="ru-RU" baseline="0" dirty="0" smtClean="0"/>
                        <a:t>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подструктура урока</a:t>
                      </a:r>
                      <a:endParaRPr lang="ru-RU" dirty="0"/>
                    </a:p>
                  </a:txBody>
                  <a:tcPr/>
                </a:tc>
              </a:tr>
              <a:tr h="385477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урока, план урока, возможная личностно-значимая</a:t>
                      </a:r>
                      <a:r>
                        <a:rPr lang="ru-RU" baseline="0" dirty="0" smtClean="0"/>
                        <a:t> 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Тема: Отмена крепостного права в России в 1861 году.</a:t>
                      </a:r>
                    </a:p>
                    <a:p>
                      <a:r>
                        <a:rPr lang="ru-RU" dirty="0" smtClean="0"/>
                        <a:t>План:</a:t>
                      </a:r>
                    </a:p>
                    <a:p>
                      <a:r>
                        <a:rPr lang="ru-RU" dirty="0" smtClean="0"/>
                        <a:t>1.Подготовка отмены крепостного права</a:t>
                      </a:r>
                    </a:p>
                    <a:p>
                      <a:r>
                        <a:rPr lang="ru-RU" dirty="0" smtClean="0"/>
                        <a:t>2.Отмена  крепостного права</a:t>
                      </a:r>
                    </a:p>
                    <a:p>
                      <a:r>
                        <a:rPr lang="ru-RU" dirty="0" smtClean="0"/>
                        <a:t>3.Значение отмены крепостного права.</a:t>
                      </a:r>
                    </a:p>
                    <a:p>
                      <a:r>
                        <a:rPr lang="ru-RU" dirty="0" smtClean="0"/>
                        <a:t>Возможная личностно-значимая проблема:</a:t>
                      </a:r>
                    </a:p>
                    <a:p>
                      <a:r>
                        <a:rPr lang="ru-RU" dirty="0" smtClean="0"/>
                        <a:t>Почему Н.А.Некрасов  о крестьянской реформе написал следующее: «Порвалась цепь великая, </a:t>
                      </a:r>
                      <a:r>
                        <a:rPr lang="ru-RU" dirty="0" err="1" smtClean="0"/>
                        <a:t>порвалась-расскочилася</a:t>
                      </a:r>
                      <a:r>
                        <a:rPr lang="ru-RU" dirty="0" smtClean="0"/>
                        <a:t>:</a:t>
                      </a:r>
                      <a:r>
                        <a:rPr lang="ru-RU" baseline="0" dirty="0" smtClean="0"/>
                        <a:t> одним концом по барину, другим- по мужику!»?</a:t>
                      </a:r>
                    </a:p>
                    <a:p>
                      <a:r>
                        <a:rPr lang="ru-RU" baseline="0" dirty="0" smtClean="0"/>
                        <a:t>Проблемное задание на урок:  Раскрыть сложность, двойственность и противоречивость крестьянской реформы.</a:t>
                      </a:r>
                      <a:endParaRPr lang="ru-RU" dirty="0"/>
                    </a:p>
                  </a:txBody>
                  <a:tcPr/>
                </a:tc>
              </a:tr>
              <a:tr h="385477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Планируемые результаты изучения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понимают, что реформа</a:t>
                      </a:r>
                      <a:r>
                        <a:rPr lang="ru-RU" baseline="0" dirty="0" smtClean="0"/>
                        <a:t> дала гражданские права и свободы 25 </a:t>
                      </a:r>
                      <a:r>
                        <a:rPr lang="ru-RU" baseline="0" dirty="0" err="1" smtClean="0"/>
                        <a:t>млн.крестьян,но</a:t>
                      </a:r>
                      <a:r>
                        <a:rPr lang="ru-RU" baseline="0" dirty="0" smtClean="0"/>
                        <a:t> не наделила их землёй; вводятся в оборот новые термины –</a:t>
                      </a:r>
                      <a:r>
                        <a:rPr lang="ru-RU" baseline="0" dirty="0" err="1" smtClean="0"/>
                        <a:t>временнообязанные</a:t>
                      </a:r>
                      <a:r>
                        <a:rPr lang="ru-RU" baseline="0" dirty="0" smtClean="0"/>
                        <a:t> крестьяне, </a:t>
                      </a:r>
                      <a:r>
                        <a:rPr lang="ru-RU" baseline="0" dirty="0" err="1" smtClean="0"/>
                        <a:t>отрезки,выкуп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8610"/>
          <a:ext cx="8715436" cy="66179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8826"/>
                <a:gridCol w="6786610"/>
              </a:tblGrid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структура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структура урока</a:t>
                      </a:r>
                      <a:endParaRPr lang="ru-RU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</a:t>
                      </a:r>
                      <a:r>
                        <a:rPr lang="ru-RU" baseline="0" dirty="0" smtClean="0"/>
                        <a:t> и приёмы обучения.</a:t>
                      </a:r>
                    </a:p>
                    <a:p>
                      <a:r>
                        <a:rPr lang="ru-RU" baseline="0" dirty="0" smtClean="0"/>
                        <a:t>Формы организации учебной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Проверка</a:t>
                      </a:r>
                      <a:r>
                        <a:rPr lang="ru-RU" u="sng" baseline="0" dirty="0" smtClean="0"/>
                        <a:t> домашнего задания.5 минут.</a:t>
                      </a:r>
                    </a:p>
                    <a:p>
                      <a:r>
                        <a:rPr lang="ru-RU" u="none" baseline="0" dirty="0" smtClean="0"/>
                        <a:t>Учитель: беседа, постановка проблемы, цели урока</a:t>
                      </a:r>
                    </a:p>
                    <a:p>
                      <a:r>
                        <a:rPr lang="ru-RU" u="none" baseline="0" dirty="0" smtClean="0"/>
                        <a:t>Ученики: актуализация знаний.</a:t>
                      </a:r>
                    </a:p>
                    <a:p>
                      <a:r>
                        <a:rPr lang="ru-RU" u="none" baseline="0" dirty="0" smtClean="0"/>
                        <a:t>Метод: постановка риторических вопросов</a:t>
                      </a:r>
                    </a:p>
                    <a:p>
                      <a:endParaRPr lang="ru-RU" u="none" dirty="0"/>
                    </a:p>
                  </a:txBody>
                  <a:tcPr/>
                </a:tc>
              </a:tr>
              <a:tr h="22031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Изучение нового материала. Осмысление. 30 минут</a:t>
                      </a:r>
                    </a:p>
                    <a:p>
                      <a:r>
                        <a:rPr lang="ru-RU" i="1" u="none" dirty="0" smtClean="0"/>
                        <a:t>1.Подготовка отмены крепостного права.</a:t>
                      </a:r>
                    </a:p>
                    <a:p>
                      <a:r>
                        <a:rPr lang="ru-RU" i="0" u="none" dirty="0" smtClean="0"/>
                        <a:t>Учитель: беседа с классом</a:t>
                      </a:r>
                      <a:r>
                        <a:rPr lang="ru-RU" i="0" u="none" baseline="0" dirty="0" smtClean="0"/>
                        <a:t>  </a:t>
                      </a:r>
                      <a:r>
                        <a:rPr lang="ru-RU" i="0" u="none" baseline="0" dirty="0" smtClean="0">
                          <a:hlinkClick r:id="rId2" action="ppaction://hlinksldjump"/>
                        </a:rPr>
                        <a:t>с опорой на слайд презентации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Ученики: работа в группах, работа в тетрадях- </a:t>
                      </a:r>
                      <a:r>
                        <a:rPr lang="ru-RU" i="0" u="none" dirty="0" smtClean="0">
                          <a:hlinkClick r:id="rId3" action="ppaction://hlinksldjump"/>
                        </a:rPr>
                        <a:t>схема в тетради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Проблема:</a:t>
                      </a:r>
                      <a:r>
                        <a:rPr lang="ru-RU" i="0" u="none" baseline="0" dirty="0" smtClean="0"/>
                        <a:t> условия отмены крепостного права в проектах Назимова, либеральных чиновников и помещиков и </a:t>
                      </a:r>
                      <a:r>
                        <a:rPr lang="ru-RU" i="0" u="none" baseline="0" dirty="0" smtClean="0">
                          <a:hlinkClick r:id="rId4" action="ppaction://hlinksldjump"/>
                        </a:rPr>
                        <a:t>Александра 2.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Метод: критическое мышление, групповое принятие</a:t>
                      </a:r>
                      <a:r>
                        <a:rPr lang="ru-RU" i="0" u="none" baseline="0" dirty="0" smtClean="0"/>
                        <a:t> решения</a:t>
                      </a:r>
                      <a:endParaRPr lang="ru-RU" i="0" u="none" dirty="0" smtClean="0"/>
                    </a:p>
                    <a:p>
                      <a:endParaRPr lang="ru-RU" u="none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001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none" dirty="0" smtClean="0"/>
                        <a:t>2.Отмена крепостного права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Учитель: постановка проблемы,</a:t>
                      </a:r>
                      <a:r>
                        <a:rPr lang="ru-RU" i="0" u="none" baseline="0" dirty="0" smtClean="0"/>
                        <a:t> </a:t>
                      </a:r>
                      <a:r>
                        <a:rPr lang="ru-RU" i="0" u="none" baseline="0" dirty="0" smtClean="0">
                          <a:hlinkClick r:id="rId5" action="ppaction://hlinksldjump"/>
                        </a:rPr>
                        <a:t>схема  алгоритма</a:t>
                      </a:r>
                      <a:endParaRPr lang="ru-RU" i="0" u="none" dirty="0" smtClean="0"/>
                    </a:p>
                    <a:p>
                      <a:r>
                        <a:rPr lang="ru-RU" i="0" u="none" dirty="0" smtClean="0"/>
                        <a:t>Ученики: анализ исторического источника,  самостоятельная </a:t>
                      </a:r>
                      <a:r>
                        <a:rPr lang="ru-RU" i="0" u="none" baseline="0" dirty="0" smtClean="0"/>
                        <a:t>работа- заполнить </a:t>
                      </a:r>
                      <a:r>
                        <a:rPr lang="ru-RU" i="0" u="none" baseline="0" dirty="0" smtClean="0">
                          <a:hlinkClick r:id="rId3" action="ppaction://hlinksldjump"/>
                        </a:rPr>
                        <a:t>схему в тетради</a:t>
                      </a:r>
                      <a:endParaRPr lang="ru-RU" i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4"/>
          <a:ext cx="8143932" cy="48920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0264"/>
                <a:gridCol w="6143668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структура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структура урока</a:t>
                      </a:r>
                      <a:endParaRPr lang="ru-RU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Проблема: проанализировать процедуру  освобождения крестьян.</a:t>
                      </a:r>
                    </a:p>
                    <a:p>
                      <a:r>
                        <a:rPr lang="ru-RU" dirty="0" smtClean="0"/>
                        <a:t>Метод:</a:t>
                      </a:r>
                      <a:r>
                        <a:rPr lang="ru-RU" baseline="0" dirty="0" smtClean="0"/>
                        <a:t> дифференциальный алгоритм чтения исторического источника</a:t>
                      </a:r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u="none" dirty="0" smtClean="0"/>
                        <a:t>3.Значение отмены крепостного права</a:t>
                      </a:r>
                    </a:p>
                    <a:p>
                      <a:r>
                        <a:rPr lang="ru-RU" i="0" u="none" dirty="0" smtClean="0"/>
                        <a:t>Учитель:</a:t>
                      </a:r>
                      <a:r>
                        <a:rPr lang="ru-RU" i="0" u="none" baseline="0" dirty="0" smtClean="0"/>
                        <a:t> </a:t>
                      </a:r>
                      <a:r>
                        <a:rPr lang="ru-RU" i="0" u="none" baseline="0" dirty="0" smtClean="0">
                          <a:hlinkClick r:id="rId2" action="ppaction://hlinksldjump"/>
                        </a:rPr>
                        <a:t>беседа с классом</a:t>
                      </a:r>
                      <a:endParaRPr lang="ru-RU" i="0" u="none" baseline="0" dirty="0" smtClean="0"/>
                    </a:p>
                    <a:p>
                      <a:r>
                        <a:rPr lang="ru-RU" i="0" u="none" baseline="0" dirty="0" smtClean="0"/>
                        <a:t>Ученики: </a:t>
                      </a:r>
                      <a:r>
                        <a:rPr lang="ru-RU" i="0" u="none" baseline="0" dirty="0" smtClean="0">
                          <a:hlinkClick r:id="rId3" action="ppaction://hlinksldjump"/>
                        </a:rPr>
                        <a:t>заполнение схемы в тетради</a:t>
                      </a:r>
                      <a:endParaRPr lang="ru-RU" i="0" u="none" baseline="0" dirty="0" smtClean="0"/>
                    </a:p>
                    <a:p>
                      <a:r>
                        <a:rPr lang="ru-RU" i="0" u="none" dirty="0" smtClean="0"/>
                        <a:t>Проблема: двойственный характер реформы</a:t>
                      </a:r>
                    </a:p>
                    <a:p>
                      <a:r>
                        <a:rPr lang="ru-RU" i="0" u="none" dirty="0" smtClean="0"/>
                        <a:t>Метод: индивидуальная работа </a:t>
                      </a:r>
                      <a:endParaRPr lang="ru-RU" i="0" u="none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                Рефлексия. Домашнее задание.10 минут.</a:t>
                      </a:r>
                    </a:p>
                    <a:p>
                      <a:r>
                        <a:rPr lang="ru-RU" dirty="0" smtClean="0"/>
                        <a:t>              Учитель</a:t>
                      </a:r>
                      <a:r>
                        <a:rPr lang="ru-RU" baseline="0" dirty="0" smtClean="0"/>
                        <a:t> и ученики: обсуждение проблемы с              использованием </a:t>
                      </a:r>
                      <a:r>
                        <a:rPr lang="ru-RU" baseline="0" dirty="0" smtClean="0">
                          <a:hlinkClick r:id="rId4" action="ppaction://hlinksldjump"/>
                        </a:rPr>
                        <a:t>презентации.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                </a:t>
                      </a:r>
                      <a:r>
                        <a:rPr lang="ru-RU" baseline="0" dirty="0" smtClean="0">
                          <a:hlinkClick r:id="rId5" action="ppaction://hlinksldjump"/>
                        </a:rPr>
                        <a:t>  </a:t>
                      </a:r>
                      <a:r>
                        <a:rPr lang="ru-RU" baseline="0" dirty="0" err="1" smtClean="0">
                          <a:hlinkClick r:id="rId5" action="ppaction://hlinksldjump"/>
                        </a:rPr>
                        <a:t>Синквейн</a:t>
                      </a:r>
                      <a:r>
                        <a:rPr lang="ru-RU" baseline="0" dirty="0" smtClean="0">
                          <a:hlinkClick r:id="rId5" action="ppaction://hlinksldjump"/>
                        </a:rPr>
                        <a:t>.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лево 2">
            <a:hlinkClick r:id="rId6" action="ppaction://hlinksldjump"/>
          </p:cNvPr>
          <p:cNvSpPr/>
          <p:nvPr/>
        </p:nvSpPr>
        <p:spPr>
          <a:xfrm>
            <a:off x="357158" y="5857892"/>
            <a:ext cx="785818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Дидактический материал к уроку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pic>
        <p:nvPicPr>
          <p:cNvPr id="4" name="Содержимое 3" descr="4_crgf9kqe0oc7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1357298"/>
            <a:ext cx="5061664" cy="4708525"/>
          </a:xfrm>
        </p:spPr>
      </p:pic>
      <p:sp>
        <p:nvSpPr>
          <p:cNvPr id="8" name="TextBox 7"/>
          <p:cNvSpPr txBox="1"/>
          <p:nvPr/>
        </p:nvSpPr>
        <p:spPr>
          <a:xfrm>
            <a:off x="2857488" y="628652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Александр 2 Освободитель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357158" y="5500702"/>
            <a:ext cx="571504" cy="928694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8215338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0000CC"/>
                </a:solidFill>
                <a:latin typeface="+mn-lt"/>
              </a:rPr>
              <a:t>Отмена крепостного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rgbClr val="0000CC"/>
                </a:solidFill>
                <a:latin typeface="+mn-lt"/>
              </a:rPr>
              <a:t>права в России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/>
          <p:cNvSpPr>
            <a:spLocks noChangeArrowheads="1"/>
          </p:cNvSpPr>
          <p:nvPr/>
        </p:nvSpPr>
        <p:spPr bwMode="auto">
          <a:xfrm>
            <a:off x="142875" y="2571750"/>
            <a:ext cx="17033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0000CC"/>
                </a:solidFill>
                <a:latin typeface="Franklin Gothic Book" pitchFamily="34" charset="0"/>
              </a:rPr>
              <a:t>Подготовка 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Franklin Gothic Book" pitchFamily="34" charset="0"/>
              </a:rPr>
              <a:t>крестьянской</a:t>
            </a:r>
          </a:p>
          <a:p>
            <a:r>
              <a:rPr lang="ru-RU" sz="2000" b="1" i="1" dirty="0">
                <a:solidFill>
                  <a:srgbClr val="0000CC"/>
                </a:solidFill>
                <a:latin typeface="Franklin Gothic Book" pitchFamily="34" charset="0"/>
              </a:rPr>
              <a:t> реформы</a:t>
            </a:r>
          </a:p>
        </p:txBody>
      </p:sp>
      <p:sp>
        <p:nvSpPr>
          <p:cNvPr id="11267" name="Прямоугольник 6"/>
          <p:cNvSpPr>
            <a:spLocks noChangeArrowheads="1"/>
          </p:cNvSpPr>
          <p:nvPr/>
        </p:nvSpPr>
        <p:spPr bwMode="auto">
          <a:xfrm>
            <a:off x="2357438" y="571500"/>
            <a:ext cx="6500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CC"/>
                </a:solidFill>
                <a:latin typeface="Franklin Gothic Book" pitchFamily="34" charset="0"/>
              </a:rPr>
              <a:t>30 марта 1856 г. речь  Александра </a:t>
            </a:r>
            <a:r>
              <a:rPr lang="en-US" dirty="0">
                <a:solidFill>
                  <a:srgbClr val="0000CC"/>
                </a:solidFill>
                <a:latin typeface="Franklin Gothic Book" pitchFamily="34" charset="0"/>
              </a:rPr>
              <a:t>I</a:t>
            </a:r>
            <a:r>
              <a:rPr lang="ru-RU" dirty="0">
                <a:solidFill>
                  <a:srgbClr val="0000CC"/>
                </a:solidFill>
                <a:latin typeface="Franklin Gothic Book" pitchFamily="34" charset="0"/>
              </a:rPr>
              <a:t> перед представителями московского дворянства </a:t>
            </a:r>
          </a:p>
        </p:txBody>
      </p:sp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2357438" y="1643063"/>
            <a:ext cx="6572250" cy="580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3 января 1857 г. – образован Секретный комитет</a:t>
            </a:r>
          </a:p>
          <a:p>
            <a:endParaRPr lang="ru-RU" sz="1400" dirty="0">
              <a:solidFill>
                <a:srgbClr val="0000CC"/>
              </a:solidFill>
            </a:endParaRPr>
          </a:p>
          <a:p>
            <a:endParaRPr lang="ru-RU" sz="1400" dirty="0">
              <a:solidFill>
                <a:srgbClr val="0000CC"/>
              </a:solidFill>
            </a:endParaRPr>
          </a:p>
          <a:p>
            <a:endParaRPr lang="ru-RU" sz="1400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Октябрь 1857 г. адрес В.И.Назимова </a:t>
            </a:r>
            <a:r>
              <a:rPr lang="ru-RU" sz="1100" dirty="0">
                <a:solidFill>
                  <a:srgbClr val="0000CC"/>
                </a:solidFill>
              </a:rPr>
              <a:t>(освобождение крестьян без земли)</a:t>
            </a:r>
          </a:p>
          <a:p>
            <a:endParaRPr lang="ru-RU" sz="1100" dirty="0">
              <a:solidFill>
                <a:srgbClr val="0000CC"/>
              </a:solidFill>
            </a:endParaRPr>
          </a:p>
          <a:p>
            <a:endParaRPr lang="ru-RU" sz="1100" dirty="0">
              <a:solidFill>
                <a:srgbClr val="0000CC"/>
              </a:solidFill>
            </a:endParaRPr>
          </a:p>
          <a:p>
            <a:endParaRPr lang="ru-RU" sz="1100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20 ноября 1857 г. – рескрипт В.И.Назимову </a:t>
            </a:r>
          </a:p>
          <a:p>
            <a:r>
              <a:rPr lang="ru-RU" sz="1100" dirty="0">
                <a:solidFill>
                  <a:srgbClr val="0000CC"/>
                </a:solidFill>
              </a:rPr>
              <a:t>(освобождение  с землей за выкуп)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Февраль 1858 г. Секретный комитет переименован в Главный (председатель – Константин Николаевич)</a:t>
            </a: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dirty="0">
                <a:solidFill>
                  <a:srgbClr val="0000CC"/>
                </a:solidFill>
              </a:rPr>
              <a:t>Март 1859 г. – создание Редакционных комиссий</a:t>
            </a:r>
            <a:r>
              <a:rPr lang="ru-RU" dirty="0">
                <a:solidFill>
                  <a:srgbClr val="0000CC"/>
                </a:solidFill>
                <a:hlinkClick r:id="rId3" action="ppaction://hlinksldjump"/>
              </a:rPr>
              <a:t> </a:t>
            </a:r>
            <a:r>
              <a:rPr lang="ru-RU" dirty="0">
                <a:solidFill>
                  <a:srgbClr val="0000CC"/>
                </a:solidFill>
              </a:rPr>
              <a:t>(председатель – Я.И.Ростовцев)</a:t>
            </a:r>
          </a:p>
          <a:p>
            <a:endParaRPr lang="ru-RU" sz="1100" dirty="0">
              <a:solidFill>
                <a:srgbClr val="0000CC"/>
              </a:solidFill>
            </a:endParaRPr>
          </a:p>
          <a:p>
            <a:endParaRPr lang="ru-RU" dirty="0"/>
          </a:p>
          <a:p>
            <a:endParaRPr lang="ru-RU" sz="1100" dirty="0"/>
          </a:p>
          <a:p>
            <a:endParaRPr lang="ru-RU" dirty="0"/>
          </a:p>
          <a:p>
            <a:r>
              <a:rPr lang="ru-RU" sz="1100" dirty="0"/>
              <a:t>  </a:t>
            </a:r>
          </a:p>
        </p:txBody>
      </p:sp>
      <p:cxnSp>
        <p:nvCxnSpPr>
          <p:cNvPr id="8" name="Прямая со стрелкой 7"/>
          <p:cNvCxnSpPr>
            <a:stCxn id="11266" idx="3"/>
            <a:endCxn id="11267" idx="1"/>
          </p:cNvCxnSpPr>
          <p:nvPr/>
        </p:nvCxnSpPr>
        <p:spPr>
          <a:xfrm flipV="1">
            <a:off x="1846263" y="895350"/>
            <a:ext cx="511175" cy="21844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1266" idx="3"/>
          </p:cNvCxnSpPr>
          <p:nvPr/>
        </p:nvCxnSpPr>
        <p:spPr>
          <a:xfrm flipV="1">
            <a:off x="1846263" y="2143125"/>
            <a:ext cx="439737" cy="93662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266" idx="3"/>
          </p:cNvCxnSpPr>
          <p:nvPr/>
        </p:nvCxnSpPr>
        <p:spPr>
          <a:xfrm>
            <a:off x="1846263" y="3079750"/>
            <a:ext cx="439737" cy="29210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266" idx="3"/>
          </p:cNvCxnSpPr>
          <p:nvPr/>
        </p:nvCxnSpPr>
        <p:spPr>
          <a:xfrm flipV="1">
            <a:off x="1846263" y="2786063"/>
            <a:ext cx="439737" cy="293687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266" idx="3"/>
          </p:cNvCxnSpPr>
          <p:nvPr/>
        </p:nvCxnSpPr>
        <p:spPr>
          <a:xfrm>
            <a:off x="1846263" y="3079750"/>
            <a:ext cx="511175" cy="4206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1266" idx="3"/>
            <a:endCxn id="11268" idx="1"/>
          </p:cNvCxnSpPr>
          <p:nvPr/>
        </p:nvCxnSpPr>
        <p:spPr>
          <a:xfrm>
            <a:off x="1846263" y="3079750"/>
            <a:ext cx="511175" cy="1465263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лево 10">
            <a:hlinkClick r:id="rId4" action="ppaction://hlinksldjump"/>
          </p:cNvPr>
          <p:cNvSpPr/>
          <p:nvPr/>
        </p:nvSpPr>
        <p:spPr>
          <a:xfrm>
            <a:off x="428596" y="5286388"/>
            <a:ext cx="857256" cy="928694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4"/>
          <p:cNvSpPr>
            <a:spLocks noChangeArrowheads="1"/>
          </p:cNvSpPr>
          <p:nvPr/>
        </p:nvSpPr>
        <p:spPr bwMode="auto">
          <a:xfrm>
            <a:off x="39688" y="2428875"/>
            <a:ext cx="18115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00CC"/>
                </a:solidFill>
              </a:rPr>
              <a:t>Основные </a:t>
            </a:r>
          </a:p>
          <a:p>
            <a:r>
              <a:rPr lang="ru-RU" sz="2400" b="1" i="1" dirty="0">
                <a:solidFill>
                  <a:srgbClr val="0000CC"/>
                </a:solidFill>
              </a:rPr>
              <a:t>положения </a:t>
            </a:r>
          </a:p>
          <a:p>
            <a:r>
              <a:rPr lang="ru-RU" sz="2400" b="1" i="1" dirty="0">
                <a:solidFill>
                  <a:srgbClr val="0000CC"/>
                </a:solidFill>
              </a:rPr>
              <a:t>реформы</a:t>
            </a: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2428875" y="500063"/>
            <a:ext cx="6500813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19 февраля 1861 г. – подписание Манифеста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5 марта - объявление об отмене крепостного права</a:t>
            </a:r>
          </a:p>
          <a:p>
            <a:pPr>
              <a:buFontTx/>
              <a:buChar char="-"/>
            </a:pPr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Предоставление свободы крестьянам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u="sng" dirty="0">
                <a:solidFill>
                  <a:srgbClr val="0000CC"/>
                </a:solidFill>
              </a:rPr>
              <a:t>Наделение землей</a:t>
            </a:r>
          </a:p>
          <a:p>
            <a:endParaRPr lang="ru-RU" sz="2000" b="1" u="sng" dirty="0">
              <a:solidFill>
                <a:srgbClr val="0000CC"/>
              </a:solidFill>
            </a:endParaRPr>
          </a:p>
          <a:p>
            <a:r>
              <a:rPr lang="ru-RU" sz="2000" b="1" u="sng" dirty="0">
                <a:solidFill>
                  <a:srgbClr val="0000CC"/>
                </a:solidFill>
              </a:rPr>
              <a:t>Выкупная сделка на определенных условиях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Крестьяне – собственники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Крестьяне - </a:t>
            </a:r>
            <a:r>
              <a:rPr lang="ru-RU" sz="2000" b="1" dirty="0" err="1">
                <a:solidFill>
                  <a:srgbClr val="0000CC"/>
                </a:solidFill>
              </a:rPr>
              <a:t>временнообязанные</a:t>
            </a:r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Отрезки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Порядок выкупной сделки определялся «Уставной грамотой»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964389" y="1607343"/>
            <a:ext cx="2357457" cy="57148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321593" y="1964532"/>
            <a:ext cx="1643063" cy="5715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1750218" y="2393157"/>
            <a:ext cx="785813" cy="57150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857375" y="2714620"/>
            <a:ext cx="571485" cy="3571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1785929" y="3143258"/>
            <a:ext cx="642941" cy="500049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607333" y="3321853"/>
            <a:ext cx="1071568" cy="57148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321583" y="3607604"/>
            <a:ext cx="1714509" cy="64292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964393" y="3964794"/>
            <a:ext cx="2357451" cy="571487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857375" y="3071813"/>
            <a:ext cx="500047" cy="7143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0" y="3006725"/>
            <a:ext cx="23950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0000CC"/>
                </a:solidFill>
              </a:rPr>
              <a:t>Значение отмены</a:t>
            </a:r>
          </a:p>
          <a:p>
            <a:r>
              <a:rPr lang="ru-RU" sz="2000" b="1" i="1" dirty="0">
                <a:solidFill>
                  <a:srgbClr val="0000CC"/>
                </a:solidFill>
              </a:rPr>
              <a:t>крепостного права</a:t>
            </a:r>
            <a:r>
              <a:rPr lang="ru-RU" b="1" i="1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3105150" y="928688"/>
            <a:ext cx="545476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Личная   свобода  крестьян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Социальное  расслоение: 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Сохранение помещичьего землевладения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Малоземелье крестьян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Необходимость других реформ</a:t>
            </a:r>
          </a:p>
          <a:p>
            <a:endParaRPr lang="ru-RU" sz="2000" b="1" dirty="0">
              <a:solidFill>
                <a:srgbClr val="0000CC"/>
              </a:solidFill>
            </a:endParaRPr>
          </a:p>
          <a:p>
            <a:endParaRPr lang="ru-RU" sz="2000" b="1" dirty="0">
              <a:solidFill>
                <a:srgbClr val="0000CC"/>
              </a:solidFill>
            </a:endParaRPr>
          </a:p>
          <a:p>
            <a:r>
              <a:rPr lang="ru-RU" sz="2000" b="1" dirty="0">
                <a:solidFill>
                  <a:srgbClr val="0000CC"/>
                </a:solidFill>
              </a:rPr>
              <a:t>Создание условий для развития капитализма</a:t>
            </a:r>
          </a:p>
          <a:p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6" name="Прямая со стрелкой 5"/>
          <p:cNvCxnSpPr>
            <a:stCxn id="13314" idx="3"/>
          </p:cNvCxnSpPr>
          <p:nvPr/>
        </p:nvCxnSpPr>
        <p:spPr>
          <a:xfrm flipV="1">
            <a:off x="2395079" y="1214438"/>
            <a:ext cx="676734" cy="2146230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3314" idx="3"/>
          </p:cNvCxnSpPr>
          <p:nvPr/>
        </p:nvCxnSpPr>
        <p:spPr>
          <a:xfrm flipV="1">
            <a:off x="2395079" y="2143126"/>
            <a:ext cx="748171" cy="1217542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3314" idx="3"/>
          </p:cNvCxnSpPr>
          <p:nvPr/>
        </p:nvCxnSpPr>
        <p:spPr>
          <a:xfrm flipV="1">
            <a:off x="2395079" y="3000376"/>
            <a:ext cx="748171" cy="360292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13314" idx="3"/>
          </p:cNvCxnSpPr>
          <p:nvPr/>
        </p:nvCxnSpPr>
        <p:spPr>
          <a:xfrm>
            <a:off x="2395079" y="3360668"/>
            <a:ext cx="748171" cy="496957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3314" idx="3"/>
          </p:cNvCxnSpPr>
          <p:nvPr/>
        </p:nvCxnSpPr>
        <p:spPr>
          <a:xfrm>
            <a:off x="2395079" y="3360668"/>
            <a:ext cx="748171" cy="142564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3314" idx="3"/>
          </p:cNvCxnSpPr>
          <p:nvPr/>
        </p:nvCxnSpPr>
        <p:spPr>
          <a:xfrm>
            <a:off x="2395079" y="3360668"/>
            <a:ext cx="676734" cy="2282895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571500"/>
            <a:ext cx="721518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Проект отмены крепостного права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2000250"/>
            <a:ext cx="714375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Редакционные комиссии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4929188"/>
            <a:ext cx="7143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Губернские  дворянские комитеты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4143375" y="1214438"/>
            <a:ext cx="785813" cy="7143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2028232">
            <a:off x="1615977" y="2587708"/>
            <a:ext cx="857256" cy="22854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/>
              <a:t>Губернские</a:t>
            </a:r>
          </a:p>
          <a:p>
            <a:pPr algn="ctr">
              <a:defRPr/>
            </a:pPr>
            <a:r>
              <a:rPr lang="ru-RU" sz="1600" b="1" dirty="0"/>
              <a:t>проекты 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4143372" y="2784486"/>
            <a:ext cx="857256" cy="202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/>
              <a:t>Губернские</a:t>
            </a:r>
          </a:p>
          <a:p>
            <a:pPr algn="ctr">
              <a:defRPr/>
            </a:pPr>
            <a:r>
              <a:rPr lang="ru-RU" sz="1600" b="1" dirty="0"/>
              <a:t>проекты </a:t>
            </a:r>
          </a:p>
        </p:txBody>
      </p:sp>
      <p:sp>
        <p:nvSpPr>
          <p:cNvPr id="10" name="Стрелка вверх 9"/>
          <p:cNvSpPr/>
          <p:nvPr/>
        </p:nvSpPr>
        <p:spPr>
          <a:xfrm rot="19543255">
            <a:off x="6459538" y="2608263"/>
            <a:ext cx="857250" cy="22193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ru-RU" sz="1600" b="1" dirty="0"/>
              <a:t>Губернские</a:t>
            </a:r>
          </a:p>
          <a:p>
            <a:pPr algn="ctr">
              <a:defRPr/>
            </a:pPr>
            <a:r>
              <a:rPr lang="ru-RU" sz="1600" b="1" dirty="0"/>
              <a:t>проекты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28688" y="4143375"/>
            <a:ext cx="6429375" cy="13573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отрезки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688" y="4143375"/>
            <a:ext cx="5000625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максимальный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643063" y="214313"/>
            <a:ext cx="6000750" cy="500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 О С С И 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625" y="1285875"/>
            <a:ext cx="2071688" cy="71437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Нечерноземная полоса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0" y="1285875"/>
            <a:ext cx="2214563" cy="71437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Черноземная полоса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00" y="1285875"/>
            <a:ext cx="2071688" cy="71437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Степная полоса</a:t>
            </a:r>
          </a:p>
        </p:txBody>
      </p:sp>
      <p:sp>
        <p:nvSpPr>
          <p:cNvPr id="6" name="Овал 5"/>
          <p:cNvSpPr/>
          <p:nvPr/>
        </p:nvSpPr>
        <p:spPr>
          <a:xfrm>
            <a:off x="2571750" y="2643188"/>
            <a:ext cx="3929063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РАЗМЕР НАДЕЛА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28688" y="4857750"/>
            <a:ext cx="2857500" cy="642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минимальный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15063" y="4214813"/>
            <a:ext cx="10001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отрезки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536575" y="5894388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965950" y="5894388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1563" y="6130925"/>
            <a:ext cx="62865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Надел, которым пользовался крестьянин до реформы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3625" y="5572125"/>
            <a:ext cx="10414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 – 40 % </a:t>
            </a:r>
          </a:p>
          <a:p>
            <a:pPr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надела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6465094" y="3107532"/>
            <a:ext cx="714375" cy="3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36469" y="4036219"/>
            <a:ext cx="714375" cy="3571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393532" y="5036344"/>
            <a:ext cx="928687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715250" y="4643438"/>
            <a:ext cx="128587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помещику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7429500" y="4786313"/>
            <a:ext cx="214313" cy="214312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429125" y="2071688"/>
            <a:ext cx="285750" cy="50006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2883039">
            <a:off x="6703219" y="1931194"/>
            <a:ext cx="346075" cy="1052513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18887418">
            <a:off x="2036762" y="1968501"/>
            <a:ext cx="347663" cy="1052512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4429125" y="3500438"/>
            <a:ext cx="357188" cy="5715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500563" y="785813"/>
            <a:ext cx="188912" cy="357187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1714500" y="857250"/>
            <a:ext cx="188913" cy="357188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7358063" y="785813"/>
            <a:ext cx="188912" cy="357187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8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9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" grpId="0" animBg="1"/>
      <p:bldP spid="3" grpId="0" animBg="1"/>
      <p:bldP spid="4" grpId="0" animBg="1"/>
      <p:bldP spid="5" grpId="0" animBg="1"/>
      <p:bldP spid="6" grpId="0" animBg="1"/>
      <p:bldP spid="10" grpId="0" animBg="1"/>
      <p:bldP spid="12" grpId="0"/>
      <p:bldP spid="26" grpId="0" animBg="1"/>
      <p:bldP spid="27" grpId="0" animBg="1"/>
      <p:bldP spid="29" grpId="0" animBg="1"/>
      <p:bldP spid="33" grpId="0" animBg="1"/>
      <p:bldP spid="34" grpId="0" animBg="1"/>
      <p:bldP spid="46" grpId="0" animBg="1"/>
      <p:bldP spid="47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Аннотация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22"/>
            <a:ext cx="8229600" cy="4708525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00CC"/>
                </a:solidFill>
              </a:rPr>
              <a:t>В основу занятия положена логика  раскрытия содержания крестьянской реформы  19 века через критическое мышление, анализ исторического источника с помощью  дифференциального алгоритма чтения, через заполнение схем с опорой на слайды презентации, составление </a:t>
            </a:r>
            <a:r>
              <a:rPr lang="ru-RU" sz="2200" dirty="0" err="1" smtClean="0">
                <a:solidFill>
                  <a:srgbClr val="0000CC"/>
                </a:solidFill>
              </a:rPr>
              <a:t>синквейна</a:t>
            </a:r>
            <a:r>
              <a:rPr lang="ru-RU" sz="2200" dirty="0" smtClean="0">
                <a:solidFill>
                  <a:srgbClr val="0000CC"/>
                </a:solidFill>
              </a:rPr>
              <a:t> , индивидуальную работу.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Учащиеся получают возможность выяснить то, что это падение произошло в результате реформы , проведённой сверху,  в интересах помещиков –крепостников, а не в результате буржуазной революции.  Соответственно характер крестьянской реформы –помещичье-крепостнический.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Данный  урок является частью темы «Великие реформы» Материал данного урока может быть использован в деятельности ученика и учителя как в  8 классе, так и на уроках в 10 классе, а также во внеклассной работе, и на факультативных занятиях.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71670" y="714356"/>
            <a:ext cx="3571900" cy="64294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ВЫКУПНАЯ   СУММА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75" y="642938"/>
            <a:ext cx="257175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 1,5 раза больше реальной стоимости земли</a:t>
            </a:r>
          </a:p>
        </p:txBody>
      </p:sp>
      <p:sp>
        <p:nvSpPr>
          <p:cNvPr id="4" name="Овал 3"/>
          <p:cNvSpPr/>
          <p:nvPr/>
        </p:nvSpPr>
        <p:spPr>
          <a:xfrm>
            <a:off x="642938" y="2000250"/>
            <a:ext cx="2928937" cy="857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20% крестьянин платил сам</a:t>
            </a:r>
          </a:p>
        </p:txBody>
      </p:sp>
      <p:sp>
        <p:nvSpPr>
          <p:cNvPr id="5" name="Овал 4"/>
          <p:cNvSpPr/>
          <p:nvPr/>
        </p:nvSpPr>
        <p:spPr>
          <a:xfrm>
            <a:off x="5143500" y="2000250"/>
            <a:ext cx="2928938" cy="8572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80% государственная ссуда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3429000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выплатил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57438" y="3429000"/>
            <a:ext cx="1428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 выплатил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4714875"/>
            <a:ext cx="1428750" cy="8572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полностью свободен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7438" y="4714875"/>
            <a:ext cx="1500187" cy="1357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временно-обязанный</a:t>
            </a:r>
            <a:r>
              <a:rPr lang="ru-RU" dirty="0"/>
              <a:t>   </a:t>
            </a:r>
            <a:r>
              <a:rPr lang="ru-RU" sz="1400" dirty="0"/>
              <a:t>(несет феодальные повинности)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3429000"/>
            <a:ext cx="3643338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крестьянин должен возвратить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4643446"/>
            <a:ext cx="1571636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 течении   49 лет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4643446"/>
            <a:ext cx="1571636" cy="10715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начисление  6 % годовых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 rot="16200000">
            <a:off x="6893719" y="4464844"/>
            <a:ext cx="285750" cy="3357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71470" y="-71462"/>
            <a:ext cx="8249824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Порядок совершения выкупной сделки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071688" y="1428750"/>
            <a:ext cx="214312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429250" y="1428750"/>
            <a:ext cx="214313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000375" y="2928938"/>
            <a:ext cx="142875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000125" y="2857500"/>
            <a:ext cx="14287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009650" y="4094163"/>
            <a:ext cx="133350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000375" y="4071938"/>
            <a:ext cx="142875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715125" y="2951163"/>
            <a:ext cx="214313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8001000" y="4071938"/>
            <a:ext cx="14287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000750" y="4071938"/>
            <a:ext cx="142875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5715000" y="928688"/>
            <a:ext cx="642938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214938" y="6286500"/>
            <a:ext cx="36639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Выкупные платежи до 1907 года</a:t>
            </a:r>
          </a:p>
        </p:txBody>
      </p:sp>
      <p:sp>
        <p:nvSpPr>
          <p:cNvPr id="38" name="Стрелка влево 37">
            <a:hlinkClick r:id="rId3" action="ppaction://hlinksldjump"/>
          </p:cNvPr>
          <p:cNvSpPr/>
          <p:nvPr/>
        </p:nvSpPr>
        <p:spPr>
          <a:xfrm>
            <a:off x="428596" y="6072206"/>
            <a:ext cx="114300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75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25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250"/>
                            </p:stCondLst>
                            <p:childTnLst>
                              <p:par>
                                <p:cTn id="4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25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250"/>
                            </p:stCondLst>
                            <p:childTnLst>
                              <p:par>
                                <p:cTn id="5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25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750"/>
                            </p:stCondLst>
                            <p:childTnLst>
                              <p:par>
                                <p:cTn id="5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75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750"/>
                            </p:stCondLst>
                            <p:childTnLst>
                              <p:par>
                                <p:cTn id="6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750"/>
                            </p:stCondLst>
                            <p:childTnLst>
                              <p:par>
                                <p:cTn id="7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750"/>
                            </p:stCondLst>
                            <p:childTnLst>
                              <p:par>
                                <p:cTn id="7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9750"/>
                            </p:stCondLst>
                            <p:childTnLst>
                              <p:par>
                                <p:cTn id="7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1750"/>
                            </p:stCondLst>
                            <p:childTnLst>
                              <p:par>
                                <p:cTn id="8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3750"/>
                            </p:stCondLst>
                            <p:childTnLst>
                              <p:par>
                                <p:cTn id="8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750"/>
                            </p:stCondLst>
                            <p:childTnLst>
                              <p:par>
                                <p:cTn id="9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775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825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325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571612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00CC"/>
                </a:solidFill>
              </a:rPr>
              <a:t>Спасибо за внимание!</a:t>
            </a:r>
            <a:endParaRPr lang="ru-RU" sz="7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Схемы для заполнения в тетрадях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1.Подготовка проекта отмены крепостного права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2.Основные положения крестьянской реформы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3.Значение отмены крепостного права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1071935" y="2428471"/>
            <a:ext cx="57150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2143902" y="2428868"/>
            <a:ext cx="570710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3501224" y="2428868"/>
            <a:ext cx="570710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4715273" y="2428471"/>
            <a:ext cx="57150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5894397" y="2464587"/>
            <a:ext cx="642148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7108843" y="2464587"/>
            <a:ext cx="642148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108051" y="3821115"/>
            <a:ext cx="500066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215340" y="3857628"/>
            <a:ext cx="42783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572662" y="3786190"/>
            <a:ext cx="427834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786314" y="3786190"/>
            <a:ext cx="428628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999966" y="3786190"/>
            <a:ext cx="429422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7215206" y="3786190"/>
            <a:ext cx="428628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1072332" y="4928404"/>
            <a:ext cx="570710" cy="794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2643968" y="4928404"/>
            <a:ext cx="571504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4143372" y="4929198"/>
            <a:ext cx="571504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лево 18">
            <a:hlinkClick r:id="rId2" action="ppaction://hlinksldjump"/>
          </p:cNvPr>
          <p:cNvSpPr/>
          <p:nvPr/>
        </p:nvSpPr>
        <p:spPr>
          <a:xfrm>
            <a:off x="571472" y="5643578"/>
            <a:ext cx="571504" cy="857256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>
            <a:hlinkClick r:id="rId3" action="ppaction://hlinksldjump"/>
          </p:cNvPr>
          <p:cNvSpPr/>
          <p:nvPr/>
        </p:nvSpPr>
        <p:spPr>
          <a:xfrm>
            <a:off x="2214546" y="5715016"/>
            <a:ext cx="857256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714488"/>
            <a:ext cx="5929354" cy="39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14282" y="5929330"/>
            <a:ext cx="8229600" cy="428628"/>
          </a:xfrm>
        </p:spPr>
        <p:txBody>
          <a:bodyPr>
            <a:normAutofit/>
          </a:bodyPr>
          <a:lstStyle/>
          <a:p>
            <a:r>
              <a:rPr lang="ru-RU" sz="1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Мясоедов Григорий Григорьевич (1834-1911)</a:t>
            </a:r>
            <a:endParaRPr lang="ru-RU" sz="1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214290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0000CC"/>
                </a:solidFill>
              </a:rPr>
              <a:t>"Чтение манифеста 19 февраля 1861 года" (1873) </a:t>
            </a:r>
            <a:endParaRPr lang="ru-RU" sz="4000" dirty="0">
              <a:solidFill>
                <a:srgbClr val="0000CC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14282" y="5857892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Дифференциальный алгоритм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14348" y="1928802"/>
            <a:ext cx="1928826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286116" y="1928802"/>
            <a:ext cx="1643074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643174" y="2786058"/>
            <a:ext cx="571504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1 этап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2428868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Выделение ключевых слов в отрезке текста (абзаца)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06" y="200024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2 этап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2428868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Составление из них смысловых предложений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5857884" y="1928802"/>
            <a:ext cx="1928826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357950" y="20716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3 этап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2500306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Выделение основного смысла отрезка текста</a:t>
            </a:r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929190" y="2786058"/>
            <a:ext cx="785818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лево 17">
            <a:hlinkClick r:id="rId2" action="ppaction://hlinksldjump"/>
          </p:cNvPr>
          <p:cNvSpPr/>
          <p:nvPr/>
        </p:nvSpPr>
        <p:spPr>
          <a:xfrm>
            <a:off x="357158" y="5500702"/>
            <a:ext cx="571504" cy="714380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74720"/>
          </a:xfrm>
        </p:spPr>
        <p:txBody>
          <a:bodyPr/>
          <a:lstStyle/>
          <a:p>
            <a:r>
              <a:rPr lang="ru-RU" b="0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Синквейн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СИНКВЕЙН – приём технологии развития критического мышления, на стадии рефлексии. 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ПРАВИЛА НАПИСАНИЯ СИНКВЕЙНА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1 строчка – одно слово – название стихотворения, тема, обычно существительное.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2 строчка – два слова (прилагательные или причастия). Описание темы, слова можно соединять союзами и предлогами.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3 строчка – три слова (глаголы). Действия, относящиеся к теме.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4 строчка – четыре слова – предложение. Фраза, которая показывает отношение автора к теме в 1-ой строчке.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5 строчка – одно слово – ассоциация, синоним, который повторяет суть темы в 1-ой строчке, обычно существительное.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14282" y="6000768"/>
            <a:ext cx="785818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85750" y="1071563"/>
            <a:ext cx="8858250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0000CC"/>
                </a:solidFill>
              </a:rPr>
              <a:t>Литература</a:t>
            </a:r>
          </a:p>
          <a:p>
            <a:pPr algn="ctr"/>
            <a:endParaRPr lang="ru-RU" sz="3200" dirty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  <a:p>
            <a:r>
              <a:rPr lang="ru-RU" sz="2400" dirty="0">
                <a:solidFill>
                  <a:srgbClr val="0000CC"/>
                </a:solidFill>
              </a:rPr>
              <a:t>А.А.Данилов, Л.Г.Косулина «История России </a:t>
            </a:r>
            <a:r>
              <a:rPr lang="en-US" sz="2400" dirty="0">
                <a:solidFill>
                  <a:srgbClr val="0000CC"/>
                </a:solidFill>
              </a:rPr>
              <a:t>XIX</a:t>
            </a:r>
            <a:r>
              <a:rPr lang="ru-RU" sz="2400" dirty="0">
                <a:solidFill>
                  <a:srgbClr val="0000CC"/>
                </a:solidFill>
              </a:rPr>
              <a:t> век» </a:t>
            </a:r>
          </a:p>
          <a:p>
            <a:r>
              <a:rPr lang="ru-RU" sz="2400" dirty="0">
                <a:solidFill>
                  <a:srgbClr val="0000CC"/>
                </a:solidFill>
              </a:rPr>
              <a:t>М. – «Просвещение» – 2008</a:t>
            </a:r>
          </a:p>
          <a:p>
            <a:endParaRPr lang="ru-RU" sz="2400" dirty="0">
              <a:solidFill>
                <a:srgbClr val="0000CC"/>
              </a:solidFill>
            </a:endParaRPr>
          </a:p>
          <a:p>
            <a:r>
              <a:rPr lang="ru-RU" sz="2400" dirty="0">
                <a:solidFill>
                  <a:srgbClr val="0000CC"/>
                </a:solidFill>
              </a:rPr>
              <a:t>А.Г.Важенин «Конспекты уроков для учителя истории </a:t>
            </a:r>
          </a:p>
          <a:p>
            <a:r>
              <a:rPr lang="ru-RU" sz="2400" dirty="0">
                <a:solidFill>
                  <a:srgbClr val="0000CC"/>
                </a:solidFill>
              </a:rPr>
              <a:t>8 класс. История России </a:t>
            </a:r>
            <a:r>
              <a:rPr lang="en-US" sz="2400" dirty="0">
                <a:solidFill>
                  <a:srgbClr val="0000CC"/>
                </a:solidFill>
              </a:rPr>
              <a:t>XIX</a:t>
            </a:r>
            <a:r>
              <a:rPr lang="ru-RU" sz="2400" dirty="0">
                <a:solidFill>
                  <a:srgbClr val="0000CC"/>
                </a:solidFill>
              </a:rPr>
              <a:t> век»</a:t>
            </a:r>
          </a:p>
          <a:p>
            <a:r>
              <a:rPr lang="ru-RU" sz="2400" dirty="0">
                <a:solidFill>
                  <a:srgbClr val="0000CC"/>
                </a:solidFill>
              </a:rPr>
              <a:t> М. – </a:t>
            </a:r>
            <a:r>
              <a:rPr lang="ru-RU" sz="2400" dirty="0" err="1">
                <a:solidFill>
                  <a:srgbClr val="0000CC"/>
                </a:solidFill>
              </a:rPr>
              <a:t>Владос-Пресс</a:t>
            </a:r>
            <a:r>
              <a:rPr lang="ru-RU" sz="2400" dirty="0">
                <a:solidFill>
                  <a:srgbClr val="0000CC"/>
                </a:solidFill>
              </a:rPr>
              <a:t> – 2001.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2994" y="285728"/>
            <a:ext cx="57147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rgbClr val="0000CC"/>
                </a:solidFill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214554"/>
            <a:ext cx="85725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rgbClr val="0000CC"/>
                </a:solidFill>
              </a:rPr>
              <a:t>Задание в рабочей тетради</a:t>
            </a:r>
          </a:p>
          <a:p>
            <a:pPr algn="ctr">
              <a:defRPr/>
            </a:pPr>
            <a:r>
              <a:rPr lang="ru-RU" sz="2800" dirty="0" err="1" smtClean="0">
                <a:solidFill>
                  <a:srgbClr val="0000CC"/>
                </a:solidFill>
              </a:rPr>
              <a:t>ст</a:t>
            </a:r>
            <a:r>
              <a:rPr lang="ru-RU" sz="2800" dirty="0" smtClean="0">
                <a:solidFill>
                  <a:srgbClr val="0000CC"/>
                </a:solidFill>
              </a:rPr>
              <a:t> 5-9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1357313"/>
            <a:ext cx="12618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0000CC"/>
                </a:solidFill>
              </a:rPr>
              <a:t>§ 20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Характеристика темы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2"/>
          </a:xfrm>
        </p:spPr>
        <p:txBody>
          <a:bodyPr/>
          <a:lstStyle/>
          <a:p>
            <a:r>
              <a:rPr lang="ru-RU" sz="2200" dirty="0" smtClean="0">
                <a:solidFill>
                  <a:srgbClr val="0000CC"/>
                </a:solidFill>
              </a:rPr>
              <a:t>Программа по истории и обществознанию. М, Просвещение,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Учебник  А.А. Данилов, Л.Г.Косулина  История России 19 век § 20 . М, Просвещение 2007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Данный  урок является частью темы «Отмена крепостного права» .Материал данного урока может быть использован в деятельности ученика и учителя как в  8 классе, так и на уроках в 10 классе, а также во внеклассной работе, и на факультативных занятиях. </a:t>
            </a: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Место урока в изучаемой теме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3507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46591"/>
                <a:gridCol w="4458878"/>
                <a:gridCol w="2752735"/>
              </a:tblGrid>
              <a:tr h="537569">
                <a:tc>
                  <a:txBody>
                    <a:bodyPr/>
                    <a:lstStyle/>
                    <a:p>
                      <a:r>
                        <a:rPr lang="ru-RU" dirty="0" smtClean="0"/>
                        <a:t>№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обучения</a:t>
                      </a:r>
                      <a:endParaRPr lang="ru-RU" dirty="0"/>
                    </a:p>
                  </a:txBody>
                  <a:tcPr/>
                </a:tc>
              </a:tr>
              <a:tr h="99834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Предпосылки и необходимость</a:t>
                      </a:r>
                      <a:r>
                        <a:rPr lang="ru-RU" baseline="0" dirty="0" smtClean="0"/>
                        <a:t> отмены крепостного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Причины отмены крепостного права, российская</a:t>
                      </a:r>
                      <a:r>
                        <a:rPr lang="ru-RU" baseline="0" dirty="0" smtClean="0"/>
                        <a:t> « оттепель»</a:t>
                      </a:r>
                      <a:endParaRPr lang="ru-RU" dirty="0"/>
                    </a:p>
                  </a:txBody>
                  <a:tcPr/>
                </a:tc>
              </a:tr>
              <a:tr h="122872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Крестьянская реформа 1861 года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Проекты</a:t>
                      </a:r>
                      <a:r>
                        <a:rPr lang="ru-RU" baseline="0" dirty="0" smtClean="0"/>
                        <a:t> реформы, основные положения крестьянской реформы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7182">
                <a:tc>
                  <a:txBody>
                    <a:bodyPr/>
                    <a:lstStyle/>
                    <a:p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Либеральные реформы  60-70х гг.19 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Значение Великих реформ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Краткий анализ применяемой на уроке технологии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324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00CC"/>
                </a:solidFill>
              </a:rPr>
              <a:t>Критическое мышление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Дифференцированный алгоритм чтения исторического текста- основные положения  крестьянской реформы 1861 года</a:t>
            </a:r>
          </a:p>
          <a:p>
            <a:r>
              <a:rPr lang="ru-RU" sz="2200" dirty="0" smtClean="0">
                <a:solidFill>
                  <a:srgbClr val="0000CC"/>
                </a:solidFill>
              </a:rPr>
              <a:t>Маркированный текст</a:t>
            </a:r>
          </a:p>
          <a:p>
            <a:r>
              <a:rPr lang="ru-RU" sz="2200" dirty="0" err="1" smtClean="0">
                <a:solidFill>
                  <a:srgbClr val="0000CC"/>
                </a:solidFill>
              </a:rPr>
              <a:t>Синквейн</a:t>
            </a:r>
            <a:endParaRPr lang="ru-RU" sz="2200" dirty="0" smtClean="0">
              <a:solidFill>
                <a:srgbClr val="0000CC"/>
              </a:solidFill>
            </a:endParaRPr>
          </a:p>
          <a:p>
            <a:r>
              <a:rPr lang="ru-RU" sz="2200" dirty="0" smtClean="0">
                <a:solidFill>
                  <a:srgbClr val="0000CC"/>
                </a:solidFill>
              </a:rPr>
              <a:t>Анализ литературных источников  - отрывок из поэмы Н.А.Некрасова « Кому на Руси жить хорошо»</a:t>
            </a:r>
            <a:endParaRPr lang="ru-RU" sz="2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План урока </a:t>
            </a:r>
            <a:endParaRPr lang="ru-RU" b="0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</a:t>
            </a:r>
            <a:r>
              <a:rPr lang="ru-RU" b="1" dirty="0" smtClean="0">
                <a:solidFill>
                  <a:srgbClr val="0000CC"/>
                </a:solidFill>
              </a:rPr>
              <a:t>Тип урока</a:t>
            </a:r>
            <a:r>
              <a:rPr lang="ru-RU" dirty="0" smtClean="0">
                <a:solidFill>
                  <a:srgbClr val="0000CC"/>
                </a:solidFill>
              </a:rPr>
              <a:t>: урок изучения нового материала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</a:rPr>
              <a:t>      Вид урока</a:t>
            </a:r>
            <a:r>
              <a:rPr lang="ru-RU" dirty="0" smtClean="0">
                <a:solidFill>
                  <a:srgbClr val="0000CC"/>
                </a:solidFill>
              </a:rPr>
              <a:t>: смешанный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</a:t>
            </a:r>
            <a:r>
              <a:rPr lang="ru-RU" b="1" dirty="0" smtClean="0">
                <a:solidFill>
                  <a:srgbClr val="0000CC"/>
                </a:solidFill>
              </a:rPr>
              <a:t>Цели урока</a:t>
            </a:r>
            <a:r>
              <a:rPr lang="ru-RU" dirty="0" smtClean="0">
                <a:solidFill>
                  <a:srgbClr val="0000CC"/>
                </a:solidFill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      </a:t>
            </a:r>
            <a:r>
              <a:rPr lang="ru-RU" i="1" u="sng" dirty="0" smtClean="0">
                <a:solidFill>
                  <a:srgbClr val="0000CC"/>
                </a:solidFill>
              </a:rPr>
              <a:t>Образовательная</a:t>
            </a:r>
            <a:r>
              <a:rPr lang="ru-RU" i="1" dirty="0" smtClean="0">
                <a:solidFill>
                  <a:srgbClr val="0000CC"/>
                </a:solidFill>
              </a:rPr>
              <a:t> </a:t>
            </a:r>
            <a:r>
              <a:rPr lang="ru-RU" dirty="0" smtClean="0">
                <a:solidFill>
                  <a:srgbClr val="0000CC"/>
                </a:solidFill>
              </a:rPr>
              <a:t>: познакомить учащихся  с реформой отмены крепостного права, выяснить её основные положения, значение для развития страны , дать оценку реформе;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      </a:t>
            </a:r>
            <a:r>
              <a:rPr lang="ru-RU" i="1" u="sng" dirty="0" smtClean="0">
                <a:solidFill>
                  <a:srgbClr val="0000CC"/>
                </a:solidFill>
              </a:rPr>
              <a:t>Развивающая</a:t>
            </a:r>
            <a:r>
              <a:rPr lang="ru-RU" dirty="0" smtClean="0">
                <a:solidFill>
                  <a:srgbClr val="0000CC"/>
                </a:solidFill>
              </a:rPr>
              <a:t>: развивать навыки работы  с  документами, статистическими данными, обобщать материал, выделять 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главное.</a:t>
            </a:r>
          </a:p>
          <a:p>
            <a:pPr>
              <a:buNone/>
            </a:pPr>
            <a:r>
              <a:rPr lang="ru-RU" i="1" dirty="0" smtClean="0">
                <a:solidFill>
                  <a:srgbClr val="0000CC"/>
                </a:solidFill>
              </a:rPr>
              <a:t>      </a:t>
            </a:r>
            <a:r>
              <a:rPr lang="ru-RU" i="1" u="sng" dirty="0" smtClean="0">
                <a:solidFill>
                  <a:srgbClr val="0000CC"/>
                </a:solidFill>
              </a:rPr>
              <a:t>Воспитательная</a:t>
            </a:r>
            <a:r>
              <a:rPr lang="ru-RU" dirty="0" smtClean="0">
                <a:solidFill>
                  <a:srgbClr val="0000CC"/>
                </a:solidFill>
              </a:rPr>
              <a:t>: воспитывать чувство  патриотизма 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                     </a:t>
            </a:r>
            <a:r>
              <a:rPr lang="ru-RU" b="1" dirty="0" smtClean="0">
                <a:solidFill>
                  <a:srgbClr val="0000CC"/>
                </a:solidFill>
              </a:rPr>
              <a:t>План урока</a:t>
            </a:r>
            <a:r>
              <a:rPr lang="ru-RU" dirty="0" smtClean="0">
                <a:solidFill>
                  <a:srgbClr val="0000CC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Подготовка крестьянской реформы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Основные положения крестьянской реформы 1861 года.</a:t>
            </a:r>
          </a:p>
          <a:p>
            <a:pPr>
              <a:buNone/>
            </a:pPr>
            <a:r>
              <a:rPr lang="ru-RU" dirty="0" smtClean="0">
                <a:solidFill>
                  <a:srgbClr val="0000CC"/>
                </a:solidFill>
              </a:rPr>
              <a:t>      Значение отмены крепостного права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Новые термины и даты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258056" cy="335758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00CC"/>
                </a:solidFill>
              </a:rPr>
              <a:t>19 февраля 1861 года-»Манифест об освобождении помещичьих крестьян»;</a:t>
            </a:r>
          </a:p>
          <a:p>
            <a:r>
              <a:rPr lang="ru-RU" i="1" dirty="0" smtClean="0">
                <a:solidFill>
                  <a:srgbClr val="0000CC"/>
                </a:solidFill>
              </a:rPr>
              <a:t>«Положение о крестьянах, вышедших из крепостной зависимости»; </a:t>
            </a:r>
            <a:r>
              <a:rPr lang="ru-RU" i="1" dirty="0" err="1" smtClean="0">
                <a:solidFill>
                  <a:srgbClr val="0000CC"/>
                </a:solidFill>
              </a:rPr>
              <a:t>временнообязанные</a:t>
            </a:r>
            <a:r>
              <a:rPr lang="ru-RU" i="1" dirty="0" smtClean="0">
                <a:solidFill>
                  <a:srgbClr val="0000CC"/>
                </a:solidFill>
              </a:rPr>
              <a:t> крестьяне; отрезки; мировой посредник; уставная грамота, переход  на выкуп.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151596" cy="857256"/>
          </a:xfrm>
        </p:spPr>
        <p:txBody>
          <a:bodyPr>
            <a:normAutofit/>
          </a:bodyPr>
          <a:lstStyle/>
          <a:p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Материально-техническое  обеспечение урока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6915176" cy="3655562"/>
          </a:xfrm>
        </p:spPr>
        <p:txBody>
          <a:bodyPr numCol="1" anchor="t"/>
          <a:lstStyle/>
          <a:p>
            <a:pPr marL="514350" indent="-514350" algn="l"/>
            <a:r>
              <a:rPr lang="ru-RU" dirty="0" smtClean="0">
                <a:solidFill>
                  <a:srgbClr val="0000CC"/>
                </a:solidFill>
              </a:rPr>
              <a:t>      1.Мультимедийный проектор 2.Компьютер.</a:t>
            </a:r>
          </a:p>
          <a:p>
            <a:pPr algn="l"/>
            <a:r>
              <a:rPr lang="ru-RU" dirty="0" smtClean="0">
                <a:solidFill>
                  <a:srgbClr val="0000CC"/>
                </a:solidFill>
              </a:rPr>
              <a:t>      3.Карта «Отмена крепостного права в                             России в 1861 году»</a:t>
            </a:r>
          </a:p>
          <a:p>
            <a:pPr algn="l"/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80158" cy="1071570"/>
          </a:xfrm>
        </p:spPr>
        <p:txBody>
          <a:bodyPr>
            <a:normAutofit/>
          </a:bodyPr>
          <a:lstStyle/>
          <a:p>
            <a:r>
              <a:rPr lang="ru-RU" sz="2800" b="0" cap="none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Межпредметные</a:t>
            </a:r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 и </a:t>
            </a:r>
            <a:r>
              <a:rPr lang="ru-RU" sz="2800" b="0" cap="none" dirty="0" err="1" smtClean="0">
                <a:ln>
                  <a:noFill/>
                </a:ln>
                <a:solidFill>
                  <a:srgbClr val="0000CC"/>
                </a:solidFill>
                <a:effectLst/>
              </a:rPr>
              <a:t>внутрипредметные</a:t>
            </a:r>
            <a:r>
              <a:rPr lang="ru-RU" sz="2800" b="0" cap="none" dirty="0" smtClean="0">
                <a:ln>
                  <a:noFill/>
                </a:ln>
                <a:solidFill>
                  <a:srgbClr val="0000CC"/>
                </a:solidFill>
                <a:effectLst/>
              </a:rPr>
              <a:t> связи</a:t>
            </a:r>
            <a:endParaRPr lang="ru-RU" sz="2800" b="0" cap="none" dirty="0">
              <a:ln>
                <a:noFill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257294" cy="5163786"/>
          </a:xfrm>
        </p:spPr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Новая история: Движение за отмену рабства и Гражданская война в США.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Обществознание: Роль политической сферы в жизни общества. Реформы.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Литература: Н.А.Некрасов «Кому на Руси жить хорошо»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771</TotalTime>
  <Words>1208</Words>
  <Application>Microsoft Office PowerPoint</Application>
  <PresentationFormat>Экран (4:3)</PresentationFormat>
  <Paragraphs>259</Paragraphs>
  <Slides>27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МОУ Кушнурская сош Шарангского района</vt:lpstr>
      <vt:lpstr>Аннотация</vt:lpstr>
      <vt:lpstr>Характеристика темы</vt:lpstr>
      <vt:lpstr>Место урока в изучаемой теме</vt:lpstr>
      <vt:lpstr>Краткий анализ применяемой на уроке технологии </vt:lpstr>
      <vt:lpstr>План урока </vt:lpstr>
      <vt:lpstr>Новые термины и даты</vt:lpstr>
      <vt:lpstr>Материально-техническое  обеспечение урока</vt:lpstr>
      <vt:lpstr>Межпредметные и внутрипредметные связи</vt:lpstr>
      <vt:lpstr>Технологическая карта урока</vt:lpstr>
      <vt:lpstr>Слайд 11</vt:lpstr>
      <vt:lpstr>Слайд 12</vt:lpstr>
      <vt:lpstr>Дидактический материал к уроку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Схемы для заполнения в тетрадях</vt:lpstr>
      <vt:lpstr>Мясоедов Григорий Григорьевич (1834-1911)</vt:lpstr>
      <vt:lpstr>Дифференциальный алгоритм</vt:lpstr>
      <vt:lpstr>Синквейн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КушНУРСКАЯ сош                 Шарангского района</dc:title>
  <dc:creator>Admin</dc:creator>
  <cp:lastModifiedBy>Admin</cp:lastModifiedBy>
  <cp:revision>94</cp:revision>
  <dcterms:created xsi:type="dcterms:W3CDTF">2010-10-21T14:42:43Z</dcterms:created>
  <dcterms:modified xsi:type="dcterms:W3CDTF">2010-11-12T20:49:42Z</dcterms:modified>
</cp:coreProperties>
</file>