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0" r:id="rId3"/>
    <p:sldId id="257" r:id="rId4"/>
    <p:sldId id="271" r:id="rId5"/>
    <p:sldId id="258" r:id="rId6"/>
    <p:sldId id="259" r:id="rId7"/>
    <p:sldId id="267" r:id="rId8"/>
    <p:sldId id="272" r:id="rId9"/>
    <p:sldId id="268" r:id="rId10"/>
    <p:sldId id="273" r:id="rId11"/>
    <p:sldId id="269" r:id="rId12"/>
    <p:sldId id="263" r:id="rId13"/>
    <p:sldId id="274" r:id="rId14"/>
    <p:sldId id="264" r:id="rId15"/>
    <p:sldId id="265" r:id="rId16"/>
    <p:sldId id="266" r:id="rId17"/>
    <p:sldId id="260" r:id="rId18"/>
    <p:sldId id="275" r:id="rId19"/>
    <p:sldId id="261" r:id="rId20"/>
    <p:sldId id="262"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46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69" d="100"/>
          <a:sy n="69" d="100"/>
        </p:scale>
        <p:origin x="-14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13.04.2015</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13.04.2015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ru-RU" smtClean="0"/>
              <a:t>Образец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13.04.2015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13.04.2015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Title 8"/>
          <p:cNvSpPr>
            <a:spLocks noGrp="1"/>
          </p:cNvSpPr>
          <p:nvPr>
            <p:ph type="title"/>
          </p:nvPr>
        </p:nvSpPr>
        <p:spPr>
          <a:xfrm>
            <a:off x="914400" y="1544715"/>
            <a:ext cx="7315200" cy="1154097"/>
          </a:xfrm>
        </p:spPr>
        <p:txBody>
          <a:bodyPr/>
          <a:lstStyle/>
          <a:p>
            <a:r>
              <a:rPr lang="ru-RU" smtClean="0"/>
              <a:t>Образец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13.04.2015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a:xfrm>
            <a:off x="914400" y="1544715"/>
            <a:ext cx="7315200" cy="1154097"/>
          </a:xfrm>
        </p:spPr>
        <p:txBody>
          <a:bodyPr/>
          <a:lstStyle/>
          <a:p>
            <a:r>
              <a:rPr lang="ru-RU" smtClean="0"/>
              <a:t>Образец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13.04.2015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13.04.2015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ru-RU" smtClean="0"/>
              <a:t>Образец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13.04.2015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B4C71EC6-210F-42DE-9C53-41977AD35B3D}" type="datetimeFigureOut">
              <a:rPr lang="ru-RU" smtClean="0"/>
              <a:t>13.04.2015</a:t>
            </a:fld>
            <a:endParaRPr lang="ru-RU"/>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ru.wikipedia.org/wiki/%D0%A1%D0%B5%D0%BC%D1%8F%D1%82%D1%8B%D1%87%D0%B5"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ru.wikipedia.org/wiki" TargetMode="External"/><Relationship Id="rId2" Type="http://schemas.openxmlformats.org/officeDocument/2006/relationships/hyperlink" Target="https://www.google.com.ua/maps" TargetMode="External"/><Relationship Id="rId1" Type="http://schemas.openxmlformats.org/officeDocument/2006/relationships/slideLayout" Target="../slideLayouts/slideLayout2.xml"/><Relationship Id="rId6" Type="http://schemas.openxmlformats.org/officeDocument/2006/relationships/hyperlink" Target="http://krymology.info/index.php/" TargetMode="External"/><Relationship Id="rId5" Type="http://schemas.openxmlformats.org/officeDocument/2006/relationships/hyperlink" Target="http://diletant.ru/articles/22849774/" TargetMode="External"/><Relationship Id="rId4" Type="http://schemas.openxmlformats.org/officeDocument/2006/relationships/hyperlink" Target="http://www.molodguard.ru/guardian5.ht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ru.wikipedia.org/wiki/9_%D1%84%D0%B5%D0%B2%D1%80%D0%B0%D0%BB%D1%8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09128" y="2708920"/>
            <a:ext cx="7315200" cy="1322609"/>
          </a:xfrm>
        </p:spPr>
        <p:txBody>
          <a:bodyPr/>
          <a:lstStyle/>
          <a:p>
            <a:r>
              <a:rPr lang="ru-RU" dirty="0" smtClean="0"/>
              <a:t>ПАМЯТИ ГЕРОЕВ</a:t>
            </a:r>
            <a:endParaRPr lang="ru-RU" dirty="0"/>
          </a:p>
        </p:txBody>
      </p:sp>
      <p:sp>
        <p:nvSpPr>
          <p:cNvPr id="3" name="Подзаголовок 2"/>
          <p:cNvSpPr>
            <a:spLocks noGrp="1"/>
          </p:cNvSpPr>
          <p:nvPr>
            <p:ph type="subTitle" idx="1"/>
          </p:nvPr>
        </p:nvSpPr>
        <p:spPr>
          <a:xfrm>
            <a:off x="209128" y="4005064"/>
            <a:ext cx="7315200" cy="1144632"/>
          </a:xfrm>
        </p:spPr>
        <p:txBody>
          <a:bodyPr/>
          <a:lstStyle/>
          <a:p>
            <a:r>
              <a:rPr lang="ru-RU" dirty="0" smtClean="0"/>
              <a:t>Улицы нашего микрорайона</a:t>
            </a:r>
            <a:endParaRPr lang="ru-RU" dirty="0"/>
          </a:p>
        </p:txBody>
      </p:sp>
      <p:sp>
        <p:nvSpPr>
          <p:cNvPr id="4" name="TextBox 3"/>
          <p:cNvSpPr txBox="1"/>
          <p:nvPr/>
        </p:nvSpPr>
        <p:spPr>
          <a:xfrm>
            <a:off x="611560" y="188640"/>
            <a:ext cx="7704856" cy="1200329"/>
          </a:xfrm>
          <a:prstGeom prst="rect">
            <a:avLst/>
          </a:prstGeom>
          <a:noFill/>
        </p:spPr>
        <p:txBody>
          <a:bodyPr wrap="square" rtlCol="0">
            <a:spAutoFit/>
          </a:bodyPr>
          <a:lstStyle/>
          <a:p>
            <a:pPr algn="ctr" fontAlgn="base"/>
            <a:r>
              <a:rPr lang="ru-RU" dirty="0"/>
              <a:t>Муниципальное бюджетное общеобразовательное учреждение</a:t>
            </a:r>
          </a:p>
          <a:p>
            <a:pPr algn="ctr" fontAlgn="base"/>
            <a:r>
              <a:rPr lang="ru-RU" dirty="0"/>
              <a:t>"Средняя общеобразовательная школа №28"</a:t>
            </a:r>
          </a:p>
          <a:p>
            <a:pPr algn="ctr" fontAlgn="base"/>
            <a:r>
              <a:rPr lang="ru-RU" dirty="0"/>
              <a:t>муниципального образования городской округ Симферополь</a:t>
            </a:r>
          </a:p>
          <a:p>
            <a:pPr algn="ctr" fontAlgn="base"/>
            <a:r>
              <a:rPr lang="ru-RU" dirty="0"/>
              <a:t>Республики Крым</a:t>
            </a:r>
          </a:p>
        </p:txBody>
      </p:sp>
      <p:sp>
        <p:nvSpPr>
          <p:cNvPr id="5" name="TextBox 4"/>
          <p:cNvSpPr txBox="1"/>
          <p:nvPr/>
        </p:nvSpPr>
        <p:spPr>
          <a:xfrm>
            <a:off x="1763688" y="2030774"/>
            <a:ext cx="5760640" cy="584775"/>
          </a:xfrm>
          <a:prstGeom prst="rect">
            <a:avLst/>
          </a:prstGeom>
          <a:noFill/>
        </p:spPr>
        <p:txBody>
          <a:bodyPr wrap="square" rtlCol="0">
            <a:spAutoFit/>
          </a:bodyPr>
          <a:lstStyle/>
          <a:p>
            <a:pPr algn="ctr"/>
            <a:r>
              <a:rPr lang="ru-RU" sz="3200" dirty="0" smtClean="0"/>
              <a:t>УРОК ПОБЕДЫ - 2015</a:t>
            </a:r>
            <a:endParaRPr lang="ru-RU" sz="3200" dirty="0"/>
          </a:p>
        </p:txBody>
      </p:sp>
      <p:sp>
        <p:nvSpPr>
          <p:cNvPr id="6" name="TextBox 5"/>
          <p:cNvSpPr txBox="1"/>
          <p:nvPr/>
        </p:nvSpPr>
        <p:spPr>
          <a:xfrm>
            <a:off x="3765523" y="5661248"/>
            <a:ext cx="5184576" cy="646331"/>
          </a:xfrm>
          <a:prstGeom prst="rect">
            <a:avLst/>
          </a:prstGeom>
          <a:noFill/>
        </p:spPr>
        <p:txBody>
          <a:bodyPr wrap="square" rtlCol="0">
            <a:spAutoFit/>
          </a:bodyPr>
          <a:lstStyle/>
          <a:p>
            <a:pPr fontAlgn="base"/>
            <a:r>
              <a:rPr lang="ru-RU" dirty="0" smtClean="0"/>
              <a:t>Руководитель: Сахарова Наталия Ивановна</a:t>
            </a:r>
          </a:p>
          <a:p>
            <a:pPr fontAlgn="base"/>
            <a:r>
              <a:rPr lang="ru-RU" dirty="0" smtClean="0"/>
              <a:t>Поиск материала: обучающиеся 5-Б класса</a:t>
            </a:r>
            <a:endParaRPr lang="ru-RU" dirty="0"/>
          </a:p>
        </p:txBody>
      </p:sp>
    </p:spTree>
    <p:extLst>
      <p:ext uri="{BB962C8B-B14F-4D97-AF65-F5344CB8AC3E}">
        <p14:creationId xmlns:p14="http://schemas.microsoft.com/office/powerpoint/2010/main" val="3991196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9512" y="332656"/>
            <a:ext cx="8759096" cy="64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Прямая соединительная линия 2"/>
          <p:cNvCxnSpPr/>
          <p:nvPr/>
        </p:nvCxnSpPr>
        <p:spPr>
          <a:xfrm flipV="1">
            <a:off x="2339752" y="4005064"/>
            <a:ext cx="1188132"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flipV="1">
            <a:off x="4355976" y="3861048"/>
            <a:ext cx="1188132" cy="1440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834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4032448" cy="2677656"/>
          </a:xfrm>
          <a:prstGeom prst="rect">
            <a:avLst/>
          </a:prstGeom>
        </p:spPr>
        <p:txBody>
          <a:bodyPr wrap="square">
            <a:spAutoFit/>
          </a:bodyPr>
          <a:lstStyle/>
          <a:p>
            <a:r>
              <a:rPr lang="ru-RU" sz="2400" dirty="0"/>
              <a:t>Во время боёв под Слуцком в начале июля 1944 года расчёт Костерина уничтожил 4 танка и большое количество солдат и офицеров противника</a:t>
            </a:r>
            <a:r>
              <a:rPr lang="ru-RU" dirty="0"/>
              <a:t>.</a:t>
            </a:r>
          </a:p>
        </p:txBody>
      </p:sp>
      <p:sp>
        <p:nvSpPr>
          <p:cNvPr id="3" name="Прямоугольник 2"/>
          <p:cNvSpPr/>
          <p:nvPr/>
        </p:nvSpPr>
        <p:spPr>
          <a:xfrm>
            <a:off x="323528" y="3325048"/>
            <a:ext cx="8280920" cy="3416320"/>
          </a:xfrm>
          <a:prstGeom prst="rect">
            <a:avLst/>
          </a:prstGeom>
        </p:spPr>
        <p:txBody>
          <a:bodyPr wrap="square">
            <a:spAutoFit/>
          </a:bodyPr>
          <a:lstStyle/>
          <a:p>
            <a:r>
              <a:rPr lang="ru-RU" sz="2400" dirty="0" smtClean="0"/>
              <a:t>Участвовал </a:t>
            </a:r>
            <a:r>
              <a:rPr lang="ru-RU" sz="2400" dirty="0"/>
              <a:t>в боях за Брест. В районе деревни </a:t>
            </a:r>
            <a:r>
              <a:rPr lang="ru-RU" sz="2400" dirty="0" smtClean="0"/>
              <a:t>в </a:t>
            </a:r>
            <a:r>
              <a:rPr lang="ru-RU" sz="2400" dirty="0"/>
              <a:t>22 километрах к востоку от польского города </a:t>
            </a:r>
            <a:r>
              <a:rPr lang="ru-RU" sz="2400" dirty="0" err="1">
                <a:hlinkClick r:id="rId2" tooltip="Семятыче"/>
              </a:rPr>
              <a:t>Семятыче</a:t>
            </a:r>
            <a:r>
              <a:rPr lang="ru-RU" sz="2400" dirty="0"/>
              <a:t> Костерин участвовал в отражении двух немецких танковых атак. В том бою его расчёт уничтожил 12 вражеских танков, но в строю остался лишь один Костерин. В одиночку он подбил ещё один танк, а затем со связкой гранат бросился под последний вражеский танк, ценой своей жизни уничтожив его. </a:t>
            </a:r>
            <a:endParaRPr lang="ru-RU" sz="2400" dirty="0" smtClean="0"/>
          </a:p>
          <a:p>
            <a:r>
              <a:rPr lang="ru-RU" sz="2400" b="1" dirty="0" smtClean="0"/>
              <a:t>Похоронен </a:t>
            </a:r>
            <a:r>
              <a:rPr lang="ru-RU" sz="2400" b="1" dirty="0"/>
              <a:t>в братской могиле у деревни </a:t>
            </a:r>
            <a:r>
              <a:rPr lang="ru-RU" sz="2400" b="1" dirty="0" err="1" smtClean="0"/>
              <a:t>Биляново</a:t>
            </a:r>
            <a:r>
              <a:rPr lang="ru-RU" sz="2400" b="1" dirty="0" smtClean="0"/>
              <a:t>.</a:t>
            </a:r>
            <a:endParaRPr lang="ru-RU" sz="2400" b="1" dirty="0"/>
          </a:p>
        </p:txBody>
      </p:sp>
      <p:pic>
        <p:nvPicPr>
          <p:cNvPr id="13314" name="Picture 2" descr="http://img-fotki.yandex.ru/get/4509/soustov.a3/0_4736b_e67e5ce2_X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23928" y="188639"/>
            <a:ext cx="4464496" cy="2891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6231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34888" y="44624"/>
            <a:ext cx="7931224" cy="857250"/>
          </a:xfrm>
          <a:prstGeom prst="rect">
            <a:avLst/>
          </a:prstGeom>
        </p:spPr>
        <p:txBody>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ru-RU" sz="5400" dirty="0" smtClean="0">
                <a:solidFill>
                  <a:schemeClr val="tx2"/>
                </a:solidFill>
              </a:rPr>
              <a:t>ул. Зои Космодемьянской</a:t>
            </a:r>
            <a:endParaRPr lang="ru-RU" sz="5400" dirty="0">
              <a:solidFill>
                <a:schemeClr val="tx2"/>
              </a:solidFill>
            </a:endParaRPr>
          </a:p>
        </p:txBody>
      </p:sp>
      <p:pic>
        <p:nvPicPr>
          <p:cNvPr id="7170" name="Picture 2" descr="http://img1.liveinternet.ru/images/foto/b/3/849/1223849/f_18482018.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418572" y="1844824"/>
            <a:ext cx="3410995" cy="4740252"/>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79512" y="2132856"/>
            <a:ext cx="4932040" cy="3785652"/>
          </a:xfrm>
          <a:prstGeom prst="rect">
            <a:avLst/>
          </a:prstGeom>
        </p:spPr>
        <p:txBody>
          <a:bodyPr wrap="square">
            <a:spAutoFit/>
          </a:bodyPr>
          <a:lstStyle/>
          <a:p>
            <a:r>
              <a:rPr lang="ru-RU" sz="2400" b="1" dirty="0" err="1"/>
              <a:t>Зо́я</a:t>
            </a:r>
            <a:r>
              <a:rPr lang="ru-RU" sz="2400" b="1" dirty="0"/>
              <a:t> </a:t>
            </a:r>
            <a:r>
              <a:rPr lang="ru-RU" sz="2400" b="1" dirty="0" err="1"/>
              <a:t>Анато́льевна</a:t>
            </a:r>
            <a:r>
              <a:rPr lang="ru-RU" sz="2400" b="1" dirty="0"/>
              <a:t> </a:t>
            </a:r>
            <a:r>
              <a:rPr lang="ru-RU" sz="2400" b="1" dirty="0" err="1" smtClean="0"/>
              <a:t>Космодемья́нская</a:t>
            </a:r>
            <a:endParaRPr lang="ru-RU" sz="2400" b="1" dirty="0" smtClean="0"/>
          </a:p>
          <a:p>
            <a:r>
              <a:rPr lang="ru-RU" sz="2400" b="1" dirty="0" smtClean="0"/>
              <a:t>( 1923 - 1942</a:t>
            </a:r>
            <a:r>
              <a:rPr lang="ru-RU" sz="2400" dirty="0"/>
              <a:t> </a:t>
            </a:r>
            <a:r>
              <a:rPr lang="ru-RU" sz="2400" dirty="0" smtClean="0"/>
              <a:t>)</a:t>
            </a:r>
          </a:p>
          <a:p>
            <a:r>
              <a:rPr lang="ru-RU" sz="2400" dirty="0" smtClean="0"/>
              <a:t>красноармеец диверсионно-разведывательной </a:t>
            </a:r>
            <a:r>
              <a:rPr lang="ru-RU" sz="2400" dirty="0"/>
              <a:t>группы штаба Западного фронта, заброшенная в 1941 году в немецкий тыл. </a:t>
            </a:r>
            <a:endParaRPr lang="ru-RU" sz="2400" dirty="0" smtClean="0"/>
          </a:p>
          <a:p>
            <a:r>
              <a:rPr lang="ru-RU" sz="2400" dirty="0" smtClean="0"/>
              <a:t>Согласно </a:t>
            </a:r>
            <a:r>
              <a:rPr lang="ru-RU" sz="2400" dirty="0"/>
              <a:t>официальной советской версии — партизанка.</a:t>
            </a:r>
          </a:p>
        </p:txBody>
      </p:sp>
    </p:spTree>
    <p:extLst>
      <p:ext uri="{BB962C8B-B14F-4D97-AF65-F5344CB8AC3E}">
        <p14:creationId xmlns:p14="http://schemas.microsoft.com/office/powerpoint/2010/main" val="868204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9512" y="116632"/>
            <a:ext cx="8784976" cy="6610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Прямая соединительная линия 2"/>
          <p:cNvCxnSpPr/>
          <p:nvPr/>
        </p:nvCxnSpPr>
        <p:spPr>
          <a:xfrm flipV="1">
            <a:off x="2339752" y="4653136"/>
            <a:ext cx="2520280" cy="2880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6372200" y="4365104"/>
            <a:ext cx="7146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422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44966"/>
            <a:ext cx="8208912" cy="2246769"/>
          </a:xfrm>
          <a:prstGeom prst="rect">
            <a:avLst/>
          </a:prstGeom>
        </p:spPr>
        <p:txBody>
          <a:bodyPr wrap="square">
            <a:spAutoFit/>
          </a:bodyPr>
          <a:lstStyle/>
          <a:p>
            <a:r>
              <a:rPr lang="ru-RU" sz="2800" dirty="0"/>
              <a:t>По словам сослуживцев Зои, ей удалось сжечь немецкий узел связи, что затруднило или сделало невозможным взаимодействие некоторых немецких частей, стоящих под </a:t>
            </a:r>
            <a:r>
              <a:rPr lang="ru-RU" sz="2800" dirty="0" smtClean="0"/>
              <a:t>Москвой</a:t>
            </a:r>
            <a:endParaRPr lang="ru-RU" sz="2800" dirty="0"/>
          </a:p>
        </p:txBody>
      </p:sp>
      <p:pic>
        <p:nvPicPr>
          <p:cNvPr id="8194" name="Picture 2" descr="http://russian7.ru/wp-content/uploads/2015/01/0876.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23728" y="2636912"/>
            <a:ext cx="508856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807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44966"/>
            <a:ext cx="8208912" cy="1815882"/>
          </a:xfrm>
          <a:prstGeom prst="rect">
            <a:avLst/>
          </a:prstGeom>
        </p:spPr>
        <p:txBody>
          <a:bodyPr wrap="square">
            <a:spAutoFit/>
          </a:bodyPr>
          <a:lstStyle/>
          <a:p>
            <a:r>
              <a:rPr lang="ru-RU" sz="2800" dirty="0" smtClean="0"/>
              <a:t>Зою схватили в плен и издевались над ней сутки. Утром ее повесили и не снимали с виселицы больше месяца. Похоронили в братской могиле на окраине села.</a:t>
            </a:r>
            <a:endParaRPr lang="ru-RU" sz="2800" dirty="0"/>
          </a:p>
        </p:txBody>
      </p:sp>
      <p:pic>
        <p:nvPicPr>
          <p:cNvPr id="9218" name="Picture 2" descr="http://www.phys.msu.ru/rus/about/sovphys/pics/59-11.files/fig67-23.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528" y="2060848"/>
            <a:ext cx="5832648" cy="41661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img-fotki.yandex.ru/get/5903/natali73123.1ac/0_4a1a9_d15db03_X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84359" y="4437112"/>
            <a:ext cx="4471825" cy="225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2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76056" y="2060848"/>
            <a:ext cx="3852428" cy="3539430"/>
          </a:xfrm>
          <a:prstGeom prst="rect">
            <a:avLst/>
          </a:prstGeom>
        </p:spPr>
        <p:txBody>
          <a:bodyPr wrap="square">
            <a:spAutoFit/>
          </a:bodyPr>
          <a:lstStyle/>
          <a:p>
            <a:r>
              <a:rPr lang="ru-RU" sz="2800" dirty="0" smtClean="0"/>
              <a:t>Существует версия, что Иосиф Сталин узнав о жестокости фашистов издал указ – в этом районе пленных не брать, только расстреливать.</a:t>
            </a:r>
            <a:endParaRPr lang="ru-RU" sz="2800" dirty="0"/>
          </a:p>
        </p:txBody>
      </p:sp>
      <p:pic>
        <p:nvPicPr>
          <p:cNvPr id="10242" name="Picture 2" descr="http://www.roadplanet.ru/img/marks/6170/card/1250674219_3.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1520" y="326620"/>
            <a:ext cx="4644516" cy="6192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092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34888" y="44624"/>
            <a:ext cx="7931224" cy="857250"/>
          </a:xfrm>
          <a:prstGeom prst="rect">
            <a:avLst/>
          </a:prstGeom>
        </p:spPr>
        <p:txBody>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ru-RU" sz="5400" dirty="0" smtClean="0">
                <a:solidFill>
                  <a:schemeClr val="tx2"/>
                </a:solidFill>
              </a:rPr>
              <a:t>ул. Зои Рухадзе</a:t>
            </a:r>
            <a:endParaRPr lang="ru-RU" sz="5400" dirty="0">
              <a:solidFill>
                <a:schemeClr val="tx2"/>
              </a:solidFill>
            </a:endParaRPr>
          </a:p>
        </p:txBody>
      </p:sp>
      <p:sp>
        <p:nvSpPr>
          <p:cNvPr id="3" name="Прямоугольник 2"/>
          <p:cNvSpPr/>
          <p:nvPr/>
        </p:nvSpPr>
        <p:spPr>
          <a:xfrm>
            <a:off x="395536" y="2694404"/>
            <a:ext cx="4176464" cy="1569660"/>
          </a:xfrm>
          <a:prstGeom prst="rect">
            <a:avLst/>
          </a:prstGeom>
        </p:spPr>
        <p:txBody>
          <a:bodyPr wrap="square">
            <a:spAutoFit/>
          </a:bodyPr>
          <a:lstStyle/>
          <a:p>
            <a:r>
              <a:rPr lang="ru-RU" sz="2400" b="1" dirty="0"/>
              <a:t>Зоя Рухадзе</a:t>
            </a:r>
            <a:r>
              <a:rPr lang="ru-RU" sz="2400" dirty="0"/>
              <a:t>(1926-1944) </a:t>
            </a:r>
            <a:endParaRPr lang="ru-RU" sz="2400" dirty="0" smtClean="0"/>
          </a:p>
          <a:p>
            <a:r>
              <a:rPr lang="ru-RU" sz="2400" dirty="0" smtClean="0"/>
              <a:t>школьница-подпольщица </a:t>
            </a:r>
          </a:p>
          <a:p>
            <a:r>
              <a:rPr lang="ru-RU" sz="2400" dirty="0" smtClean="0"/>
              <a:t>повторившая </a:t>
            </a:r>
            <a:r>
              <a:rPr lang="ru-RU" sz="2400" dirty="0"/>
              <a:t>подвиг </a:t>
            </a:r>
            <a:endParaRPr lang="ru-RU" sz="2400" dirty="0" smtClean="0"/>
          </a:p>
          <a:p>
            <a:r>
              <a:rPr lang="ru-RU" sz="2400" dirty="0" smtClean="0"/>
              <a:t>Космодемьянской</a:t>
            </a:r>
            <a:r>
              <a:rPr lang="ru-RU" sz="2400" dirty="0"/>
              <a:t>.</a:t>
            </a:r>
          </a:p>
        </p:txBody>
      </p:sp>
      <p:pic>
        <p:nvPicPr>
          <p:cNvPr id="4098" name="Picture 2" descr="Зоя Рухадзе.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6617" y="1006660"/>
            <a:ext cx="4042992" cy="5518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35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79512" y="404664"/>
            <a:ext cx="8712968" cy="597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Прямая соединительная линия 2"/>
          <p:cNvCxnSpPr/>
          <p:nvPr/>
        </p:nvCxnSpPr>
        <p:spPr>
          <a:xfrm>
            <a:off x="1331640" y="980728"/>
            <a:ext cx="144016" cy="3600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a:off x="1763688" y="2276872"/>
            <a:ext cx="1224136" cy="37444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2987824" y="6022210"/>
            <a:ext cx="216024" cy="3574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0228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612844"/>
            <a:ext cx="4572000" cy="5632311"/>
          </a:xfrm>
          <a:prstGeom prst="rect">
            <a:avLst/>
          </a:prstGeom>
        </p:spPr>
        <p:txBody>
          <a:bodyPr>
            <a:spAutoFit/>
          </a:bodyPr>
          <a:lstStyle/>
          <a:p>
            <a:r>
              <a:rPr lang="ru-RU" dirty="0"/>
              <a:t>В марте 1944 года школьница из Симферополя повторила подвиг Космодемьянской. И она пошла в партизанский отряд, действовавший в городе, где участвовала в выполнении боевых заданий. 10 марта 1944 года после взрыва немецкого оружейного склада ее схватило гестапо. Пытали ее жестоко, требуя выдать фамилии партизан, их планы. Зверски избивали, сломали обе руки, выкололи глаза. Не получив ни одного ответа ни на один вопрос, безжизненное тело бросили в машину и увезли на окраину города — в Дубки. Зоя Рухадзе была еще жива, когда ее бросили в глубокий колодец, где она погибла в невыносимых муках</a:t>
            </a:r>
          </a:p>
        </p:txBody>
      </p:sp>
      <p:pic>
        <p:nvPicPr>
          <p:cNvPr id="5122" name="Picture 2" descr="http://krymology.info/images/thumb/e/ef/N_C_Zoya_Ruhadze.jpg/200px-N_C_Zoya_Ruhadz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005556" y="908719"/>
            <a:ext cx="3775700" cy="50405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32904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13 апреля 2015 года</a:t>
            </a:r>
            <a:endParaRPr lang="ru-RU" dirty="0"/>
          </a:p>
        </p:txBody>
      </p:sp>
      <p:sp>
        <p:nvSpPr>
          <p:cNvPr id="3" name="Объект 2"/>
          <p:cNvSpPr>
            <a:spLocks noGrp="1"/>
          </p:cNvSpPr>
          <p:nvPr>
            <p:ph idx="1"/>
          </p:nvPr>
        </p:nvSpPr>
        <p:spPr>
          <a:xfrm>
            <a:off x="914400" y="2769833"/>
            <a:ext cx="7315200" cy="1163223"/>
          </a:xfrm>
        </p:spPr>
        <p:txBody>
          <a:bodyPr/>
          <a:lstStyle/>
          <a:p>
            <a:r>
              <a:rPr lang="ru-RU" sz="2800" dirty="0" smtClean="0"/>
              <a:t>День освобождения Симферополя от немецко-фашистских захватчиков</a:t>
            </a:r>
            <a:r>
              <a:rPr lang="ru-RU" dirty="0" smtClean="0"/>
              <a:t>.</a:t>
            </a:r>
            <a:endParaRPr lang="ru-RU" dirty="0"/>
          </a:p>
        </p:txBody>
      </p:sp>
    </p:spTree>
    <p:extLst>
      <p:ext uri="{BB962C8B-B14F-4D97-AF65-F5344CB8AC3E}">
        <p14:creationId xmlns:p14="http://schemas.microsoft.com/office/powerpoint/2010/main" val="2661789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260648"/>
            <a:ext cx="8352928" cy="5632311"/>
          </a:xfrm>
          <a:prstGeom prst="rect">
            <a:avLst/>
          </a:prstGeom>
        </p:spPr>
        <p:txBody>
          <a:bodyPr wrap="square">
            <a:spAutoFit/>
          </a:bodyPr>
          <a:lstStyle/>
          <a:p>
            <a:r>
              <a:rPr lang="ru-RU" sz="2400" dirty="0"/>
              <a:t>Крым и Грузия не забыли героических подвигов Зои Рухадзе.</a:t>
            </a:r>
          </a:p>
          <a:p>
            <a:endParaRPr lang="ru-RU" sz="2400" dirty="0" smtClean="0"/>
          </a:p>
          <a:p>
            <a:pPr marL="342900" indent="-342900">
              <a:buFont typeface="Arial" pitchFamily="34" charset="0"/>
              <a:buChar char="•"/>
            </a:pPr>
            <a:r>
              <a:rPr lang="ru-RU" sz="2400" dirty="0" smtClean="0"/>
              <a:t>Ей </a:t>
            </a:r>
            <a:r>
              <a:rPr lang="ru-RU" sz="2400" dirty="0"/>
              <a:t>воздвигнуты памятники и в Симферополе, и в Тбилиси.</a:t>
            </a:r>
          </a:p>
          <a:p>
            <a:pPr marL="342900" indent="-342900">
              <a:buFont typeface="Arial" pitchFamily="34" charset="0"/>
              <a:buChar char="•"/>
            </a:pPr>
            <a:r>
              <a:rPr lang="ru-RU" sz="2400" dirty="0"/>
              <a:t>Ее именем названа улица в Симферополе.</a:t>
            </a:r>
          </a:p>
          <a:p>
            <a:pPr marL="342900" indent="-342900">
              <a:buFont typeface="Arial" pitchFamily="34" charset="0"/>
              <a:buChar char="•"/>
            </a:pPr>
            <a:r>
              <a:rPr lang="ru-RU" sz="2400" dirty="0"/>
              <a:t>Школы — в Симферополе № 14, в Тбилиси № 42 носят имя Зои Рухадзе.</a:t>
            </a:r>
          </a:p>
          <a:p>
            <a:pPr marL="342900" indent="-342900">
              <a:buFont typeface="Arial" pitchFamily="34" charset="0"/>
              <a:buChar char="•"/>
            </a:pPr>
            <a:r>
              <a:rPr lang="ru-RU" sz="2400" dirty="0"/>
              <a:t>О Зое Рухадзе снят фильм «Девушка из камеры №25».</a:t>
            </a:r>
          </a:p>
          <a:p>
            <a:pPr marL="342900" indent="-342900">
              <a:buFont typeface="Arial" pitchFamily="34" charset="0"/>
              <a:buChar char="•"/>
            </a:pPr>
            <a:r>
              <a:rPr lang="ru-RU" sz="2400" dirty="0"/>
              <a:t>Ей посвящены пьеса и поэма.</a:t>
            </a:r>
          </a:p>
          <a:p>
            <a:pPr marL="342900" indent="-342900">
              <a:buFont typeface="Arial" pitchFamily="34" charset="0"/>
              <a:buChar char="•"/>
            </a:pPr>
            <a:r>
              <a:rPr lang="ru-RU" sz="2400" dirty="0"/>
              <a:t>О подвигах двух Зой — Космодемьянской и Рухадзе — напоминают их космические "двойники" — две звезды на небесах, имена которых — ЗОЯ-1 и ЗОЯ-2 утверждены международным планетным центром.</a:t>
            </a:r>
          </a:p>
        </p:txBody>
      </p:sp>
    </p:spTree>
    <p:extLst>
      <p:ext uri="{BB962C8B-B14F-4D97-AF65-F5344CB8AC3E}">
        <p14:creationId xmlns:p14="http://schemas.microsoft.com/office/powerpoint/2010/main" val="2746530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32792"/>
            <a:ext cx="7315200" cy="1154097"/>
          </a:xfrm>
        </p:spPr>
        <p:txBody>
          <a:bodyPr/>
          <a:lstStyle/>
          <a:p>
            <a:r>
              <a:rPr lang="ru-RU" dirty="0" smtClean="0"/>
              <a:t>Источники:</a:t>
            </a:r>
            <a:endParaRPr lang="ru-RU" dirty="0"/>
          </a:p>
        </p:txBody>
      </p:sp>
      <p:sp>
        <p:nvSpPr>
          <p:cNvPr id="4" name="Объект 3"/>
          <p:cNvSpPr>
            <a:spLocks noGrp="1"/>
          </p:cNvSpPr>
          <p:nvPr>
            <p:ph idx="1"/>
          </p:nvPr>
        </p:nvSpPr>
        <p:spPr>
          <a:xfrm>
            <a:off x="251520" y="1196752"/>
            <a:ext cx="8712968" cy="3539527"/>
          </a:xfrm>
        </p:spPr>
        <p:txBody>
          <a:bodyPr/>
          <a:lstStyle/>
          <a:p>
            <a:r>
              <a:rPr lang="en-US" dirty="0">
                <a:hlinkClick r:id="rId2"/>
              </a:rPr>
              <a:t>https://</a:t>
            </a:r>
            <a:r>
              <a:rPr lang="en-US" dirty="0" smtClean="0">
                <a:hlinkClick r:id="rId2"/>
              </a:rPr>
              <a:t>www.google.com.ua/maps</a:t>
            </a:r>
            <a:endParaRPr lang="ru-RU" dirty="0"/>
          </a:p>
          <a:p>
            <a:r>
              <a:rPr lang="en-US" dirty="0">
                <a:hlinkClick r:id="rId3"/>
              </a:rPr>
              <a:t>https://</a:t>
            </a:r>
            <a:r>
              <a:rPr lang="en-US" dirty="0" smtClean="0">
                <a:hlinkClick r:id="rId3"/>
              </a:rPr>
              <a:t>ru.wikipedia.org/wiki</a:t>
            </a:r>
            <a:endParaRPr lang="ru-RU" dirty="0" smtClean="0"/>
          </a:p>
          <a:p>
            <a:r>
              <a:rPr lang="en-US" dirty="0">
                <a:hlinkClick r:id="rId4"/>
              </a:rPr>
              <a:t>http://</a:t>
            </a:r>
            <a:r>
              <a:rPr lang="en-US" dirty="0" smtClean="0">
                <a:hlinkClick r:id="rId4"/>
              </a:rPr>
              <a:t>www.molodguard.ru/guardian5.htm</a:t>
            </a:r>
            <a:endParaRPr lang="ru-RU" dirty="0" smtClean="0"/>
          </a:p>
          <a:p>
            <a:r>
              <a:rPr lang="en-US" dirty="0">
                <a:hlinkClick r:id="rId5"/>
              </a:rPr>
              <a:t>http://diletant.ru/articles/22849774</a:t>
            </a:r>
            <a:r>
              <a:rPr lang="en-US" dirty="0" smtClean="0">
                <a:hlinkClick r:id="rId5"/>
              </a:rPr>
              <a:t>/</a:t>
            </a:r>
            <a:endParaRPr lang="ru-RU" dirty="0" smtClean="0"/>
          </a:p>
          <a:p>
            <a:r>
              <a:rPr lang="en-US" dirty="0">
                <a:hlinkClick r:id="rId6"/>
              </a:rPr>
              <a:t>http</a:t>
            </a:r>
            <a:r>
              <a:rPr lang="en-US">
                <a:hlinkClick r:id="rId6"/>
              </a:rPr>
              <a:t>://</a:t>
            </a:r>
            <a:r>
              <a:rPr lang="en-US" smtClean="0">
                <a:hlinkClick r:id="rId6"/>
              </a:rPr>
              <a:t>krymology.info/index.php/</a:t>
            </a:r>
            <a:endParaRPr lang="ru-RU" dirty="0"/>
          </a:p>
        </p:txBody>
      </p:sp>
    </p:spTree>
    <p:extLst>
      <p:ext uri="{BB962C8B-B14F-4D97-AF65-F5344CB8AC3E}">
        <p14:creationId xmlns:p14="http://schemas.microsoft.com/office/powerpoint/2010/main" val="85635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857250"/>
          </a:xfrm>
        </p:spPr>
        <p:txBody>
          <a:bodyPr/>
          <a:lstStyle/>
          <a:p>
            <a:r>
              <a:rPr lang="ru-RU" dirty="0" smtClean="0"/>
              <a:t>ул. Олега Кошевого</a:t>
            </a:r>
            <a:endParaRPr lang="ru-RU" dirty="0"/>
          </a:p>
        </p:txBody>
      </p:sp>
      <p:sp>
        <p:nvSpPr>
          <p:cNvPr id="4" name="Объект 3"/>
          <p:cNvSpPr>
            <a:spLocks noGrp="1"/>
          </p:cNvSpPr>
          <p:nvPr>
            <p:ph sz="quarter" idx="13"/>
          </p:nvPr>
        </p:nvSpPr>
        <p:spPr/>
        <p:txBody>
          <a:bodyPr/>
          <a:lstStyle/>
          <a:p>
            <a:r>
              <a:rPr lang="ru-RU" sz="2800" dirty="0"/>
              <a:t>Олег Васильевич Кошевой </a:t>
            </a:r>
            <a:r>
              <a:rPr lang="ru-RU" dirty="0"/>
              <a:t>родился </a:t>
            </a:r>
            <a:r>
              <a:rPr lang="ru-RU" dirty="0" smtClean="0"/>
              <a:t> </a:t>
            </a:r>
            <a:r>
              <a:rPr lang="ru-RU" b="1" dirty="0" smtClean="0"/>
              <a:t>8 </a:t>
            </a:r>
            <a:r>
              <a:rPr lang="ru-RU" b="1" dirty="0"/>
              <a:t>июня 1926 года</a:t>
            </a:r>
            <a:r>
              <a:rPr lang="ru-RU" dirty="0"/>
              <a:t> в городе Прилуках Черниговской области. </a:t>
            </a:r>
          </a:p>
        </p:txBody>
      </p:sp>
      <p:sp>
        <p:nvSpPr>
          <p:cNvPr id="5" name="Объект 4"/>
          <p:cNvSpPr>
            <a:spLocks noGrp="1"/>
          </p:cNvSpPr>
          <p:nvPr>
            <p:ph sz="quarter" idx="14"/>
          </p:nvPr>
        </p:nvSpPr>
        <p:spPr/>
        <p:txBody>
          <a:bodyPr/>
          <a:lstStyle/>
          <a:p>
            <a:endParaRPr lang="ru-RU" dirty="0"/>
          </a:p>
        </p:txBody>
      </p:sp>
      <p:pic>
        <p:nvPicPr>
          <p:cNvPr id="1026" name="Picture 2" descr="Олег Кошевой"/>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6016" y="1052736"/>
            <a:ext cx="3960440" cy="578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177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92088" y="188639"/>
            <a:ext cx="8212360" cy="65980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Прямая соединительная линия 5"/>
          <p:cNvCxnSpPr/>
          <p:nvPr/>
        </p:nvCxnSpPr>
        <p:spPr>
          <a:xfrm>
            <a:off x="3995936" y="692130"/>
            <a:ext cx="216024" cy="15121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4199531" y="2189343"/>
            <a:ext cx="298737" cy="16717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644008" y="5013176"/>
            <a:ext cx="0" cy="3558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4644008" y="5369024"/>
            <a:ext cx="144016" cy="50824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02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49738"/>
            <a:ext cx="8568952" cy="2677656"/>
          </a:xfrm>
          <a:prstGeom prst="rect">
            <a:avLst/>
          </a:prstGeom>
        </p:spPr>
        <p:txBody>
          <a:bodyPr wrap="square">
            <a:spAutoFit/>
          </a:bodyPr>
          <a:lstStyle/>
          <a:p>
            <a:r>
              <a:rPr lang="ru-RU" sz="2400" dirty="0"/>
              <a:t>Участник и один из организаторов подпольной комсомольской организации «Молодая гвардия» </a:t>
            </a:r>
            <a:r>
              <a:rPr lang="ru-RU" sz="2400" dirty="0" smtClean="0"/>
              <a:t> в </a:t>
            </a:r>
            <a:r>
              <a:rPr lang="ru-RU" sz="2400" dirty="0"/>
              <a:t>годы Великой Отечественной войны. </a:t>
            </a:r>
            <a:r>
              <a:rPr lang="ru-RU" sz="2400" dirty="0" smtClean="0"/>
              <a:t>После оккупации Краснодона</a:t>
            </a:r>
            <a:r>
              <a:rPr lang="ru-RU" sz="2400" dirty="0"/>
              <a:t> </a:t>
            </a:r>
            <a:r>
              <a:rPr lang="ru-RU" sz="2400" dirty="0" smtClean="0"/>
              <a:t> немецкими  </a:t>
            </a:r>
            <a:r>
              <a:rPr lang="ru-RU" sz="2400" dirty="0"/>
              <a:t>войсками (июль 1942) под руководством партийного подполья участвовал в создании комсомольской подпольной организации, член её штаба</a:t>
            </a:r>
            <a:r>
              <a:rPr lang="ru-RU" sz="2400" dirty="0" smtClean="0"/>
              <a:t>.</a:t>
            </a:r>
            <a:endParaRPr lang="ru-RU" sz="2400" dirty="0"/>
          </a:p>
        </p:txBody>
      </p:sp>
      <p:pic>
        <p:nvPicPr>
          <p:cNvPr id="2050" name="Picture 2" descr="https://upload.wikimedia.org/wikipedia/ru/6/60/%D0%9C%D0%BE%D0%BB%D0%BE%D0%B4.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43808" y="2420888"/>
            <a:ext cx="5472608" cy="4435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38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610810"/>
            <a:ext cx="4788024" cy="3970318"/>
          </a:xfrm>
          <a:prstGeom prst="rect">
            <a:avLst/>
          </a:prstGeom>
        </p:spPr>
        <p:txBody>
          <a:bodyPr wrap="square">
            <a:spAutoFit/>
          </a:bodyPr>
          <a:lstStyle/>
          <a:p>
            <a:r>
              <a:rPr lang="ru-RU" dirty="0"/>
              <a:t>В январе 1943 года организация была раскрыта немецкой службой безопасности; Кошевой пытался перейти линию фронта, но был схвачен на станции  — при обычном обыске на блокпосту у него был обнаружен пистолет, чистые бланки участника подполья и зашитый в одежде комсомольский билет, который он отказался оставить, вопреки требованиям конспирации. После пыток </a:t>
            </a:r>
            <a:r>
              <a:rPr lang="ru-RU" dirty="0">
                <a:hlinkClick r:id="rId2" tooltip="9 февраля"/>
              </a:rPr>
              <a:t> </a:t>
            </a:r>
            <a:r>
              <a:rPr lang="ru-RU" dirty="0"/>
              <a:t>февраля 1943 год расстрелян в Гремучем лесу на окраине города </a:t>
            </a:r>
            <a:r>
              <a:rPr lang="ru-RU" dirty="0" smtClean="0"/>
              <a:t>.</a:t>
            </a:r>
            <a:endParaRPr lang="ru-RU" dirty="0"/>
          </a:p>
        </p:txBody>
      </p:sp>
      <p:pic>
        <p:nvPicPr>
          <p:cNvPr id="3074" name="Picture 2" descr="http://mger2020.ru/sites/default/files/u112/2_63.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5377" y="291710"/>
            <a:ext cx="3865135" cy="5153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Прямоугольник 2"/>
          <p:cNvSpPr/>
          <p:nvPr/>
        </p:nvSpPr>
        <p:spPr>
          <a:xfrm>
            <a:off x="129030" y="5805264"/>
            <a:ext cx="871296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ru-RU" b="1" dirty="0"/>
              <a:t>13 сентября 1943 года Олегу Кошевому было посмертно присвоено звание Герой Советского Союза.</a:t>
            </a:r>
          </a:p>
        </p:txBody>
      </p:sp>
    </p:spTree>
    <p:extLst>
      <p:ext uri="{BB962C8B-B14F-4D97-AF65-F5344CB8AC3E}">
        <p14:creationId xmlns:p14="http://schemas.microsoft.com/office/powerpoint/2010/main" val="2860784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67494"/>
            <a:ext cx="8229600" cy="85725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t>ул. Любы Шевцовой</a:t>
            </a:r>
            <a:endParaRPr lang="ru-RU" dirty="0"/>
          </a:p>
        </p:txBody>
      </p:sp>
      <p:sp>
        <p:nvSpPr>
          <p:cNvPr id="3" name="Прямоугольник 2"/>
          <p:cNvSpPr/>
          <p:nvPr/>
        </p:nvSpPr>
        <p:spPr>
          <a:xfrm>
            <a:off x="4427984" y="1351866"/>
            <a:ext cx="4355976" cy="4493538"/>
          </a:xfrm>
          <a:prstGeom prst="rect">
            <a:avLst/>
          </a:prstGeom>
        </p:spPr>
        <p:txBody>
          <a:bodyPr wrap="square">
            <a:spAutoFit/>
          </a:bodyPr>
          <a:lstStyle/>
          <a:p>
            <a:r>
              <a:rPr lang="ru-RU" sz="2400" b="1" dirty="0" smtClean="0"/>
              <a:t>Любовь Георгиевна Шевцова </a:t>
            </a:r>
          </a:p>
          <a:p>
            <a:r>
              <a:rPr lang="ru-RU" sz="2400" dirty="0" smtClean="0"/>
              <a:t>(1924 – 1943)</a:t>
            </a:r>
          </a:p>
          <a:p>
            <a:endParaRPr lang="ru-RU" dirty="0" smtClean="0"/>
          </a:p>
          <a:p>
            <a:r>
              <a:rPr lang="ru-RU" sz="2800" dirty="0" smtClean="0"/>
              <a:t>Участница, член подпольной организации «Молодая гвардия»</a:t>
            </a:r>
          </a:p>
          <a:p>
            <a:endParaRPr lang="ru-RU" sz="2800" dirty="0"/>
          </a:p>
          <a:p>
            <a:r>
              <a:rPr lang="ru-RU" sz="2800" dirty="0" smtClean="0"/>
              <a:t>Звание «Герой Советского Союза» получила посмертно.</a:t>
            </a:r>
            <a:endParaRPr lang="ru-RU" sz="2800" dirty="0"/>
          </a:p>
        </p:txBody>
      </p:sp>
      <p:pic>
        <p:nvPicPr>
          <p:cNvPr id="11268" name="Picture 4" descr="http://www.molodguard.ru/newphoto1575.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504" y="988378"/>
            <a:ext cx="4121385" cy="52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259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3528" y="188638"/>
            <a:ext cx="7056784" cy="655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Прямая соединительная линия 2"/>
          <p:cNvCxnSpPr/>
          <p:nvPr/>
        </p:nvCxnSpPr>
        <p:spPr>
          <a:xfrm>
            <a:off x="1907704" y="2852936"/>
            <a:ext cx="1224136" cy="3600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Прямая соединительная линия 4"/>
          <p:cNvCxnSpPr/>
          <p:nvPr/>
        </p:nvCxnSpPr>
        <p:spPr>
          <a:xfrm flipV="1">
            <a:off x="2519772" y="6453336"/>
            <a:ext cx="612068" cy="29230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flipH="1" flipV="1">
            <a:off x="1403648" y="1351919"/>
            <a:ext cx="144016" cy="42089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264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57200" y="267494"/>
            <a:ext cx="8229600" cy="857250"/>
          </a:xfrm>
          <a:prstGeom prst="rect">
            <a:avLst/>
          </a:prstGeom>
        </p:spPr>
        <p:txBody>
          <a:bodyPr/>
          <a:lst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t>ул. Семёна Костерина</a:t>
            </a:r>
            <a:endParaRPr lang="ru-RU" dirty="0"/>
          </a:p>
        </p:txBody>
      </p:sp>
      <p:sp>
        <p:nvSpPr>
          <p:cNvPr id="3" name="Прямоугольник 2"/>
          <p:cNvSpPr/>
          <p:nvPr/>
        </p:nvSpPr>
        <p:spPr>
          <a:xfrm>
            <a:off x="3995936" y="980728"/>
            <a:ext cx="4788024" cy="5539978"/>
          </a:xfrm>
          <a:prstGeom prst="rect">
            <a:avLst/>
          </a:prstGeom>
        </p:spPr>
        <p:txBody>
          <a:bodyPr wrap="square">
            <a:spAutoFit/>
          </a:bodyPr>
          <a:lstStyle/>
          <a:p>
            <a:r>
              <a:rPr lang="ru-RU" sz="2800" b="1" dirty="0" smtClean="0"/>
              <a:t>Семён Петрович Костерин</a:t>
            </a:r>
          </a:p>
          <a:p>
            <a:r>
              <a:rPr lang="ru-RU" sz="2800" dirty="0" smtClean="0"/>
              <a:t>(1924 – 1944)</a:t>
            </a:r>
          </a:p>
          <a:p>
            <a:endParaRPr lang="ru-RU" dirty="0" smtClean="0"/>
          </a:p>
          <a:p>
            <a:r>
              <a:rPr lang="ru-RU" sz="2800" dirty="0" smtClean="0"/>
              <a:t>старший сержант, </a:t>
            </a:r>
            <a:r>
              <a:rPr lang="ru-RU" sz="2800" dirty="0"/>
              <a:t>командовал орудием 439-го истребительно-противотанкового артиллерийского полка 1-й отдельной истребительно-противотанковой бригады 1-го Белорусского фронта</a:t>
            </a:r>
          </a:p>
        </p:txBody>
      </p:sp>
      <p:pic>
        <p:nvPicPr>
          <p:cNvPr id="12290" name="Picture 2" descr="https://upload.wikimedia.org/wikipedia/commons/b/bd/KosterinSemPet.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714" y="1255496"/>
            <a:ext cx="3661205" cy="486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7094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Классическая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107</TotalTime>
  <Words>354</Words>
  <Application>Microsoft Office PowerPoint</Application>
  <PresentationFormat>Экран (4:3)</PresentationFormat>
  <Paragraphs>59</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Перспектива</vt:lpstr>
      <vt:lpstr>ПАМЯТИ ГЕРОЕВ</vt:lpstr>
      <vt:lpstr>13 апреля 2015 года</vt:lpstr>
      <vt:lpstr>ул. Олега Кошевого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Источники: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ПАМЯТИ ГЕРОЕВ</dc:title>
  <dc:creator>z</dc:creator>
  <cp:lastModifiedBy>z</cp:lastModifiedBy>
  <cp:revision>14</cp:revision>
  <dcterms:created xsi:type="dcterms:W3CDTF">2015-04-06T18:34:41Z</dcterms:created>
  <dcterms:modified xsi:type="dcterms:W3CDTF">2015-04-13T17:58:52Z</dcterms:modified>
</cp:coreProperties>
</file>