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8C12DB-58A9-4C74-9E69-B231DC9DE273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BEDD54-15BD-42A0-856C-E33B71E7D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986637" cy="882119"/>
          </a:xfrm>
        </p:spPr>
        <p:txBody>
          <a:bodyPr>
            <a:normAutofit fontScale="25000" lnSpcReduction="20000"/>
          </a:bodyPr>
          <a:lstStyle/>
          <a:p>
            <a:pPr marL="45720" indent="0" algn="ctr">
              <a:buNone/>
            </a:pPr>
            <a:endParaRPr lang="ru-RU" sz="4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" indent="0" algn="r">
              <a:buNone/>
            </a:pPr>
            <a:r>
              <a:rPr lang="ru-RU" sz="9600" b="1" dirty="0" smtClean="0">
                <a:solidFill>
                  <a:schemeClr val="bg1">
                    <a:lumMod val="50000"/>
                  </a:schemeClr>
                </a:solidFill>
              </a:rPr>
              <a:t>Кл. рук-ль 9в класса МБОУ Гимназии №9 г. Кызыла </a:t>
            </a:r>
            <a:r>
              <a:rPr lang="ru-RU" sz="9600" b="1" dirty="0" err="1" smtClean="0">
                <a:solidFill>
                  <a:schemeClr val="bg1">
                    <a:lumMod val="50000"/>
                  </a:schemeClr>
                </a:solidFill>
              </a:rPr>
              <a:t>Монгуш</a:t>
            </a:r>
            <a:r>
              <a:rPr lang="ru-RU" sz="9600" b="1" dirty="0" smtClean="0">
                <a:solidFill>
                  <a:schemeClr val="bg1">
                    <a:lumMod val="50000"/>
                  </a:schemeClr>
                </a:solidFill>
              </a:rPr>
              <a:t> Н.Б.</a:t>
            </a:r>
            <a:endParaRPr lang="ru-RU" sz="9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272808" cy="3312368"/>
          </a:xfrm>
        </p:spPr>
        <p:txBody>
          <a:bodyPr/>
          <a:lstStyle/>
          <a:p>
            <a:pPr marL="182880" indent="0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Конституционные права, свободы и обязанности человека и гражданина РФ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5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"/>
            <a:ext cx="3636085" cy="692696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Экологические права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1052736"/>
            <a:ext cx="4356921" cy="4584584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/>
              <a:t>Право на благоприятную окружающую среду ( ст. 42)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/>
              <a:t>Право на возмещение ущерба, причиненного здоровью или имуществу экологическим правонарушением (ст. 42)</a:t>
            </a:r>
            <a:endParaRPr lang="ru-RU" sz="2400" i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16832"/>
            <a:ext cx="4412771" cy="273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6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5966666" cy="432048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В Конституции </a:t>
            </a:r>
            <a:r>
              <a:rPr lang="ru-RU" sz="2400" i="1" dirty="0" err="1" smtClean="0">
                <a:solidFill>
                  <a:srgbClr val="C00000"/>
                </a:solidFill>
              </a:rPr>
              <a:t>зафикцированы</a:t>
            </a:r>
            <a:r>
              <a:rPr lang="ru-RU" sz="2400" i="1" dirty="0" smtClean="0">
                <a:solidFill>
                  <a:srgbClr val="C00000"/>
                </a:solidFill>
              </a:rPr>
              <a:t> следующие основные обязанности: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8389484" cy="4968552"/>
          </a:xfrm>
        </p:spPr>
        <p:txBody>
          <a:bodyPr/>
          <a:lstStyle/>
          <a:p>
            <a:pPr algn="l"/>
            <a:endParaRPr lang="ru-RU" dirty="0">
              <a:solidFill>
                <a:srgbClr val="333333"/>
              </a:solidFill>
              <a:latin typeface="Helvetica Neue"/>
            </a:endParaRPr>
          </a:p>
          <a:p>
            <a:pPr algn="l">
              <a:buFont typeface="+mj-lt"/>
              <a:buAutoNum type="arabicPeriod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Граждане должны соблюдать и законы РФ (статья 15)</a:t>
            </a:r>
          </a:p>
          <a:p>
            <a:pPr algn="l">
              <a:buFont typeface="+mj-lt"/>
              <a:buAutoNum type="arabicPeriod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Граждане обязаны платить налоги и сборы (статья 57)</a:t>
            </a:r>
          </a:p>
          <a:p>
            <a:pPr algn="l">
              <a:buFont typeface="+mj-lt"/>
              <a:buAutoNum type="arabicPeriod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Граждане обязаны сохранять природу и окружающую среду (статья 58)</a:t>
            </a:r>
          </a:p>
          <a:p>
            <a:pPr algn="l">
              <a:buFont typeface="+mj-lt"/>
              <a:buAutoNum type="arabicPeriod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Обязанность защищать Отечество (статья 59)</a:t>
            </a:r>
          </a:p>
          <a:p>
            <a:pPr algn="l">
              <a:buFont typeface="+mj-lt"/>
              <a:buAutoNum type="arabicPeriod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Граждане обязаны заботиться о сохранение исторического и культурного наследия (статья 44 пункт 3)</a:t>
            </a:r>
          </a:p>
          <a:p>
            <a:pPr algn="l">
              <a:buFont typeface="+mj-lt"/>
              <a:buAutoNum type="arabicPeriod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Родители обязаны обеспечить получение детьми основного общего среднего образования (статья 43</a:t>
            </a:r>
            <a:r>
              <a:rPr lang="ru-RU" dirty="0" smtClean="0">
                <a:solidFill>
                  <a:srgbClr val="333333"/>
                </a:solidFill>
                <a:latin typeface="Helvetica Neue"/>
              </a:rPr>
              <a:t>)</a:t>
            </a:r>
            <a:endParaRPr lang="ru-RU" dirty="0">
              <a:solidFill>
                <a:srgbClr val="333333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762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116633"/>
            <a:ext cx="8208912" cy="108012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Президент Российской Федерации является гарантом Конституции РФ.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32" y="1124745"/>
            <a:ext cx="6840760" cy="4032448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… при осуществлении полномочий Президента Российской Федерации уважать и охранять права и свободы человека и гражданина, соблюдать и защищать Конституцию…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68335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052736"/>
            <a:ext cx="7165348" cy="4390235"/>
          </a:xfrm>
        </p:spPr>
        <p:txBody>
          <a:bodyPr>
            <a:noAutofit/>
          </a:bodyPr>
          <a:lstStyle/>
          <a:p>
            <a:pPr algn="l"/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</a:rPr>
              <a:t>Человек, его права и свободы есть высшая ценность. Признание, соблюдение и защита прав и свобод человека представляет собой обязанность государства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40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endParaRPr lang="ru-RU" sz="4000" i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46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188640"/>
            <a:ext cx="5966666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Личные права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692696"/>
            <a:ext cx="8496944" cy="576064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жизнь (ст. 20)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достоинство (ст.21, ч.1)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безопасность(ст.21, ч.2)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свободу и личную неприкосновенность(ст.22)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неприкосновенность частной жизни, личную и семейную тайну, защиту своей чести и доброго имени(ст.23)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тайну переписки, телефонных переговоров, почтовых, телеграфных и иных сообщений(ст.23,ч.2)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ознакомление с документами и материалами, непосредственно затрагивающие его права и свободы(ст.24, ч.2)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неприкосновенность жилища(ст.25)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определение и указание своей национальной принадлежности(ст.26, ч.1)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пользование родным языком(ст.26,ч.2)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27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116632"/>
            <a:ext cx="5966666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i="1" dirty="0" smtClean="0">
                <a:solidFill>
                  <a:srgbClr val="C00000"/>
                </a:solidFill>
              </a:rPr>
              <a:t>Личные права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18426" y="1340768"/>
            <a:ext cx="5246062" cy="4822278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свободно передвигаться, выбирать место пребывания и жительства(ст.27,ч.1)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свободно выезжать за пределы РФ и беспрепятственно возвращаться(ст. 27, ч.2)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Свобода совести и вероисповедания (ст. 28)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Свобода мысли и слова (ст.29, ч.1)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информацию (ст.29,ч.4)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2" y="1093021"/>
            <a:ext cx="345638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116632"/>
            <a:ext cx="5966666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Политические права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496944" cy="5616624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информацию (ст. 29)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объединение, свобода союзов и партий (ст.30)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собрания, митинги, демонстрации, шествия, пикетирования (ст. 30)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участие в управлении делами государства ( ст.32, ч.1)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избирать и быть избранным (т. 32, ч.2)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обращений в государственные органы (ст. 33)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7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7"/>
            <a:ext cx="7416824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solidFill>
                  <a:srgbClr val="C00000"/>
                </a:solidFill>
              </a:rPr>
              <a:t>Экономические права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4464495" cy="54707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8024" y="980728"/>
            <a:ext cx="4355976" cy="5760640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/>
              <a:t>Свобода предпринимательской деятельности ( ст. 34)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/>
              <a:t>Право на частную собственность (ст. 35, 36)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/>
              <a:t>Право на наследование (ст. 35, ч.4)</a:t>
            </a:r>
            <a:endParaRPr lang="ru-RU" sz="2400" i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433918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0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04856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Социальные права</a:t>
            </a: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424936" cy="5688632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Свобода труда, право на труд в нормальных условиях ( ст. 37)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защиту от безработицы (ст.37)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отдых (ст.37)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материнство, детство и отцовство ( ст.38)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социальное обеспечение (ст.39)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охрану здоровья и медицинскую помощь ( ст.41)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благоприятную окружающую среду ( ст.42)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dirty="0" smtClean="0"/>
              <a:t>Право на образование (ст.43)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4284157" cy="576063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Культурные права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908720"/>
            <a:ext cx="4036732" cy="4608512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/>
              <a:t>Свобода творчества и преподавания ( ст.44, ч.1)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/>
              <a:t>Право на участие в культурной жизни; на пользование культурными учреждениями ( ст.44, ч.2)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/>
              <a:t>Доступ к культурным ценностям (ст.44, ч.2)</a:t>
            </a:r>
            <a:endParaRPr lang="ru-RU" sz="2400" i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725" y="1772816"/>
            <a:ext cx="4277745" cy="250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541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Конституционные права, свободы и обязанности человека и гражданина РФ</vt:lpstr>
      <vt:lpstr>Президент Российской Федерации является гарантом Конституции РФ.</vt:lpstr>
      <vt:lpstr>Презентация PowerPoint</vt:lpstr>
      <vt:lpstr>Личные права</vt:lpstr>
      <vt:lpstr>Личные права</vt:lpstr>
      <vt:lpstr>Политические права</vt:lpstr>
      <vt:lpstr>Экономические права</vt:lpstr>
      <vt:lpstr>Социальные права</vt:lpstr>
      <vt:lpstr>Культурные права</vt:lpstr>
      <vt:lpstr>Экологические права</vt:lpstr>
      <vt:lpstr>В Конституции зафикцированы следующие основные обязанности: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Информатика</cp:lastModifiedBy>
  <cp:revision>37</cp:revision>
  <dcterms:created xsi:type="dcterms:W3CDTF">2015-03-26T12:36:04Z</dcterms:created>
  <dcterms:modified xsi:type="dcterms:W3CDTF">2015-04-13T12:50:06Z</dcterms:modified>
</cp:coreProperties>
</file>