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8" r:id="rId8"/>
    <p:sldId id="266" r:id="rId9"/>
    <p:sldId id="262" r:id="rId10"/>
    <p:sldId id="260" r:id="rId11"/>
    <p:sldId id="261" r:id="rId12"/>
    <p:sldId id="270" r:id="rId13"/>
    <p:sldId id="269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0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57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2271C6E-2B66-40D7-81F2-0EF6D37C1EC8}" type="datetimeFigureOut">
              <a:rPr lang="ru-RU" smtClean="0"/>
              <a:t>21.09.2013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A7E392B-17F7-4F71-9B53-7BE2B0345E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0"/>
            <a:ext cx="7988424" cy="1946697"/>
          </a:xfrm>
        </p:spPr>
        <p:txBody>
          <a:bodyPr/>
          <a:lstStyle/>
          <a:p>
            <a:r>
              <a:rPr lang="ru-RU" dirty="0" smtClean="0"/>
              <a:t>КОНСТИТУЦИЯ РФ.</a:t>
            </a:r>
            <a:br>
              <a:rPr lang="ru-RU" dirty="0" smtClean="0"/>
            </a:br>
            <a:r>
              <a:rPr lang="ru-RU" dirty="0" smtClean="0"/>
              <a:t> Викторина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70482"/>
            <a:ext cx="5050870" cy="400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26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Молодец!</a:t>
            </a:r>
            <a:endParaRPr lang="ru-RU" dirty="0"/>
          </a:p>
        </p:txBody>
      </p:sp>
      <p:pic>
        <p:nvPicPr>
          <p:cNvPr id="7170" name="Picture 2">
            <a:hlinkClick r:id="" action="ppaction://hlinkshowjump?jump=lastslideviewed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17232"/>
            <a:ext cx="1213209" cy="121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628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>
            <a:hlinkClick r:id="" action="ppaction://hlinkshowjump?jump=lastslideviewed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41168"/>
            <a:ext cx="1212850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954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hlinkClick r:id="" action="ppaction://hlinkshowjump?jump=lastslideviewed"/>
              </a:rPr>
              <a:t>Статья 2</a:t>
            </a:r>
            <a:endParaRPr lang="ru-RU" dirty="0"/>
          </a:p>
          <a:p>
            <a:endParaRPr lang="ru-RU" dirty="0"/>
          </a:p>
          <a:p>
            <a:r>
              <a:rPr lang="ru-RU" dirty="0"/>
              <a:t>Человек, его права и свободы являются высшей ценностью. Признание, соблюдение и защита прав и свобод человека и гражданина - обязанность государства.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4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" action="ppaction://hlinkshowjump?jump=lastslideviewed"/>
              </a:rPr>
              <a:t>Справка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15 октября 1993 года президент Б. Н. Ельцин подписал указ о всенародном голосовании по проекту конституции России и утвердил «Положение о всенародном голосовании по проекту Конституции Российской Федерации 12 декабря 1993 года». Согласно Положению, Конституция считалась одобренной, если за её принятие проголосовало большинство избирателей, принявших участие в голосовании, при том условии, что участие в голосовании приняло более половины числа зарегистрированных избирателей. Термин «всенародное голосование» (а не «референдум») был использован для того, чтобы обойти положение действовавшего Закона о референдуме РСФСР, согласно статье 9 которого референдум мог быть назначен лишь Съездом народных депутатов или Верховным Советом РФ, но в статье 1 данного закона оба эти термина являются равнозначными.</a:t>
            </a:r>
          </a:p>
          <a:p>
            <a:r>
              <a:rPr lang="ru-RU" dirty="0"/>
              <a:t>Голосование состоялось 12 декабря 1993 года. За принятие конституции проголосовало 58,43 %, против — 41,57 %. </a:t>
            </a:r>
          </a:p>
        </p:txBody>
      </p:sp>
    </p:spTree>
    <p:extLst>
      <p:ext uri="{BB962C8B-B14F-4D97-AF65-F5344CB8AC3E}">
        <p14:creationId xmlns:p14="http://schemas.microsoft.com/office/powerpoint/2010/main" val="29500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809832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hlinkClick r:id="" action="ppaction://hlinkshowjump?jump=lastslideviewed"/>
              </a:rPr>
              <a:t>ГЛАВА 9. КОНСТИТУЦИОННЫЕ ПОПРАВКИ И ПЕРЕСМОТР КОНСТИТУЦИИ</a:t>
            </a:r>
          </a:p>
          <a:p>
            <a:endParaRPr lang="ru-RU" dirty="0">
              <a:hlinkClick r:id="" action="ppaction://hlinkshowjump?jump=lastslideviewed"/>
            </a:endParaRPr>
          </a:p>
          <a:p>
            <a:r>
              <a:rPr lang="ru-RU" dirty="0">
                <a:hlinkClick r:id="" action="ppaction://hlinkshowjump?jump=lastslideviewed"/>
              </a:rPr>
              <a:t>Статья 134</a:t>
            </a:r>
            <a:endParaRPr lang="ru-RU" dirty="0"/>
          </a:p>
          <a:p>
            <a:endParaRPr lang="ru-RU" dirty="0"/>
          </a:p>
          <a:p>
            <a:r>
              <a:rPr lang="ru-RU" dirty="0"/>
              <a:t>Предложения о поправках и пересмотре положений Конституции Российской Федерации могут вносить Президент Российской Федерации, Совет Федерации, Государственная Дума, Правительство Российской Федерации, законодательные (представительные) органы субъектов Российской Федерации, а также группа численностью не менее одной пятой членов Совета Федерации или депутатов Государственной Думы.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77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737824"/>
          </a:xfrm>
        </p:spPr>
        <p:txBody>
          <a:bodyPr>
            <a:normAutofit/>
          </a:bodyPr>
          <a:lstStyle/>
          <a:p>
            <a:r>
              <a:rPr lang="ru-RU" dirty="0">
                <a:hlinkClick r:id="" action="ppaction://hlinkshowjump?jump=lastslideviewed"/>
              </a:rPr>
              <a:t>ГЛАВА 4. ПРЕЗИДЕНТ РОССИЙСКОЙ ФЕДЕРАЦИИ</a:t>
            </a:r>
          </a:p>
          <a:p>
            <a:endParaRPr lang="ru-RU" dirty="0">
              <a:hlinkClick r:id="" action="ppaction://hlinkshowjump?jump=lastslideviewed"/>
            </a:endParaRPr>
          </a:p>
          <a:p>
            <a:r>
              <a:rPr lang="ru-RU" dirty="0">
                <a:hlinkClick r:id="" action="ppaction://hlinkshowjump?jump=lastslideviewed"/>
              </a:rPr>
              <a:t>Статья 80</a:t>
            </a:r>
            <a:endParaRPr lang="ru-RU" dirty="0"/>
          </a:p>
          <a:p>
            <a:endParaRPr lang="ru-RU" dirty="0"/>
          </a:p>
          <a:p>
            <a:r>
              <a:rPr lang="ru-RU" dirty="0"/>
              <a:t>1. Президент Российской Федерации является главой государства.</a:t>
            </a:r>
          </a:p>
          <a:p>
            <a:r>
              <a:rPr lang="ru-RU" dirty="0"/>
              <a:t>2. Президент Российской Федерации является гарантом Конституции Российской Федерации, прав и свобод человека и гражданина. </a:t>
            </a:r>
          </a:p>
        </p:txBody>
      </p:sp>
    </p:spTree>
    <p:extLst>
      <p:ext uri="{BB962C8B-B14F-4D97-AF65-F5344CB8AC3E}">
        <p14:creationId xmlns:p14="http://schemas.microsoft.com/office/powerpoint/2010/main" val="6516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Q\Desktop\конституция\den-konstitycii-480x24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87663"/>
            <a:ext cx="6096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673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1500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Кто гарантирует гражданам РФ права и свободы?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251520" y="2315479"/>
            <a:ext cx="8445624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3488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0070C0"/>
                </a:solidFill>
                <a:hlinkClick r:id="rId2" action="ppaction://hlinksldjump"/>
              </a:rPr>
              <a:t>12 декабря 1993 года</a:t>
            </a:r>
            <a:r>
              <a:rPr lang="ru-RU" sz="2400" b="1" dirty="0" smtClean="0">
                <a:solidFill>
                  <a:srgbClr val="0070C0"/>
                </a:solidFill>
              </a:rPr>
              <a:t>             </a:t>
            </a:r>
            <a:r>
              <a:rPr lang="ru-RU" sz="2400" b="1" u="sng" dirty="0" smtClean="0">
                <a:solidFill>
                  <a:srgbClr val="0070C0"/>
                </a:solidFill>
                <a:hlinkClick r:id="rId3" action="ppaction://hlinksldjump"/>
              </a:rPr>
              <a:t>21 декабря 1993 года</a:t>
            </a:r>
            <a:endParaRPr lang="ru-RU" sz="2400" b="1" u="sng" dirty="0">
              <a:solidFill>
                <a:srgbClr val="0070C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67544" y="260648"/>
            <a:ext cx="82296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tx2"/>
                </a:solidFill>
              </a:rPr>
              <a:t>Когда была принята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 Конституция  РФ?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293096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chemeClr val="accent1"/>
                </a:solidFill>
                <a:hlinkClick r:id="rId2" action="ppaction://hlinksldjump"/>
              </a:rPr>
              <a:t>Президент РФ</a:t>
            </a:r>
            <a:r>
              <a:rPr lang="ru-RU" sz="2400" b="1" dirty="0" smtClean="0">
                <a:solidFill>
                  <a:schemeClr val="accent1"/>
                </a:solidFill>
                <a:hlinkClick r:id="rId4" action="ppaction://hlinksldjump"/>
              </a:rPr>
              <a:t>      </a:t>
            </a:r>
            <a:r>
              <a:rPr lang="ru-RU" sz="2400" b="1" u="sng" dirty="0" smtClean="0">
                <a:solidFill>
                  <a:schemeClr val="accent4"/>
                </a:solidFill>
                <a:hlinkClick r:id="rId5" action="ppaction://hlinksldjump"/>
              </a:rPr>
              <a:t>Депутат Государственной Думы РФ  </a:t>
            </a:r>
            <a:endParaRPr lang="ru-RU" sz="2400" b="1" u="sng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07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Президент РФ сегодня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2564904"/>
            <a:ext cx="8568951" cy="400963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0189" y="1916832"/>
            <a:ext cx="8291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chemeClr val="accent4"/>
                </a:solidFill>
              </a:rPr>
              <a:t>Б. Ельцин</a:t>
            </a:r>
            <a:r>
              <a:rPr lang="ru-RU" sz="2800" b="1" dirty="0" smtClean="0">
                <a:solidFill>
                  <a:schemeClr val="accent4"/>
                </a:solidFill>
              </a:rPr>
              <a:t>          </a:t>
            </a:r>
            <a:r>
              <a:rPr lang="ru-RU" sz="2800" b="1" u="sng" dirty="0" err="1" smtClean="0">
                <a:solidFill>
                  <a:schemeClr val="accent4"/>
                </a:solidFill>
              </a:rPr>
              <a:t>Д.Медведев</a:t>
            </a:r>
            <a:r>
              <a:rPr lang="ru-RU" sz="2800" b="1" dirty="0" smtClean="0">
                <a:solidFill>
                  <a:schemeClr val="accent4"/>
                </a:solidFill>
              </a:rPr>
              <a:t>          </a:t>
            </a:r>
            <a:r>
              <a:rPr lang="ru-RU" sz="2800" b="1" u="sng" dirty="0" err="1" smtClean="0">
                <a:solidFill>
                  <a:schemeClr val="accent4"/>
                </a:solidFill>
                <a:hlinkClick r:id="rId2" action="ppaction://hlinksldjump"/>
              </a:rPr>
              <a:t>В.Путин</a:t>
            </a:r>
            <a:endParaRPr lang="ru-RU" sz="2800" b="1" u="sng" dirty="0">
              <a:solidFill>
                <a:schemeClr val="accent4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23528" y="29969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Выберите флаг РФ</a:t>
            </a:r>
            <a:endParaRPr lang="ru-RU" dirty="0"/>
          </a:p>
        </p:txBody>
      </p:sp>
      <p:pic>
        <p:nvPicPr>
          <p:cNvPr id="4099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096" y="4163654"/>
            <a:ext cx="17716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6175" y="4173488"/>
            <a:ext cx="17716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139951"/>
            <a:ext cx="17716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26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Выберите герб РФ</a:t>
            </a:r>
            <a:endParaRPr lang="ru-RU" dirty="0"/>
          </a:p>
        </p:txBody>
      </p:sp>
      <p:pic>
        <p:nvPicPr>
          <p:cNvPr id="4" name="Объект 3">
            <a:hlinkClick r:id="rId2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66775"/>
            <a:ext cx="2093667" cy="2495204"/>
          </a:xfr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988840"/>
            <a:ext cx="2222241" cy="2473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88840"/>
            <a:ext cx="2092835" cy="232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539552" y="43179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Кто автор слов гимна РФ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5460963"/>
            <a:ext cx="87849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accent4"/>
                </a:solidFill>
                <a:hlinkClick r:id="rId6" action="ppaction://hlinksldjump"/>
              </a:rPr>
              <a:t>А.С.ПУШКИН</a:t>
            </a:r>
            <a:r>
              <a:rPr lang="ru-RU" sz="2000" b="1" dirty="0" smtClean="0">
                <a:solidFill>
                  <a:schemeClr val="accent4"/>
                </a:solidFill>
                <a:hlinkClick r:id="rId6" action="ppaction://hlinksldjump"/>
              </a:rPr>
              <a:t>     </a:t>
            </a:r>
            <a:r>
              <a:rPr lang="ru-RU" sz="2000" b="1" dirty="0" smtClean="0">
                <a:solidFill>
                  <a:schemeClr val="accent4"/>
                </a:solidFill>
              </a:rPr>
              <a:t>       </a:t>
            </a:r>
            <a:r>
              <a:rPr lang="ru-RU" sz="2000" b="1" dirty="0" smtClean="0">
                <a:solidFill>
                  <a:schemeClr val="accent4"/>
                </a:solidFill>
                <a:hlinkClick r:id="rId2" action="ppaction://hlinksldjump"/>
              </a:rPr>
              <a:t>С.В. МИХАЛКОВ  </a:t>
            </a:r>
            <a:r>
              <a:rPr lang="ru-RU" sz="2000" b="1" dirty="0" smtClean="0">
                <a:solidFill>
                  <a:schemeClr val="accent4"/>
                </a:solidFill>
              </a:rPr>
              <a:t>       </a:t>
            </a:r>
            <a:r>
              <a:rPr lang="ru-RU" sz="2000" b="1" u="sng" dirty="0" smtClean="0">
                <a:solidFill>
                  <a:schemeClr val="accent4"/>
                </a:solidFill>
                <a:hlinkClick r:id="rId6" action="ppaction://hlinksldjump"/>
              </a:rPr>
              <a:t>В.А. ЖУКОВСКИЙ  </a:t>
            </a:r>
            <a:endParaRPr lang="ru-RU" sz="2000" b="1" u="sng" dirty="0" smtClean="0">
              <a:solidFill>
                <a:schemeClr val="accent4"/>
              </a:solidFill>
            </a:endParaRPr>
          </a:p>
          <a:p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2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29600" cy="1066800"/>
          </a:xfrm>
        </p:spPr>
        <p:txBody>
          <a:bodyPr/>
          <a:lstStyle/>
          <a:p>
            <a:r>
              <a:rPr lang="ru-RU" b="1" dirty="0" smtClean="0"/>
              <a:t>Высшая ценность - это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325112"/>
          </a:xfrm>
        </p:spPr>
        <p:txBody>
          <a:bodyPr>
            <a:normAutofit lnSpcReduction="10000"/>
          </a:bodyPr>
          <a:lstStyle/>
          <a:p>
            <a:r>
              <a:rPr lang="ru-RU" sz="3600" u="sng" dirty="0" smtClean="0">
                <a:solidFill>
                  <a:schemeClr val="accent4"/>
                </a:solidFill>
              </a:rPr>
              <a:t>Государство</a:t>
            </a:r>
            <a:endParaRPr lang="ru-RU" sz="3600" dirty="0" smtClean="0">
              <a:solidFill>
                <a:schemeClr val="accent4"/>
              </a:solidFill>
            </a:endParaRPr>
          </a:p>
          <a:p>
            <a:r>
              <a:rPr lang="ru-RU" sz="3600" u="sng" dirty="0" smtClean="0">
                <a:solidFill>
                  <a:schemeClr val="accent4"/>
                </a:solidFill>
              </a:rPr>
              <a:t>Конституция</a:t>
            </a:r>
          </a:p>
          <a:p>
            <a:r>
              <a:rPr lang="ru-RU" sz="3600" u="sng" dirty="0" smtClean="0">
                <a:solidFill>
                  <a:schemeClr val="bg2">
                    <a:lumMod val="25000"/>
                  </a:schemeClr>
                </a:solidFill>
                <a:hlinkClick r:id="rId2" action="ppaction://hlinksldjump"/>
              </a:rPr>
              <a:t>Человек, его права и свободы</a:t>
            </a:r>
            <a:endParaRPr lang="ru-RU" sz="3600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09728" indent="0">
              <a:buNone/>
            </a:pPr>
            <a:r>
              <a:rPr lang="ru-RU" sz="4000" b="1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marL="109728" indent="0">
              <a:buNone/>
            </a:pPr>
            <a:r>
              <a:rPr lang="ru-RU" sz="3600" b="1" dirty="0" smtClean="0">
                <a:solidFill>
                  <a:schemeClr val="tx2"/>
                </a:solidFill>
              </a:rPr>
              <a:t>Конституция не может изменяться </a:t>
            </a:r>
            <a:endParaRPr lang="ru-RU" sz="3600" b="1" dirty="0">
              <a:solidFill>
                <a:schemeClr val="tx2"/>
              </a:solidFill>
            </a:endParaRPr>
          </a:p>
          <a:p>
            <a:r>
              <a:rPr lang="ru-RU" sz="4000" u="sng" dirty="0" smtClean="0">
                <a:solidFill>
                  <a:schemeClr val="accent4"/>
                </a:solidFill>
                <a:hlinkClick r:id="rId3" action="ppaction://hlinksldjump"/>
              </a:rPr>
              <a:t>Да, не может</a:t>
            </a:r>
            <a:endParaRPr lang="ru-RU" sz="4000" u="sng" dirty="0" smtClean="0">
              <a:solidFill>
                <a:schemeClr val="accent4"/>
              </a:solidFill>
            </a:endParaRPr>
          </a:p>
          <a:p>
            <a:r>
              <a:rPr lang="ru-RU" sz="4000" u="sng" dirty="0" smtClean="0">
                <a:solidFill>
                  <a:schemeClr val="accent4"/>
                </a:solidFill>
                <a:hlinkClick r:id="rId4" action="ppaction://hlinksldjump"/>
              </a:rPr>
              <a:t>Нет, может</a:t>
            </a:r>
            <a:endParaRPr lang="ru-RU" sz="4000" u="sng" dirty="0" smtClean="0">
              <a:solidFill>
                <a:schemeClr val="accent4"/>
              </a:solidFill>
            </a:endParaRPr>
          </a:p>
          <a:p>
            <a:endParaRPr lang="ru-RU" sz="4000" b="1" u="sng" dirty="0" smtClean="0"/>
          </a:p>
          <a:p>
            <a:endParaRPr lang="ru-RU" sz="4400" b="1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40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День Конституции </a:t>
            </a:r>
            <a:endParaRPr lang="ru-RU" b="1" dirty="0">
              <a:latin typeface="+mn-lt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3600" u="sng" dirty="0" smtClean="0">
                <a:solidFill>
                  <a:schemeClr val="accent4"/>
                </a:solidFill>
                <a:hlinkClick r:id="rId2" action="ppaction://hlinksldjump"/>
              </a:rPr>
              <a:t>22 августа</a:t>
            </a:r>
            <a:r>
              <a:rPr lang="ru-RU" sz="3600" dirty="0" smtClean="0">
                <a:hlinkClick r:id="rId2" action="ppaction://hlinksldjump"/>
              </a:rPr>
              <a:t>    </a:t>
            </a:r>
            <a:r>
              <a:rPr lang="ru-RU" sz="3600" u="sng" dirty="0" smtClean="0">
                <a:solidFill>
                  <a:schemeClr val="accent4"/>
                </a:solidFill>
                <a:hlinkClick r:id="rId3" action="ppaction://hlinksldjump"/>
              </a:rPr>
              <a:t>12 июня</a:t>
            </a:r>
            <a:r>
              <a:rPr lang="ru-RU" sz="3600" u="sng" dirty="0" smtClean="0">
                <a:solidFill>
                  <a:schemeClr val="accent4"/>
                </a:solidFill>
              </a:rPr>
              <a:t>_____</a:t>
            </a:r>
            <a:r>
              <a:rPr lang="ru-RU" sz="3600" dirty="0" smtClean="0">
                <a:hlinkClick r:id="rId4" action="ppaction://hlinksldjump"/>
              </a:rPr>
              <a:t>12 декабря</a:t>
            </a:r>
            <a:endParaRPr lang="ru-RU" sz="3600" dirty="0" smtClean="0"/>
          </a:p>
          <a:p>
            <a:pPr marL="109728" indent="0">
              <a:buNone/>
            </a:pPr>
            <a:endParaRPr lang="ru-RU" sz="3600" dirty="0" smtClean="0"/>
          </a:p>
          <a:p>
            <a:pPr marL="109728" indent="0">
              <a:buNone/>
            </a:pPr>
            <a:r>
              <a:rPr lang="ru-RU" sz="4300" b="1" dirty="0" smtClean="0">
                <a:solidFill>
                  <a:schemeClr val="tx2"/>
                </a:solidFill>
              </a:rPr>
              <a:t>День флага </a:t>
            </a:r>
          </a:p>
          <a:p>
            <a:pPr marL="109728" indent="0">
              <a:buNone/>
            </a:pPr>
            <a:r>
              <a:rPr lang="ru-RU" sz="3600" dirty="0">
                <a:hlinkClick r:id="rId5" action="ppaction://hlinksldjump"/>
              </a:rPr>
              <a:t>22 августа</a:t>
            </a:r>
            <a:r>
              <a:rPr lang="ru-RU" sz="3600" dirty="0"/>
              <a:t>    </a:t>
            </a:r>
            <a:r>
              <a:rPr lang="ru-RU" sz="3600" dirty="0" smtClean="0"/>
              <a:t> </a:t>
            </a:r>
            <a:r>
              <a:rPr lang="ru-RU" sz="3600" u="sng" dirty="0" smtClean="0">
                <a:solidFill>
                  <a:schemeClr val="accent4"/>
                </a:solidFill>
                <a:hlinkClick r:id="rId6" action="ppaction://hlinksldjump"/>
              </a:rPr>
              <a:t>12 </a:t>
            </a:r>
            <a:r>
              <a:rPr lang="ru-RU" sz="3600" u="sng" dirty="0">
                <a:solidFill>
                  <a:schemeClr val="accent4"/>
                </a:solidFill>
                <a:hlinkClick r:id="rId6" action="ppaction://hlinksldjump"/>
              </a:rPr>
              <a:t>июня</a:t>
            </a:r>
            <a:r>
              <a:rPr lang="ru-RU" sz="3600" dirty="0">
                <a:hlinkClick r:id="rId6" action="ppaction://hlinksldjump"/>
              </a:rPr>
              <a:t>       </a:t>
            </a:r>
            <a:r>
              <a:rPr lang="ru-RU" sz="3600" u="sng" dirty="0">
                <a:solidFill>
                  <a:schemeClr val="accent4"/>
                </a:solidFill>
                <a:hlinkClick r:id="rId6" action="ppaction://hlinksldjump"/>
              </a:rPr>
              <a:t>12 декабря</a:t>
            </a:r>
            <a:endParaRPr lang="ru-RU" sz="3600" u="sng" dirty="0">
              <a:solidFill>
                <a:schemeClr val="accent4"/>
              </a:solidFill>
            </a:endParaRPr>
          </a:p>
          <a:p>
            <a:pPr marL="109728" indent="0">
              <a:buNone/>
            </a:pPr>
            <a:endParaRPr lang="ru-RU" sz="3600" dirty="0" smtClean="0"/>
          </a:p>
          <a:p>
            <a:pPr marL="109728" indent="0">
              <a:buNone/>
            </a:pPr>
            <a:r>
              <a:rPr lang="ru-RU" sz="4300" b="1" dirty="0" smtClean="0">
                <a:solidFill>
                  <a:schemeClr val="tx2"/>
                </a:solidFill>
              </a:rPr>
              <a:t>День России</a:t>
            </a:r>
          </a:p>
          <a:p>
            <a:pPr marL="109728" indent="0">
              <a:buNone/>
            </a:pPr>
            <a:r>
              <a:rPr lang="ru-RU" sz="3600" u="sng" dirty="0" smtClean="0">
                <a:solidFill>
                  <a:schemeClr val="accent4"/>
                </a:solidFill>
              </a:rPr>
              <a:t>22 </a:t>
            </a:r>
            <a:r>
              <a:rPr lang="ru-RU" sz="3600" u="sng" dirty="0">
                <a:solidFill>
                  <a:schemeClr val="accent4"/>
                </a:solidFill>
              </a:rPr>
              <a:t>августа</a:t>
            </a:r>
            <a:r>
              <a:rPr lang="ru-RU" sz="3600" dirty="0"/>
              <a:t> </a:t>
            </a:r>
            <a:r>
              <a:rPr lang="ru-RU" sz="3600" dirty="0" smtClean="0"/>
              <a:t>    </a:t>
            </a:r>
            <a:r>
              <a:rPr lang="ru-RU" sz="3600" dirty="0">
                <a:hlinkClick r:id="rId4" action="ppaction://hlinksldjump"/>
              </a:rPr>
              <a:t>12 июня</a:t>
            </a:r>
            <a:r>
              <a:rPr lang="ru-RU" sz="3600" dirty="0"/>
              <a:t>       </a:t>
            </a:r>
            <a:r>
              <a:rPr lang="ru-RU" sz="3600" u="sng" dirty="0">
                <a:solidFill>
                  <a:schemeClr val="accent4"/>
                </a:solidFill>
              </a:rPr>
              <a:t>12 декабря</a:t>
            </a:r>
          </a:p>
          <a:p>
            <a:pPr marL="109728" indent="0">
              <a:buNone/>
            </a:pPr>
            <a:r>
              <a:rPr lang="ru-RU" sz="3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728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881840"/>
          </a:xfrm>
        </p:spPr>
        <p:txBody>
          <a:bodyPr/>
          <a:lstStyle/>
          <a:p>
            <a:r>
              <a:rPr lang="ru-RU" dirty="0">
                <a:hlinkClick r:id="" action="ppaction://hlinkshowjump?jump=previousslide"/>
              </a:rPr>
              <a:t>В декабре 2000 государственная комиссия рекомендовала утвердить в качестве гимна России мелодию Александрова на слова С. В. Михалкова.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961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Ты не прав!</a:t>
            </a:r>
            <a:endParaRPr lang="ru-RU" dirty="0"/>
          </a:p>
        </p:txBody>
      </p:sp>
      <p:pic>
        <p:nvPicPr>
          <p:cNvPr id="8194" name="Picture 2">
            <a:hlinkClick r:id="" action="ppaction://hlinkshowjump?jump=lastslideviewed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17232"/>
            <a:ext cx="1213209" cy="121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7915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Попробуй еще раз!</a:t>
            </a:r>
            <a:endParaRPr lang="ru-RU" dirty="0"/>
          </a:p>
        </p:txBody>
      </p:sp>
      <p:pic>
        <p:nvPicPr>
          <p:cNvPr id="6146" name="Picture 2">
            <a:hlinkClick r:id="" action="ppaction://hlinkshowjump?jump=lastslideviewed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01208"/>
            <a:ext cx="1213209" cy="121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56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109</TotalTime>
  <Words>406</Words>
  <Application>Microsoft Office PowerPoint</Application>
  <PresentationFormat>Экран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КОНСТИТУЦИЯ РФ.  Викторина</vt:lpstr>
      <vt:lpstr>Кто гарантирует гражданам РФ права и свободы?  </vt:lpstr>
      <vt:lpstr>Президент РФ сегодня</vt:lpstr>
      <vt:lpstr>Выберите герб РФ</vt:lpstr>
      <vt:lpstr>Высшая ценность - это</vt:lpstr>
      <vt:lpstr>День Конституции </vt:lpstr>
      <vt:lpstr>Презентация PowerPoint</vt:lpstr>
      <vt:lpstr>Ты не прав!</vt:lpstr>
      <vt:lpstr>Попробуй еще раз!</vt:lpstr>
      <vt:lpstr>Молодец!</vt:lpstr>
      <vt:lpstr>Правильно!</vt:lpstr>
      <vt:lpstr>Презентация PowerPoint</vt:lpstr>
      <vt:lpstr>Справка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Конституция РФ</dc:title>
  <dc:creator>Q</dc:creator>
  <cp:lastModifiedBy>Q</cp:lastModifiedBy>
  <cp:revision>12</cp:revision>
  <dcterms:created xsi:type="dcterms:W3CDTF">2013-09-21T12:46:56Z</dcterms:created>
  <dcterms:modified xsi:type="dcterms:W3CDTF">2013-09-21T14:37:08Z</dcterms:modified>
</cp:coreProperties>
</file>