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3" r:id="rId4"/>
    <p:sldId id="260" r:id="rId5"/>
    <p:sldId id="264" r:id="rId6"/>
    <p:sldId id="265" r:id="rId7"/>
    <p:sldId id="257" r:id="rId8"/>
    <p:sldId id="258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8E6F-AC01-41F6-A1DD-2F03DA256A78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49EB-21ED-4320-AC62-842382A42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8E6F-AC01-41F6-A1DD-2F03DA256A78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49EB-21ED-4320-AC62-842382A42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8E6F-AC01-41F6-A1DD-2F03DA256A78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49EB-21ED-4320-AC62-842382A42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8E6F-AC01-41F6-A1DD-2F03DA256A78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49EB-21ED-4320-AC62-842382A42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8E6F-AC01-41F6-A1DD-2F03DA256A78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49EB-21ED-4320-AC62-842382A42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8E6F-AC01-41F6-A1DD-2F03DA256A78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49EB-21ED-4320-AC62-842382A42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8E6F-AC01-41F6-A1DD-2F03DA256A78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49EB-21ED-4320-AC62-842382A42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8E6F-AC01-41F6-A1DD-2F03DA256A78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49EB-21ED-4320-AC62-842382A42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8E6F-AC01-41F6-A1DD-2F03DA256A78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49EB-21ED-4320-AC62-842382A42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8E6F-AC01-41F6-A1DD-2F03DA256A78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49EB-21ED-4320-AC62-842382A42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8E6F-AC01-41F6-A1DD-2F03DA256A78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3149EB-21ED-4320-AC62-842382A42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EF8E6F-AC01-41F6-A1DD-2F03DA256A78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3149EB-21ED-4320-AC62-842382A4292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15&amp;text=%D1%88%D0%B0%D0%B1%D0%BB%D0%BE%D0%BD%D1%8B%20%D0%B4%D0%BB%D1%8F%20%D0%BA%D0%B2%D0%B8%D0%BB%D0%BB%D0%B8%D0%BD%D0%B3%D0%B0&amp;fp=15&amp;pos=469&amp;uinfo=ww-991-wh-612-fw-766-fh-448-pd-1&amp;rpt=simage&amp;img_url=http://img0.liveinternet.ru/images/attach/c/7/97/681/97681966_116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images.yandex.ru/yandsearch?source=wiz&amp;fp=1&amp;img_url=http://img0.liveinternet.ru/images/attach/c/1/50/394/50394492_1256647983_15.jpg&amp;uinfo=ww-991-wh-612-fw-766-fh-448-pd-1&amp;p=1&amp;text=%D0%BA%D0%B2%D0%B8%D0%BB%D0%BB%D0%B8%D0%BD%D0%B3&amp;noreask=1&amp;pos=50&amp;rpt=simage&amp;lr=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fp=1&amp;img_url=http://img0.liveinternet.ru/images/attach/c/1/50/391/50391216_1256641754_12.jpg&amp;uinfo=ww-991-wh-612-fw-766-fh-448-pd-1&amp;p=1&amp;text=%D0%BA%D0%B2%D0%B8%D0%BB%D0%BB%D0%B8%D0%BD%D0%B3&amp;noreask=1&amp;pos=32&amp;rpt=simage&amp;lr=2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source=wiz&amp;fp=0&amp;img_url=http://img1.liveinternet.ru/images/attach/c/1/50/390/50390610_1256640927_1.jpg&amp;text=%D0%BA%D0%B2%D0%B8%D0%BB%D0%BB%D0%B8%D0%BD%D0%B3&amp;noreask=1&amp;pos=18&amp;lr=2&amp;rpt=simag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p=14&amp;text=%D1%88%D0%B0%D0%B1%D0%BB%D0%BE%D0%BD%D1%8B%20%D0%B4%D0%BB%D1%8F%20%D0%BA%D0%B2%D0%B8%D0%BB%D0%BB%D0%B8%D0%BD%D0%B3%D0%B0&amp;fp=14&amp;img_url=http://www.fresher.ru/images4/bumazhnye-raboty-iron-maiden-art/6.jpg&amp;pos=431&amp;uinfo=ww-991-wh-612-fw-766-fh-448-pd-1&amp;rpt=simag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yandex.ru/yandsearch?source=wiz&amp;fp=4&amp;img_url=http://adanilova.ucoz.ru/_ph/60/2/764164277.jpg&amp;uinfo=ww-991-wh-612-fw-766-fh-448-pd-1&amp;p=4&amp;text=%D0%BA%D0%B2%D0%B8%D0%BB%D0%BB%D0%B8%D0%BD%D0%B3&amp;noreask=1&amp;pos=147&amp;rpt=simage&amp;lr=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hyperlink" Target="http://images.yandex.ru/yandsearch?source=wiz&amp;fp=4&amp;img_url=http://img1.liveinternet.ru/images/attach/c/1/60/159/60159035_post667781265386583.jpg&amp;uinfo=ww-991-wh-612-fw-766-fh-448-pd-1&amp;p=4&amp;text=%D0%BA%D0%B2%D0%B8%D0%BB%D0%BB%D0%B8%D0%BD%D0%B3&amp;noreask=1&amp;pos=139&amp;rpt=simage&amp;lr=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7992888" cy="2664296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err="1" smtClean="0">
                <a:solidFill>
                  <a:srgbClr val="FFFF00"/>
                </a:solidFill>
              </a:rPr>
              <a:t>Квиллинг</a:t>
            </a:r>
            <a:r>
              <a:rPr lang="ru-RU" sz="4800" b="1" i="1" dirty="0" smtClean="0">
                <a:solidFill>
                  <a:srgbClr val="FFFF00"/>
                </a:solidFill>
              </a:rPr>
              <a:t> - Секреты</a:t>
            </a:r>
            <a:r>
              <a:rPr lang="ru-RU" sz="4800" b="1" dirty="0" smtClean="0">
                <a:solidFill>
                  <a:srgbClr val="FFFF00"/>
                </a:solidFill>
              </a:rPr>
              <a:t> бумажных </a:t>
            </a:r>
            <a:r>
              <a:rPr lang="ru-RU" sz="4800" b="1" i="1" dirty="0" smtClean="0">
                <a:solidFill>
                  <a:srgbClr val="FFFF00"/>
                </a:solidFill>
              </a:rPr>
              <a:t>завитков»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 descr="C:\Users\Дом\Pictures\x_66502e5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499866">
            <a:off x="527761" y="2090453"/>
            <a:ext cx="4320480" cy="2911317"/>
          </a:xfrm>
          <a:prstGeom prst="rect">
            <a:avLst/>
          </a:prstGeom>
          <a:noFill/>
        </p:spPr>
      </p:pic>
      <p:pic>
        <p:nvPicPr>
          <p:cNvPr id="1027" name="Picture 3" descr="C:\Users\Дом\Pictures\0_f805e_e9fade83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7" y="1628801"/>
            <a:ext cx="173014" cy="144015"/>
          </a:xfrm>
          <a:prstGeom prst="rect">
            <a:avLst/>
          </a:prstGeom>
          <a:noFill/>
        </p:spPr>
      </p:pic>
      <p:pic>
        <p:nvPicPr>
          <p:cNvPr id="1028" name="Picture 4" descr="C:\Users\Дом\Pictures\AktE_pkof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27624">
            <a:off x="4644176" y="2206611"/>
            <a:ext cx="3843338" cy="295232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10800000" flipV="1">
            <a:off x="539552" y="5783097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i="1" dirty="0" smtClean="0">
                <a:solidFill>
                  <a:srgbClr val="FFFF00"/>
                </a:solidFill>
              </a:rPr>
              <a:t>Презентация воспитателя ГБДОУ №17 Кировского района</a:t>
            </a:r>
          </a:p>
          <a:p>
            <a:pPr algn="r"/>
            <a:r>
              <a:rPr lang="ru-RU" sz="2000" b="1" i="1" dirty="0" smtClean="0">
                <a:solidFill>
                  <a:srgbClr val="FFFF00"/>
                </a:solidFill>
              </a:rPr>
              <a:t> г. С-Петербурга </a:t>
            </a:r>
            <a:r>
              <a:rPr lang="ru-RU" sz="2000" b="1" i="1" dirty="0" err="1" smtClean="0">
                <a:solidFill>
                  <a:srgbClr val="FFFF00"/>
                </a:solidFill>
              </a:rPr>
              <a:t>Дадахановой</a:t>
            </a:r>
            <a:r>
              <a:rPr lang="ru-RU" sz="2000" b="1" i="1" dirty="0" smtClean="0">
                <a:solidFill>
                  <a:srgbClr val="FFFF00"/>
                </a:solidFill>
              </a:rPr>
              <a:t> Фатимы </a:t>
            </a:r>
            <a:r>
              <a:rPr lang="ru-RU" sz="2000" b="1" i="1" dirty="0" err="1" smtClean="0">
                <a:solidFill>
                  <a:srgbClr val="FFFF00"/>
                </a:solidFill>
              </a:rPr>
              <a:t>Тулягановны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1\Фатима Документы\фото занятия по квилленгу и поделок\RsM0OiWA19M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2326732" cy="3096344"/>
          </a:xfrm>
          <a:prstGeom prst="rect">
            <a:avLst/>
          </a:prstGeom>
          <a:noFill/>
        </p:spPr>
      </p:pic>
      <p:pic>
        <p:nvPicPr>
          <p:cNvPr id="1027" name="Picture 3" descr="D:\1\Фатима Документы\фото занятия по квилленгу и поделок\0_ayw6cnvkk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04664"/>
            <a:ext cx="2272622" cy="3024336"/>
          </a:xfrm>
          <a:prstGeom prst="rect">
            <a:avLst/>
          </a:prstGeom>
          <a:noFill/>
        </p:spPr>
      </p:pic>
      <p:pic>
        <p:nvPicPr>
          <p:cNvPr id="1028" name="Picture 4" descr="D:\1\Фатима Документы\фото занятия по квилленгу и поделок\thKk5iqDo-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04664"/>
            <a:ext cx="2304256" cy="3066433"/>
          </a:xfrm>
          <a:prstGeom prst="rect">
            <a:avLst/>
          </a:prstGeom>
          <a:noFill/>
        </p:spPr>
      </p:pic>
      <p:pic>
        <p:nvPicPr>
          <p:cNvPr id="1029" name="Picture 5" descr="D:\1\Фатима Документы\фото занятия по квилленгу и поделок\o_6a987e0b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6381328"/>
            <a:ext cx="60648" cy="45719"/>
          </a:xfrm>
          <a:prstGeom prst="rect">
            <a:avLst/>
          </a:prstGeom>
          <a:noFill/>
        </p:spPr>
      </p:pic>
      <p:pic>
        <p:nvPicPr>
          <p:cNvPr id="1030" name="Picture 6" descr="D:\1\Фатима Документы\фото занятия по квилленгу и поделок\QmQw3u9wck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V="1">
            <a:off x="5508104" y="4348484"/>
            <a:ext cx="72008" cy="54283"/>
          </a:xfrm>
          <a:prstGeom prst="rect">
            <a:avLst/>
          </a:prstGeom>
          <a:noFill/>
        </p:spPr>
      </p:pic>
      <p:pic>
        <p:nvPicPr>
          <p:cNvPr id="1031" name="Picture 7" descr="D:\1\Фатима Документы\фото занятия по квилленгу и поделок\g7fsNcaDHNE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8198" y="3717032"/>
            <a:ext cx="2164402" cy="2880320"/>
          </a:xfrm>
          <a:prstGeom prst="rect">
            <a:avLst/>
          </a:prstGeom>
          <a:noFill/>
        </p:spPr>
      </p:pic>
      <p:pic>
        <p:nvPicPr>
          <p:cNvPr id="1032" name="Picture 8" descr="D:\1\Фатима Документы\фото занятия по квилленгу и поделок\NT5G_MYcfaE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87824" y="4077072"/>
            <a:ext cx="3143370" cy="2478183"/>
          </a:xfrm>
          <a:prstGeom prst="rect">
            <a:avLst/>
          </a:prstGeom>
          <a:noFill/>
        </p:spPr>
      </p:pic>
      <p:pic>
        <p:nvPicPr>
          <p:cNvPr id="1033" name="Picture 9" descr="D:\1\Фатима Документы\фото занятия по квилленгу и поделок\tWa0IJY5qRg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16216" y="3621205"/>
            <a:ext cx="2232248" cy="2970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solidFill>
                  <a:srgbClr val="FFFF00"/>
                </a:solidFill>
                <a:latin typeface="Adventure" pitchFamily="2" charset="0"/>
              </a:rPr>
              <a:t>Немного из истории возникновения </a:t>
            </a:r>
            <a:r>
              <a:rPr lang="ru-RU" sz="4400" b="1" i="1" dirty="0" err="1" smtClean="0">
                <a:solidFill>
                  <a:srgbClr val="FFFF00"/>
                </a:solidFill>
                <a:latin typeface="Adventure" pitchFamily="2" charset="0"/>
              </a:rPr>
              <a:t>квиллинга</a:t>
            </a:r>
            <a:r>
              <a:rPr lang="ru-RU" sz="5400" dirty="0" smtClean="0">
                <a:solidFill>
                  <a:srgbClr val="FFFF00"/>
                </a:solidFill>
                <a:latin typeface="Adventure" pitchFamily="2" charset="0"/>
              </a:rPr>
              <a:t>…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Bolero script" pitchFamily="66" charset="0"/>
                <a:cs typeface="Arial" charset="0"/>
              </a:rPr>
              <a:t>Искусство </a:t>
            </a:r>
            <a:r>
              <a:rPr lang="ru-RU" sz="2400" dirty="0" err="1" smtClean="0">
                <a:latin typeface="Bolero script" pitchFamily="66" charset="0"/>
                <a:cs typeface="Arial" charset="0"/>
              </a:rPr>
              <a:t>бумагокручения</a:t>
            </a:r>
            <a:r>
              <a:rPr lang="ru-RU" sz="2400" dirty="0" smtClean="0">
                <a:latin typeface="Bolero script" pitchFamily="66" charset="0"/>
                <a:cs typeface="Arial" charset="0"/>
              </a:rPr>
              <a:t> возникло в Европе в конце 14 – начале 15 века. В средневековой Европе монахини создавали изящные медальоны, закручивая на кончике птичьего пера бумагу с позолоченными краями. При близком рассмотрении эти миниатюрные бумажные шедевры создавали  полную иллюзию того, что они изготовлены  из тонких золотых полосок. К сожалению, бумага – недолговечный материал и  мало что сохранилось от средневековых шедевров. Однако эта древняя техника сохранилась и до наших дней и очень популярна во многих странах мира.</a:t>
            </a:r>
          </a:p>
        </p:txBody>
      </p:sp>
      <p:pic>
        <p:nvPicPr>
          <p:cNvPr id="17410" name="Picture 2" descr="http://img0.liveinternet.ru/images/attach/c/7/97/681/97681966_11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764704"/>
            <a:ext cx="2592288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FFFF00"/>
                </a:solidFill>
              </a:rPr>
              <a:t>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1628800"/>
            <a:ext cx="4752528" cy="489654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400" dirty="0" smtClean="0"/>
              <a:t>Технику </a:t>
            </a:r>
            <a:r>
              <a:rPr lang="ru-RU" sz="2400" dirty="0" err="1" smtClean="0"/>
              <a:t>квиллинга</a:t>
            </a:r>
            <a:r>
              <a:rPr lang="ru-RU" sz="2400" dirty="0" smtClean="0"/>
              <a:t> (</a:t>
            </a:r>
            <a:r>
              <a:rPr lang="ru-RU" sz="2400" dirty="0" err="1" smtClean="0"/>
              <a:t>квилинг</a:t>
            </a:r>
            <a:r>
              <a:rPr lang="ru-RU" sz="2400" dirty="0" smtClean="0"/>
              <a:t>, </a:t>
            </a:r>
            <a:r>
              <a:rPr lang="ru-RU" sz="2400" dirty="0" err="1" smtClean="0"/>
              <a:t>бумагокручение</a:t>
            </a:r>
            <a:r>
              <a:rPr lang="ru-RU" sz="2400" dirty="0" smtClean="0"/>
              <a:t>, бумажная филигрань) применяют для изготовления объёмных открыток, украшения предметов, создания декоративных панно и даже объёмных скульптур. Каждая композиция в </a:t>
            </a:r>
            <a:r>
              <a:rPr lang="ru-RU" sz="2400" dirty="0" err="1" smtClean="0"/>
              <a:t>квиллинге</a:t>
            </a:r>
            <a:r>
              <a:rPr lang="ru-RU" sz="2400" dirty="0" smtClean="0"/>
              <a:t> состоит из бумажных элементов различной формы, приклеенных к основе или склеенных между собой. Обычно для этого тонкие полоски бумаги скручиваются в рулончики (роллы), которым затем дают немного развернуться и придают форму </a:t>
            </a:r>
            <a:r>
              <a:rPr lang="ru-RU" sz="2800" dirty="0" smtClean="0"/>
              <a:t>.</a:t>
            </a:r>
          </a:p>
        </p:txBody>
      </p:sp>
      <p:pic>
        <p:nvPicPr>
          <p:cNvPr id="1026" name="Picture 2" descr="http://im2-tub-ru.yandex.net/i?id=110851711-6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-1941194" y="1340768"/>
            <a:ext cx="45719" cy="1428750"/>
          </a:xfrm>
          <a:prstGeom prst="rect">
            <a:avLst/>
          </a:prstGeom>
          <a:noFill/>
        </p:spPr>
      </p:pic>
      <p:pic>
        <p:nvPicPr>
          <p:cNvPr id="1028" name="Picture 4" descr="http://im7-tub-ru.yandex.net/i?id=162490548-5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700808"/>
            <a:ext cx="2016224" cy="2304256"/>
          </a:xfrm>
          <a:prstGeom prst="rect">
            <a:avLst/>
          </a:prstGeom>
          <a:noFill/>
        </p:spPr>
      </p:pic>
      <p:pic>
        <p:nvPicPr>
          <p:cNvPr id="1030" name="Picture 6" descr="http://im7-tub-ru.yandex.net/i?id=173233619-32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7704" y="4149080"/>
            <a:ext cx="2084437" cy="227687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99592" y="260648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FF00"/>
                </a:solidFill>
              </a:rPr>
              <a:t>Что такое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квиллинг</a:t>
            </a:r>
            <a:r>
              <a:rPr lang="ru-RU" sz="3600" b="1" i="1" dirty="0" smtClean="0">
                <a:solidFill>
                  <a:srgbClr val="FFFF00"/>
                </a:solidFill>
              </a:rPr>
              <a:t>, или как создается  бумажные завитки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FFFF00"/>
                </a:solidFill>
                <a:latin typeface="+mn-lt"/>
              </a:rPr>
              <a:t>Материалы и инструменты</a:t>
            </a:r>
            <a:r>
              <a:rPr lang="ru-RU" sz="4000" b="1" i="1" dirty="0" smtClean="0">
                <a:solidFill>
                  <a:srgbClr val="BCDE10"/>
                </a:solidFill>
                <a:latin typeface="+mn-lt"/>
              </a:rPr>
              <a:t>.</a:t>
            </a:r>
            <a:endParaRPr lang="ru-RU" sz="4000" b="1" i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2592288"/>
          </a:xfrm>
        </p:spPr>
        <p:txBody>
          <a:bodyPr>
            <a:noAutofit/>
          </a:bodyPr>
          <a:lstStyle/>
          <a:p>
            <a:pPr marL="735965" lvl="1" indent="-415925">
              <a:spcAft>
                <a:spcPts val="1425"/>
              </a:spcAft>
              <a:buClr>
                <a:srgbClr val="000000"/>
              </a:buClr>
              <a:buFont typeface="Wingdings" pitchFamily="2" charset="2"/>
              <a:buChar char="Ø"/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i="1" dirty="0" smtClean="0"/>
              <a:t>Двусторонняя цветная бумага;</a:t>
            </a:r>
          </a:p>
          <a:p>
            <a:pPr marL="735965" lvl="1" indent="-415925">
              <a:spcAft>
                <a:spcPts val="1425"/>
              </a:spcAft>
              <a:buClr>
                <a:srgbClr val="000000"/>
              </a:buClr>
              <a:buFont typeface="Wingdings" pitchFamily="2" charset="2"/>
              <a:buChar char="Ø"/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i="1" dirty="0" smtClean="0"/>
              <a:t>Клей ПВА;</a:t>
            </a:r>
          </a:p>
          <a:p>
            <a:pPr marL="735965" lvl="1" indent="-415925">
              <a:spcAft>
                <a:spcPts val="1425"/>
              </a:spcAft>
              <a:buClr>
                <a:srgbClr val="000000"/>
              </a:buClr>
              <a:buFont typeface="Wingdings" pitchFamily="2" charset="2"/>
              <a:buChar char="Ø"/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i="1" dirty="0" smtClean="0"/>
              <a:t>Приспособление для накручивания бумажных лент;</a:t>
            </a:r>
          </a:p>
          <a:p>
            <a:pPr marL="735965" lvl="1" indent="-415925">
              <a:spcAft>
                <a:spcPts val="1425"/>
              </a:spcAft>
              <a:buClr>
                <a:srgbClr val="000000"/>
              </a:buClr>
              <a:buFont typeface="Wingdings" pitchFamily="2" charset="2"/>
              <a:buChar char="Ø"/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i="1" dirty="0" smtClean="0"/>
              <a:t>Линейка с шаблонами окружностей разного диаметра;</a:t>
            </a:r>
          </a:p>
          <a:p>
            <a:pPr marL="735965" lvl="1" indent="-415925">
              <a:spcAft>
                <a:spcPts val="1425"/>
              </a:spcAft>
              <a:buClr>
                <a:srgbClr val="000000"/>
              </a:buClr>
              <a:buFont typeface="Wingdings" pitchFamily="2" charset="2"/>
              <a:buChar char="Ø"/>
              <a:tabLst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i="1" dirty="0" smtClean="0"/>
              <a:t>Зубочистка (для нанесения клея).</a:t>
            </a:r>
          </a:p>
        </p:txBody>
      </p:sp>
      <p:pic>
        <p:nvPicPr>
          <p:cNvPr id="1026" name="Picture 2" descr="C:\Users\Дом\Pictures\shJ7Kbkny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149080"/>
            <a:ext cx="2560637" cy="2424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FFFF00"/>
                </a:solidFill>
              </a:rPr>
              <a:t>Основа всех форм для </a:t>
            </a:r>
            <a:r>
              <a:rPr lang="ru-RU" sz="4000" b="1" i="1" dirty="0" err="1" smtClean="0">
                <a:solidFill>
                  <a:srgbClr val="FFFF00"/>
                </a:solidFill>
              </a:rPr>
              <a:t>квиллинга</a:t>
            </a:r>
            <a:r>
              <a:rPr lang="ru-RU" sz="4000" b="1" i="1" dirty="0" smtClean="0">
                <a:solidFill>
                  <a:srgbClr val="FFFF00"/>
                </a:solidFill>
              </a:rPr>
              <a:t> – тугая и свободная спираль.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 </a:t>
            </a:r>
            <a:endParaRPr lang="ru-RU" sz="4000" dirty="0"/>
          </a:p>
        </p:txBody>
      </p:sp>
      <p:pic>
        <p:nvPicPr>
          <p:cNvPr id="4" name="Содержимое 3" descr="http://allforchildren.ru/article/qw1/q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84784"/>
            <a:ext cx="662473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allforchildren.ru/article/qw1/q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869160"/>
            <a:ext cx="6624736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Рисунок 4" descr="http://allforchildren.ru/article/qw1/q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48680"/>
            <a:ext cx="6624736" cy="1109149"/>
          </a:xfrm>
          <a:prstGeom prst="rect">
            <a:avLst/>
          </a:prstGeom>
          <a:noFill/>
        </p:spPr>
      </p:pic>
      <p:pic>
        <p:nvPicPr>
          <p:cNvPr id="25603" name="Рисунок 3" descr="http://allforchildren.ru/article/qw1/q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6720" y="938901"/>
            <a:ext cx="45719" cy="3779227"/>
          </a:xfrm>
          <a:prstGeom prst="rect">
            <a:avLst/>
          </a:prstGeom>
          <a:noFill/>
        </p:spPr>
      </p:pic>
      <p:pic>
        <p:nvPicPr>
          <p:cNvPr id="25602" name="Рисунок 5" descr="http://allforchildren.ru/article/qw1/q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1700808"/>
            <a:ext cx="6624736" cy="1504950"/>
          </a:xfrm>
          <a:prstGeom prst="rect">
            <a:avLst/>
          </a:prstGeom>
          <a:noFill/>
        </p:spPr>
      </p:pic>
      <p:pic>
        <p:nvPicPr>
          <p:cNvPr id="25601" name="Рисунок 6" descr="http://allforchildren.ru/article/qw1/q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3212976"/>
            <a:ext cx="6624736" cy="2054388"/>
          </a:xfrm>
          <a:prstGeom prst="rect">
            <a:avLst/>
          </a:prstGeom>
          <a:noFill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55576" y="4643021"/>
            <a:ext cx="115212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ГЛАЗ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800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2564904"/>
            <a:ext cx="11879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КАПЛЯ</a:t>
            </a:r>
            <a:endParaRPr lang="ru-RU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solidFill>
                  <a:srgbClr val="FFFF00"/>
                </a:solidFill>
              </a:rPr>
              <a:t> как создается  бумажные завитки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36004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400" i="1" dirty="0" smtClean="0"/>
              <a:t>«</a:t>
            </a:r>
            <a:r>
              <a:rPr lang="ru-RU" sz="2400" dirty="0" smtClean="0"/>
              <a:t>Ум ребёнка – на кончиках его пальцев» </a:t>
            </a:r>
          </a:p>
          <a:p>
            <a:pPr algn="r">
              <a:buNone/>
            </a:pPr>
            <a:r>
              <a:rPr lang="ru-RU" sz="2400" dirty="0" smtClean="0"/>
              <a:t>В.И.Сухомлинский</a:t>
            </a:r>
          </a:p>
          <a:p>
            <a:pPr algn="just">
              <a:buNone/>
            </a:pPr>
            <a:r>
              <a:rPr lang="ru-RU" sz="2400" dirty="0" smtClean="0"/>
              <a:t>  Изобразительная деятельность является едва ли не самым интересным видом деятельности у дошкольников. Она позволяет ребёнку выразить в работах своё впечатление об окружающем его мире. Изо деятельность имеет неоценимое значение для всестороннего развития детей, раскрытия и обогащения его творческих способностей.</a:t>
            </a:r>
            <a:endParaRPr lang="ru-RU" sz="2400" dirty="0"/>
          </a:p>
        </p:txBody>
      </p:sp>
      <p:pic>
        <p:nvPicPr>
          <p:cNvPr id="4099" name="Picture 3" descr="http://im4-tub-ru.yandex.net/i?id=192407842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268760"/>
            <a:ext cx="2376264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FFFF00"/>
                </a:solidFill>
              </a:rPr>
              <a:t>Этот удивительный </a:t>
            </a:r>
            <a:r>
              <a:rPr lang="ru-RU" sz="4000" b="1" i="1" dirty="0" err="1" smtClean="0">
                <a:solidFill>
                  <a:srgbClr val="FFFF00"/>
                </a:solidFill>
              </a:rPr>
              <a:t>квиллинг</a:t>
            </a:r>
            <a:endParaRPr lang="ru-RU" sz="4000" i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ru-RU" sz="2400" dirty="0" smtClean="0"/>
              <a:t>   Сейчас всё чаще педагоги стали использовать в работе различные виды нетрадиционной техники изобразительной деятельности. Термин «нетрадиционный» подразумевает использование материалов, инструментов, которые не являются общепринятыми, традиционными, широко известными.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2400" dirty="0" smtClean="0"/>
              <a:t>    С одним из видов нетрадиционных способов изобразительного творчества является  </a:t>
            </a:r>
            <a:r>
              <a:rPr lang="ru-RU" sz="2400" dirty="0" err="1" smtClean="0"/>
              <a:t>квиллинг</a:t>
            </a:r>
            <a:r>
              <a:rPr lang="ru-RU" sz="2400" dirty="0" smtClean="0"/>
              <a:t>.  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2400" dirty="0" smtClean="0"/>
              <a:t>   </a:t>
            </a:r>
            <a:r>
              <a:rPr lang="ru-RU" sz="2400" dirty="0" err="1" smtClean="0"/>
              <a:t>Квиллинг</a:t>
            </a:r>
            <a:r>
              <a:rPr lang="ru-RU" sz="2400" dirty="0" smtClean="0"/>
              <a:t> или</a:t>
            </a:r>
            <a:r>
              <a:rPr lang="ru-RU" sz="2400" b="1" dirty="0" smtClean="0"/>
              <a:t> </a:t>
            </a:r>
            <a:r>
              <a:rPr lang="ru-RU" sz="2400" dirty="0" err="1" smtClean="0"/>
              <a:t>бумагокручение</a:t>
            </a:r>
            <a:r>
              <a:rPr lang="ru-RU" sz="2400" dirty="0" smtClean="0"/>
              <a:t> – это занимательное рукотворное творчество</a:t>
            </a:r>
            <a:r>
              <a:rPr lang="ru-RU" sz="2400" b="1" dirty="0" smtClean="0"/>
              <a:t> </a:t>
            </a:r>
            <a:r>
              <a:rPr lang="ru-RU" sz="2400" dirty="0" smtClean="0"/>
              <a:t>для детей, которое к тому же развивает мелкую моторику рук, творческое мышление, усидчивость, терпение и аккуратность.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17646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/>
              <a:t>Цель моей работы. </a:t>
            </a:r>
            <a:r>
              <a:rPr lang="ru-RU" dirty="0" smtClean="0"/>
              <a:t>Научить новой технике обработки бумаги – </a:t>
            </a:r>
            <a:r>
              <a:rPr lang="ru-RU" dirty="0" err="1" smtClean="0"/>
              <a:t>квиллингу</a:t>
            </a:r>
            <a:r>
              <a:rPr lang="ru-RU" dirty="0" smtClean="0"/>
              <a:t> в свободное от занятий время. Думаю, что обучение </a:t>
            </a:r>
            <a:r>
              <a:rPr lang="ru-RU" dirty="0" err="1" smtClean="0"/>
              <a:t>квиллингу</a:t>
            </a:r>
            <a:r>
              <a:rPr lang="ru-RU" dirty="0" smtClean="0"/>
              <a:t> будет происходить более эффективно при условии систематической и последовательной работы с детьми, постепенного усложнения уровня выполнения работ и совместной работы детского сада и семьи.</a:t>
            </a:r>
          </a:p>
          <a:p>
            <a:pPr algn="just"/>
            <a:r>
              <a:rPr lang="ru-RU" b="1" dirty="0" smtClean="0"/>
              <a:t>Задачи моей </a:t>
            </a:r>
            <a:r>
              <a:rPr lang="ru-RU" b="1" dirty="0" smtClean="0"/>
              <a:t>работы. </a:t>
            </a:r>
            <a:r>
              <a:rPr lang="ru-RU" dirty="0" smtClean="0"/>
              <a:t>Познакомить с новым видом конструирования – </a:t>
            </a:r>
            <a:r>
              <a:rPr lang="ru-RU" dirty="0" err="1" smtClean="0"/>
              <a:t>квиллингом</a:t>
            </a:r>
            <a:r>
              <a:rPr lang="ru-RU" dirty="0" smtClean="0"/>
              <a:t>; научить изготавливать основные формы (плотную спираль, свободную спираль, каплю, глаз) и из них составлять различные композиции (от простых до сложных); повысить уровень развития моторики, мышления, внимания, памяти, глазомера, творчества; воспитывать усидчивость, аккуратность при выполнении работы.</a:t>
            </a:r>
            <a:endParaRPr lang="ru-RU" dirty="0"/>
          </a:p>
        </p:txBody>
      </p:sp>
      <p:pic>
        <p:nvPicPr>
          <p:cNvPr id="29698" name="Picture 2" descr="http://im4-tub-ru.yandex.net/i?id=44542718-3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5157192"/>
            <a:ext cx="2028825" cy="1428750"/>
          </a:xfrm>
          <a:prstGeom prst="rect">
            <a:avLst/>
          </a:prstGeom>
          <a:noFill/>
        </p:spPr>
      </p:pic>
      <p:pic>
        <p:nvPicPr>
          <p:cNvPr id="29700" name="Picture 4" descr="http://im7-tub-ru.yandex.net/i?id=66756059-1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5229200"/>
            <a:ext cx="19907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479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Квиллинг - Секреты бумажных завитков»  </vt:lpstr>
      <vt:lpstr>Немного из истории возникновения квиллинга…</vt:lpstr>
      <vt:lpstr> </vt:lpstr>
      <vt:lpstr>Материалы и инструменты.</vt:lpstr>
      <vt:lpstr>Основа всех форм для квиллинга – тугая и свободная спираль.   </vt:lpstr>
      <vt:lpstr>Слайд 6</vt:lpstr>
      <vt:lpstr> как создается  бумажные завитки </vt:lpstr>
      <vt:lpstr>Этот удивительный квиллинг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51</cp:revision>
  <dcterms:created xsi:type="dcterms:W3CDTF">2013-12-14T15:04:08Z</dcterms:created>
  <dcterms:modified xsi:type="dcterms:W3CDTF">2014-02-19T17:05:28Z</dcterms:modified>
</cp:coreProperties>
</file>