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1" r:id="rId3"/>
    <p:sldId id="258" r:id="rId4"/>
    <p:sldId id="260" r:id="rId5"/>
    <p:sldId id="262" r:id="rId6"/>
    <p:sldId id="263" r:id="rId7"/>
    <p:sldId id="264" r:id="rId8"/>
    <p:sldId id="266" r:id="rId9"/>
    <p:sldId id="268" r:id="rId10"/>
    <p:sldId id="269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>
      <p:cViewPr varScale="1">
        <p:scale>
          <a:sx n="89" d="100"/>
          <a:sy n="89" d="100"/>
        </p:scale>
        <p:origin x="-72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работа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altLang="ru-RU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Выразить в виде обыкновенной дроби: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1556792"/>
            <a:ext cx="4041775" cy="65484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в виде процентов: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lnSpc>
                <a:spcPct val="150000"/>
              </a:lnSpc>
              <a:buNone/>
              <a:defRPr/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26%;</a:t>
            </a:r>
          </a:p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45%;</a:t>
            </a:r>
          </a:p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80%;</a:t>
            </a:r>
          </a:p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0,23;</a:t>
            </a:r>
          </a:p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0,4;</a:t>
            </a:r>
          </a:p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0,07;</a:t>
            </a:r>
          </a:p>
          <a:p>
            <a:pPr eaLnBrk="1" hangingPunct="1">
              <a:defRPr/>
            </a:pPr>
            <a:endParaRPr lang="ru-RU" dirty="0" smtClean="0"/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521689"/>
              </p:ext>
            </p:extLst>
          </p:nvPr>
        </p:nvGraphicFramePr>
        <p:xfrm>
          <a:off x="6444208" y="3861048"/>
          <a:ext cx="48736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Формула" r:id="rId3" imgW="190440" imgH="393480" progId="Equation.3">
                  <p:embed/>
                </p:oleObj>
              </mc:Choice>
              <mc:Fallback>
                <p:oleObj name="Формула" r:id="rId3" imgW="190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3861048"/>
                        <a:ext cx="487363" cy="785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511986"/>
              </p:ext>
            </p:extLst>
          </p:nvPr>
        </p:nvGraphicFramePr>
        <p:xfrm>
          <a:off x="6372200" y="4725144"/>
          <a:ext cx="7143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Формула" r:id="rId5" imgW="279360" imgH="393480" progId="Equation.3">
                  <p:embed/>
                </p:oleObj>
              </mc:Choice>
              <mc:Fallback>
                <p:oleObj name="Формула" r:id="rId5" imgW="279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725144"/>
                        <a:ext cx="714375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835994"/>
              </p:ext>
            </p:extLst>
          </p:nvPr>
        </p:nvGraphicFramePr>
        <p:xfrm>
          <a:off x="6444208" y="5589240"/>
          <a:ext cx="550862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Формула" r:id="rId7" imgW="215640" imgH="393480" progId="Equation.3">
                  <p:embed/>
                </p:oleObj>
              </mc:Choice>
              <mc:Fallback>
                <p:oleObj name="Формула" r:id="rId7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5589240"/>
                        <a:ext cx="550862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395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Ответы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eaLnBrk="1" hangingPunct="1">
              <a:buFont typeface="Arial" charset="0"/>
              <a:buAutoNum type="arabicParenR"/>
            </a:pPr>
            <a:r>
              <a:rPr lang="ru-RU" altLang="ru-RU" smtClean="0"/>
              <a:t>180 кг</a:t>
            </a:r>
          </a:p>
          <a:p>
            <a:pPr marL="514350" indent="-514350" eaLnBrk="1" hangingPunct="1">
              <a:buFont typeface="Arial" charset="0"/>
              <a:buAutoNum type="arabicParenR"/>
            </a:pPr>
            <a:endParaRPr lang="ru-RU" altLang="ru-RU" smtClean="0"/>
          </a:p>
          <a:p>
            <a:pPr marL="514350" indent="-514350" eaLnBrk="1" hangingPunct="1">
              <a:buFont typeface="Arial" charset="0"/>
              <a:buAutoNum type="arabicParenR"/>
            </a:pPr>
            <a:endParaRPr lang="ru-RU" altLang="ru-RU" smtClean="0"/>
          </a:p>
          <a:p>
            <a:pPr marL="514350" indent="-514350" algn="ctr" eaLnBrk="1" hangingPunct="1">
              <a:buFont typeface="Arial" charset="0"/>
              <a:buAutoNum type="arabicParenR"/>
            </a:pPr>
            <a:r>
              <a:rPr lang="ru-RU" altLang="ru-RU" smtClean="0"/>
              <a:t>315 га</a:t>
            </a:r>
          </a:p>
          <a:p>
            <a:pPr marL="514350" indent="-514350" eaLnBrk="1" hangingPunct="1">
              <a:buFont typeface="Arial" charset="0"/>
              <a:buAutoNum type="arabicParenR"/>
            </a:pPr>
            <a:endParaRPr lang="ru-RU" altLang="ru-RU" smtClean="0"/>
          </a:p>
          <a:p>
            <a:pPr marL="514350" indent="-514350" eaLnBrk="1" hangingPunct="1">
              <a:buFont typeface="Arial" charset="0"/>
              <a:buAutoNum type="arabicParenR"/>
            </a:pPr>
            <a:endParaRPr lang="ru-RU" altLang="ru-RU" smtClean="0"/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ru-RU" altLang="ru-RU" smtClean="0"/>
              <a:t>30 000 рублей   </a:t>
            </a:r>
          </a:p>
        </p:txBody>
      </p:sp>
      <p:pic>
        <p:nvPicPr>
          <p:cNvPr id="12292" name="Рисунок 3" descr="_MG_7369_7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14625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 descr="36438e96e7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500188"/>
            <a:ext cx="1857375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5" descr="dengirubli-0000528104-previe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643438"/>
            <a:ext cx="242887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6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Устно</a:t>
            </a:r>
          </a:p>
        </p:txBody>
      </p:sp>
      <p:sp>
        <p:nvSpPr>
          <p:cNvPr id="9219" name="Содержимое 4"/>
          <p:cNvSpPr>
            <a:spLocks noGrp="1"/>
          </p:cNvSpPr>
          <p:nvPr>
            <p:ph idx="1"/>
          </p:nvPr>
        </p:nvSpPr>
        <p:spPr>
          <a:xfrm>
            <a:off x="357188" y="1143000"/>
            <a:ext cx="8229600" cy="49831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b="1" smtClean="0"/>
              <a:t>6) Распродажа… Скидки 10%</a:t>
            </a:r>
          </a:p>
          <a:p>
            <a:pPr algn="ctr" eaLnBrk="1" hangingPunct="1">
              <a:buFont typeface="Arial" charset="0"/>
              <a:buNone/>
            </a:pPr>
            <a:endParaRPr lang="ru-RU" altLang="ru-RU" b="1" smtClean="0"/>
          </a:p>
          <a:p>
            <a:pPr algn="ctr" eaLnBrk="1" hangingPunct="1">
              <a:buFont typeface="Arial" charset="0"/>
              <a:buNone/>
            </a:pPr>
            <a:endParaRPr lang="ru-RU" altLang="ru-RU" b="1" smtClean="0"/>
          </a:p>
          <a:p>
            <a:pPr algn="ctr" eaLnBrk="1" hangingPunct="1"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9220" name="Рисунок 8" descr="1735671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57375"/>
            <a:ext cx="2714625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9" descr="frn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714500"/>
            <a:ext cx="242887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10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071813"/>
            <a:ext cx="117316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11"/>
          <p:cNvSpPr txBox="1">
            <a:spLocks noChangeArrowheads="1"/>
          </p:cNvSpPr>
          <p:nvPr/>
        </p:nvSpPr>
        <p:spPr bwMode="auto">
          <a:xfrm>
            <a:off x="1000125" y="3929063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/>
              <a:t>15 000 р.</a:t>
            </a:r>
          </a:p>
        </p:txBody>
      </p:sp>
      <p:sp>
        <p:nvSpPr>
          <p:cNvPr id="9224" name="TextBox 12"/>
          <p:cNvSpPr txBox="1">
            <a:spLocks noChangeArrowheads="1"/>
          </p:cNvSpPr>
          <p:nvPr/>
        </p:nvSpPr>
        <p:spPr bwMode="auto">
          <a:xfrm>
            <a:off x="6429375" y="3857625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/>
              <a:t>20 000 р.</a:t>
            </a:r>
          </a:p>
        </p:txBody>
      </p:sp>
      <p:sp>
        <p:nvSpPr>
          <p:cNvPr id="9225" name="TextBox 13"/>
          <p:cNvSpPr txBox="1">
            <a:spLocks noChangeArrowheads="1"/>
          </p:cNvSpPr>
          <p:nvPr/>
        </p:nvSpPr>
        <p:spPr bwMode="auto">
          <a:xfrm>
            <a:off x="3857625" y="5715000"/>
            <a:ext cx="1357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/>
              <a:t>10 000 р.</a:t>
            </a:r>
          </a:p>
        </p:txBody>
      </p:sp>
    </p:spTree>
    <p:extLst>
      <p:ext uri="{BB962C8B-B14F-4D97-AF65-F5344CB8AC3E}">
        <p14:creationId xmlns:p14="http://schemas.microsoft.com/office/powerpoint/2010/main" val="25121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Устно</a:t>
            </a:r>
          </a:p>
        </p:txBody>
      </p:sp>
      <p:pic>
        <p:nvPicPr>
          <p:cNvPr id="5123" name="Содержимое 4" descr="620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16188"/>
            <a:ext cx="4038600" cy="2692400"/>
          </a:xfrm>
        </p:spPr>
      </p:pic>
      <p:sp>
        <p:nvSpPr>
          <p:cNvPr id="512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357313"/>
            <a:ext cx="4038600" cy="49831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подарок мальчику друзья собрали одну четвертую часть стоимости велосипеда. Велосипед стоил 4000 рублей. Сколько денег собрали друзья?</a:t>
            </a:r>
          </a:p>
          <a:p>
            <a:pPr eaLnBrk="1" hangingPunct="1">
              <a:buFont typeface="Arial" charset="0"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(1000 рублей)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91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59352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Сократить дроби: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8024" y="1412776"/>
            <a:ext cx="4041775" cy="65484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Найти:</a:t>
            </a:r>
            <a:endParaRPr lang="ru-RU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Объект 4"/>
              <p:cNvSpPr>
                <a:spLocks noGrp="1"/>
              </p:cNvSpPr>
              <p:nvPr>
                <p:ph sz="quarter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/>
                        </m:ctrlPr>
                      </m:fPr>
                      <m:num>
                        <m:r>
                          <a:rPr lang="ru-RU" sz="3600" i="1"/>
                          <m:t>12</m:t>
                        </m:r>
                      </m:num>
                      <m:den>
                        <m:r>
                          <a:rPr lang="ru-RU" sz="3600" i="1"/>
                          <m:t>18</m:t>
                        </m:r>
                      </m:den>
                    </m:f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endParaRPr lang="ru-RU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/>
                        </m:ctrlPr>
                      </m:fPr>
                      <m:num>
                        <m:r>
                          <a:rPr lang="ru-RU" sz="3600" i="1"/>
                          <m:t>8</m:t>
                        </m:r>
                      </m:num>
                      <m:den>
                        <m:r>
                          <a:rPr lang="ru-RU" sz="3600" i="1"/>
                          <m:t>24</m:t>
                        </m:r>
                      </m:den>
                    </m:f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endParaRPr lang="ru-RU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600" i="1"/>
                        </m:ctrlPr>
                      </m:fPr>
                      <m:num>
                        <m:r>
                          <a:rPr lang="ru-RU" sz="3600" i="1"/>
                          <m:t>5500</m:t>
                        </m:r>
                      </m:num>
                      <m:den>
                        <m:r>
                          <a:rPr lang="ru-RU" sz="3600" i="1"/>
                          <m:t>7700</m:t>
                        </m:r>
                      </m:den>
                    </m:f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 rotWithShape="1">
                <a:blip r:embed="rId2"/>
                <a:stretch>
                  <a:fillRect l="-3318" t="-6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Объект 5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0,6 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 50</a:t>
                </a:r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/>
                        </m:ctrlPr>
                      </m:fPr>
                      <m:num>
                        <m:r>
                          <a:rPr lang="ru-RU" sz="3200" i="1"/>
                          <m:t>2</m:t>
                        </m:r>
                      </m:num>
                      <m:den>
                        <m:r>
                          <a:rPr lang="ru-RU" sz="3200" i="1"/>
                          <m:t>7</m:t>
                        </m:r>
                      </m:den>
                    </m:f>
                    <m:r>
                      <a:rPr lang="ru-RU" sz="3200" i="1"/>
                      <m:t> </m:t>
                    </m:r>
                  </m:oMath>
                </a14:m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 14,  </a:t>
                </a:r>
                <a:endPara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0,35 от 0,2</a:t>
                </a:r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20% от 7,  </a:t>
                </a:r>
                <a:endPara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150% от 3,   </a:t>
                </a:r>
                <a:endPara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3% от 12. 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1">
                <a:blip r:embed="rId3"/>
                <a:stretch>
                  <a:fillRect l="-2866" t="-3492" b="-19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7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знаний дробей никто не может признаваться знающим арифметику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/>
          </a:p>
          <a:p>
            <a:pPr marL="0" indent="0" algn="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(Цицерон)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29600" cy="866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Взаимопроверка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Ι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вариант: 1.а) 4; б)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18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55</m:t>
                        </m:r>
                      </m:den>
                    </m:f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в) 4,4.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2.12 мальчиков.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ΙΙ вариант: 1.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12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27</m:t>
                        </m:r>
                      </m:den>
                    </m:f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в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2,1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160 девочек.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18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19</m:t>
                        </m:r>
                      </m:den>
                    </m:f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0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то\У нас в гостях\Pic_167.ru_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64" cy="6858000"/>
          </a:xfrm>
          <a:prstGeom prst="rect">
            <a:avLst/>
          </a:prstGeom>
          <a:noFill/>
        </p:spPr>
      </p:pic>
      <p:pic>
        <p:nvPicPr>
          <p:cNvPr id="9" name="Picture 2" descr="D:\Фото\У нас в гостях\Люди\5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357430"/>
            <a:ext cx="2071702" cy="2837331"/>
          </a:xfrm>
          <a:prstGeom prst="rect">
            <a:avLst/>
          </a:prstGeom>
          <a:noFill/>
        </p:spPr>
      </p:pic>
      <p:pic>
        <p:nvPicPr>
          <p:cNvPr id="10" name="Picture 2" descr="D:\Фото\У нас в гостях\Люди\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571876"/>
            <a:ext cx="2071702" cy="2837331"/>
          </a:xfrm>
          <a:prstGeom prst="rect">
            <a:avLst/>
          </a:prstGeom>
          <a:noFill/>
        </p:spPr>
      </p:pic>
      <p:pic>
        <p:nvPicPr>
          <p:cNvPr id="11" name="Picture 2" descr="D:\Фото\У нас в гостях\Люди\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429000"/>
            <a:ext cx="2071702" cy="2837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6164750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Фото\У нас в гостях\Pic_168.ru_2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pic>
        <p:nvPicPr>
          <p:cNvPr id="2051" name="Picture 3" descr="D:\Фото\У нас в гостях\Люди\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786190"/>
            <a:ext cx="1857388" cy="2547955"/>
          </a:xfrm>
          <a:prstGeom prst="rect">
            <a:avLst/>
          </a:prstGeom>
          <a:noFill/>
        </p:spPr>
      </p:pic>
      <p:pic>
        <p:nvPicPr>
          <p:cNvPr id="11" name="Picture 3" descr="D:\Фото\У нас в гостях\Люди\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876"/>
            <a:ext cx="1857388" cy="2547955"/>
          </a:xfrm>
          <a:prstGeom prst="rect">
            <a:avLst/>
          </a:prstGeom>
          <a:noFill/>
        </p:spPr>
      </p:pic>
      <p:pic>
        <p:nvPicPr>
          <p:cNvPr id="12" name="Picture 3" descr="D:\Фото\У нас в гостях\Люди\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571876"/>
            <a:ext cx="1857388" cy="2547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1307348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Фото\У нас в гостях\Pic_170.ru_2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395" cy="6858000"/>
          </a:xfrm>
          <a:prstGeom prst="rect">
            <a:avLst/>
          </a:prstGeom>
          <a:noFill/>
        </p:spPr>
      </p:pic>
      <p:pic>
        <p:nvPicPr>
          <p:cNvPr id="5122" name="Picture 2" descr="D:\Фото\У нас в гостях\8876165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571744"/>
            <a:ext cx="1685935" cy="3323002"/>
          </a:xfrm>
          <a:prstGeom prst="rect">
            <a:avLst/>
          </a:prstGeom>
          <a:noFill/>
        </p:spPr>
      </p:pic>
      <p:pic>
        <p:nvPicPr>
          <p:cNvPr id="9" name="Picture 2" descr="D:\Фото\У нас в гостях\8876165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357562"/>
            <a:ext cx="1685935" cy="3323002"/>
          </a:xfrm>
          <a:prstGeom prst="rect">
            <a:avLst/>
          </a:prstGeom>
          <a:noFill/>
        </p:spPr>
      </p:pic>
      <p:pic>
        <p:nvPicPr>
          <p:cNvPr id="10" name="Picture 2" descr="D:\Фото\У нас в гостях\8876165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143248"/>
            <a:ext cx="1685935" cy="3323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0719864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3200" b="1" dirty="0">
                <a:latin typeface="Times New Roman" pitchFamily="18" charset="0"/>
              </a:rPr>
              <a:t>Руки подняли и покачали-</a:t>
            </a:r>
          </a:p>
          <a:p>
            <a:pPr marL="0" indent="0" algn="ctr">
              <a:buNone/>
            </a:pPr>
            <a:r>
              <a:rPr lang="ru-RU" altLang="ru-RU" sz="3200" b="1" dirty="0">
                <a:latin typeface="Times New Roman" pitchFamily="18" charset="0"/>
              </a:rPr>
              <a:t>Это деревья в лесу.</a:t>
            </a:r>
          </a:p>
          <a:p>
            <a:pPr marL="0" indent="0" algn="ctr">
              <a:buNone/>
            </a:pPr>
            <a:r>
              <a:rPr lang="ru-RU" altLang="ru-RU" sz="3200" b="1" dirty="0">
                <a:latin typeface="Times New Roman" pitchFamily="18" charset="0"/>
              </a:rPr>
              <a:t>Руки нагнули, кисти встряхнули-</a:t>
            </a:r>
          </a:p>
          <a:p>
            <a:pPr marL="0" indent="0" algn="ctr">
              <a:buNone/>
            </a:pPr>
            <a:r>
              <a:rPr lang="ru-RU" altLang="ru-RU" sz="3200" b="1" dirty="0">
                <a:latin typeface="Times New Roman" pitchFamily="18" charset="0"/>
              </a:rPr>
              <a:t>Ветер сбивает росу.</a:t>
            </a:r>
          </a:p>
          <a:p>
            <a:pPr marL="0" indent="0" algn="ctr">
              <a:buNone/>
            </a:pPr>
            <a:r>
              <a:rPr lang="ru-RU" altLang="ru-RU" sz="3200" b="1" dirty="0">
                <a:latin typeface="Times New Roman" pitchFamily="18" charset="0"/>
              </a:rPr>
              <a:t>В сторону руки, плавно помашем-</a:t>
            </a:r>
          </a:p>
          <a:p>
            <a:pPr marL="0" indent="0" algn="ctr">
              <a:buNone/>
            </a:pPr>
            <a:r>
              <a:rPr lang="ru-RU" altLang="ru-RU" sz="3200" b="1" dirty="0">
                <a:latin typeface="Times New Roman" pitchFamily="18" charset="0"/>
              </a:rPr>
              <a:t>Это к нам птицы летят.</a:t>
            </a:r>
          </a:p>
          <a:p>
            <a:pPr marL="0" indent="0" algn="ctr">
              <a:buNone/>
            </a:pPr>
            <a:r>
              <a:rPr lang="ru-RU" altLang="ru-RU" sz="3200" b="1" dirty="0">
                <a:latin typeface="Times New Roman" pitchFamily="18" charset="0"/>
              </a:rPr>
              <a:t>Как они сели, тоже покажем-</a:t>
            </a:r>
          </a:p>
          <a:p>
            <a:pPr marL="0" indent="0" algn="ctr">
              <a:buNone/>
            </a:pPr>
            <a:r>
              <a:rPr lang="ru-RU" altLang="ru-RU" sz="3200" b="1" dirty="0">
                <a:latin typeface="Times New Roman" pitchFamily="18" charset="0"/>
              </a:rPr>
              <a:t>Руки мы сложим - вот так.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7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Решение задач по рядам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2000" b="1" dirty="0" smtClean="0"/>
              <a:t> </a:t>
            </a:r>
            <a:r>
              <a:rPr lang="ru-RU" sz="2000" dirty="0" smtClean="0"/>
              <a:t>В магазин поступило 600 кг картофеля. До обеда продали 0,45 всего картофеля, а после обеда 2/3  того, что до обеда. Сколько всего килограммов картофеля продали после обеда?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endParaRPr lang="ru-RU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2000" b="1" dirty="0" smtClean="0"/>
              <a:t> </a:t>
            </a:r>
            <a:r>
              <a:rPr lang="ru-RU" sz="2000" dirty="0" smtClean="0"/>
              <a:t>Первый тракторист вспахал 4/9 всей земли, а второй – 1/3  всей земли. Сколько гектаров земли они вспахали вместе, если площадь земли, если площадь земли составляет 405 га?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endParaRPr lang="ru-RU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2000" dirty="0" smtClean="0"/>
              <a:t>Израсходовали 48 000 рублей. В первый день было израсходовано 12,5% этой суммы, а во второй – 5/7  остатка. Сколько денег было израсходовано во второй день?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5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TC101859865[[fn=Порядок]]</Template>
  <TotalTime>263</TotalTime>
  <Words>215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Поток</vt:lpstr>
      <vt:lpstr>Формула</vt:lpstr>
      <vt:lpstr>Устная работа</vt:lpstr>
      <vt:lpstr>Презентация PowerPoint</vt:lpstr>
      <vt:lpstr>Презентация PowerPoint</vt:lpstr>
      <vt:lpstr>Взаимопроверка 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задач по рядам</vt:lpstr>
      <vt:lpstr>Ответы</vt:lpstr>
      <vt:lpstr>Устно</vt:lpstr>
      <vt:lpstr>Устно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Устная работа. </dc:title>
  <dc:creator>user</dc:creator>
  <cp:lastModifiedBy>user</cp:lastModifiedBy>
  <cp:revision>10</cp:revision>
  <dcterms:created xsi:type="dcterms:W3CDTF">2014-11-24T07:15:57Z</dcterms:created>
  <dcterms:modified xsi:type="dcterms:W3CDTF">2014-11-24T11:50:02Z</dcterms:modified>
</cp:coreProperties>
</file>