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5" r:id="rId3"/>
    <p:sldId id="257" r:id="rId4"/>
    <p:sldId id="259" r:id="rId5"/>
    <p:sldId id="276" r:id="rId6"/>
    <p:sldId id="261" r:id="rId7"/>
    <p:sldId id="262" r:id="rId8"/>
    <p:sldId id="277" r:id="rId9"/>
    <p:sldId id="263" r:id="rId10"/>
    <p:sldId id="264" r:id="rId11"/>
    <p:sldId id="265" r:id="rId12"/>
    <p:sldId id="266" r:id="rId13"/>
    <p:sldId id="270" r:id="rId14"/>
    <p:sldId id="268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0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8A063B-851A-4106-8ED4-1F3143370FFD}" type="datetimeFigureOut">
              <a:rPr lang="ru-RU" smtClean="0"/>
              <a:t>06.02.2012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CE4B97-1590-4622-A52D-91281212A2E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736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-1548680" y="1916832"/>
            <a:ext cx="12097344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Интеллектуально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– познавательная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игра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Bookman Old Style" pitchFamily="18" charset="0"/>
              </a:rPr>
              <a:t>«Поле Чудес»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4365104"/>
            <a:ext cx="70502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Составитель: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Ромашов Валерий</a:t>
            </a:r>
            <a:r>
              <a:rPr lang="ru-RU" i="1" dirty="0" smtClean="0">
                <a:solidFill>
                  <a:srgbClr val="002060"/>
                </a:solidFill>
              </a:rPr>
              <a:t>, ученик 7-го класса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Руководитель: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Ромашова  Жанна Иосифовна</a:t>
            </a:r>
            <a:r>
              <a:rPr lang="ru-RU" i="1" dirty="0" smtClean="0">
                <a:solidFill>
                  <a:srgbClr val="002060"/>
                </a:solidFill>
              </a:rPr>
              <a:t>, учитель начальных классов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571500" y="2286000"/>
            <a:ext cx="4060825" cy="4122738"/>
            <a:chOff x="395536" y="2204864"/>
            <a:chExt cx="4060923" cy="4122759"/>
          </a:xfrm>
        </p:grpSpPr>
        <p:grpSp>
          <p:nvGrpSpPr>
            <p:cNvPr id="3" name="Группа 128"/>
            <p:cNvGrpSpPr>
              <a:grpSpLocks/>
            </p:cNvGrpSpPr>
            <p:nvPr/>
          </p:nvGrpSpPr>
          <p:grpSpPr bwMode="auto">
            <a:xfrm>
              <a:off x="395536" y="2204864"/>
              <a:ext cx="4060923" cy="4122759"/>
              <a:chOff x="928265" y="1556792"/>
              <a:chExt cx="4060923" cy="4122759"/>
            </a:xfrm>
          </p:grpSpPr>
          <p:grpSp>
            <p:nvGrpSpPr>
              <p:cNvPr id="4" name="Группа 126"/>
              <p:cNvGrpSpPr>
                <a:grpSpLocks/>
              </p:cNvGrpSpPr>
              <p:nvPr/>
            </p:nvGrpSpPr>
            <p:grpSpPr bwMode="auto">
              <a:xfrm>
                <a:off x="928265" y="1556792"/>
                <a:ext cx="4060923" cy="4122759"/>
                <a:chOff x="928265" y="1556792"/>
                <a:chExt cx="4060923" cy="4122759"/>
              </a:xfrm>
            </p:grpSpPr>
            <p:grpSp>
              <p:nvGrpSpPr>
                <p:cNvPr id="5" name="Группа 124"/>
                <p:cNvGrpSpPr>
                  <a:grpSpLocks/>
                </p:cNvGrpSpPr>
                <p:nvPr/>
              </p:nvGrpSpPr>
              <p:grpSpPr bwMode="auto">
                <a:xfrm>
                  <a:off x="971600" y="1556792"/>
                  <a:ext cx="4017588" cy="4122759"/>
                  <a:chOff x="971600" y="1556792"/>
                  <a:chExt cx="4017588" cy="4122759"/>
                </a:xfrm>
              </p:grpSpPr>
              <p:grpSp>
                <p:nvGrpSpPr>
                  <p:cNvPr id="6" name="Группа 121"/>
                  <p:cNvGrpSpPr>
                    <a:grpSpLocks/>
                  </p:cNvGrpSpPr>
                  <p:nvPr/>
                </p:nvGrpSpPr>
                <p:grpSpPr bwMode="auto">
                  <a:xfrm>
                    <a:off x="971600" y="1556792"/>
                    <a:ext cx="4017588" cy="4122759"/>
                    <a:chOff x="971600" y="1556792"/>
                    <a:chExt cx="4017588" cy="4122759"/>
                  </a:xfrm>
                </p:grpSpPr>
                <p:grpSp>
                  <p:nvGrpSpPr>
                    <p:cNvPr id="7" name="Группа 1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71600" y="1556792"/>
                      <a:ext cx="4017588" cy="4122759"/>
                      <a:chOff x="971600" y="1556792"/>
                      <a:chExt cx="4017588" cy="4122759"/>
                    </a:xfrm>
                  </p:grpSpPr>
                  <p:grpSp>
                    <p:nvGrpSpPr>
                      <p:cNvPr id="8" name="Группа 1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71600" y="1556792"/>
                        <a:ext cx="4017588" cy="4122759"/>
                        <a:chOff x="971600" y="1556792"/>
                        <a:chExt cx="4017588" cy="4122759"/>
                      </a:xfrm>
                    </p:grpSpPr>
                    <p:grpSp>
                      <p:nvGrpSpPr>
                        <p:cNvPr id="9" name="Группа 1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10" name="Группа 11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11" name="Группа 11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12" name="Группа 108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14" name="Группа 106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8254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 cstate="print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</p:pic>
                              <p:sp>
                                <p:nvSpPr>
                                  <p:cNvPr id="35" name="Прямоугольник 34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 fontAlgn="auto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defRPr/>
                                    </a:pPr>
                                    <a:r>
                                      <a:rPr lang="ru-RU" sz="5400" b="1" spc="150" dirty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  <a:latin typeface="+mn-lt"/>
                                        <a:cs typeface="+mn-cs"/>
                                      </a:rPr>
                                      <a:t>+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3" name="Прямоугольник 32"/>
                                <p:cNvSpPr/>
                                <p:nvPr/>
                              </p:nvSpPr>
                              <p:spPr>
                                <a:xfrm rot="2202538">
                                  <a:off x="3705646" y="2129067"/>
                                  <a:ext cx="704039" cy="70788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 algn="ctr" fontAlgn="auto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defRPr/>
                                  </a:pPr>
                                  <a:r>
                                    <a:rPr lang="ru-RU" sz="4000" b="1" dirty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  <a:latin typeface="+mn-lt"/>
                                      <a:cs typeface="+mn-cs"/>
                                    </a:rPr>
                                    <a:t>50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31" name="Прямоугольник 30"/>
                              <p:cNvSpPr/>
                              <p:nvPr/>
                            </p:nvSpPr>
                            <p:spPr>
                              <a:xfrm rot="4922632">
                                <a:off x="4197552" y="2884708"/>
                                <a:ext cx="679994" cy="70788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r>
                                  <a:rPr lang="ru-RU" sz="4000" dirty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  <a:latin typeface="+mn-lt"/>
                                    <a:cs typeface="+mn-cs"/>
                                  </a:rPr>
                                  <a:t>х2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29" name="Прямоугольник 28"/>
                            <p:cNvSpPr/>
                            <p:nvPr/>
                          </p:nvSpPr>
                          <p:spPr>
                            <a:xfrm rot="6308384">
                              <a:off x="4125598" y="3776652"/>
                              <a:ext cx="963725" cy="70788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r>
                                <a:rPr lang="ru-RU" sz="4000" b="1" dirty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  <a:latin typeface="+mn-lt"/>
                                  <a:cs typeface="+mn-cs"/>
                                </a:rPr>
                                <a:t>100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27" name="Прямоугольник 26"/>
                          <p:cNvSpPr/>
                          <p:nvPr/>
                        </p:nvSpPr>
                        <p:spPr>
                          <a:xfrm rot="8136348">
                            <a:off x="3721484" y="4646380"/>
                            <a:ext cx="962122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:r>
                              <a:rPr lang="ru-RU" sz="2800" dirty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  <a:latin typeface="+mn-lt"/>
                                <a:cs typeface="+mn-cs"/>
                              </a:rPr>
                              <a:t>шанс</a:t>
                            </a:r>
                          </a:p>
                        </p:txBody>
                      </p:sp>
                    </p:grpSp>
                    <p:sp>
                      <p:nvSpPr>
                        <p:cNvPr id="25" name="Прямоугольник 24"/>
                        <p:cNvSpPr/>
                        <p:nvPr/>
                      </p:nvSpPr>
                      <p:spPr>
                        <a:xfrm rot="9991816">
                          <a:off x="2912998" y="4971665"/>
                          <a:ext cx="963725" cy="7078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4000" b="1" dirty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  <a:latin typeface="+mn-lt"/>
                              <a:cs typeface="+mn-cs"/>
                            </a:rPr>
                            <a:t>150</a:t>
                          </a:r>
                        </a:p>
                      </p:txBody>
                    </p:sp>
                  </p:grpSp>
                  <p:sp>
                    <p:nvSpPr>
                      <p:cNvPr id="23" name="Прямоугольник 22"/>
                      <p:cNvSpPr/>
                      <p:nvPr/>
                    </p:nvSpPr>
                    <p:spPr>
                      <a:xfrm rot="11752548">
                        <a:off x="1966341" y="4954530"/>
                        <a:ext cx="963725" cy="7078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ru-RU" sz="4000" dirty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  <a:latin typeface="+mn-lt"/>
                            <a:cs typeface="+mn-cs"/>
                          </a:rPr>
                          <a:t>200</a:t>
                        </a:r>
                      </a:p>
                    </p:txBody>
                  </p:sp>
                </p:grpSp>
                <p:sp>
                  <p:nvSpPr>
                    <p:cNvPr id="21" name="Прямоугольник 20"/>
                    <p:cNvSpPr/>
                    <p:nvPr/>
                  </p:nvSpPr>
                  <p:spPr>
                    <a:xfrm rot="17501029">
                      <a:off x="775245" y="2930112"/>
                      <a:ext cx="1027845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3200" b="1" dirty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+mn-lt"/>
                          <a:cs typeface="+mn-cs"/>
                        </a:rPr>
                        <a:t>приз</a:t>
                      </a:r>
                    </a:p>
                  </p:txBody>
                </p:sp>
              </p:grpSp>
              <p:cxnSp>
                <p:nvCxnSpPr>
                  <p:cNvPr id="19" name="Прямая со стрелкой 18"/>
                  <p:cNvCxnSpPr/>
                  <p:nvPr/>
                </p:nvCxnSpPr>
                <p:spPr>
                  <a:xfrm flipH="1" flipV="1">
                    <a:off x="1475966" y="4580995"/>
                    <a:ext cx="358784" cy="360364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Прямоугольник 16"/>
                <p:cNvSpPr/>
                <p:nvPr/>
              </p:nvSpPr>
              <p:spPr>
                <a:xfrm rot="15408026">
                  <a:off x="800345" y="3697018"/>
                  <a:ext cx="963725" cy="70788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4000" dirty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  <a:latin typeface="+mn-lt"/>
                      <a:cs typeface="+mn-cs"/>
                    </a:rPr>
                    <a:t>250</a:t>
                  </a:r>
                </a:p>
              </p:txBody>
            </p:sp>
          </p:grpSp>
          <p:sp>
            <p:nvSpPr>
              <p:cNvPr id="15" name="Прямоугольник 14"/>
              <p:cNvSpPr/>
              <p:nvPr/>
            </p:nvSpPr>
            <p:spPr>
              <a:xfrm rot="18986304">
                <a:off x="1226842" y="2079429"/>
                <a:ext cx="963725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+mn-lt"/>
                    <a:cs typeface="+mn-cs"/>
                  </a:rPr>
                  <a:t>300</a:t>
                </a: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 rot="20933116">
              <a:off x="1753038" y="2291115"/>
              <a:ext cx="470000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+mn-lt"/>
                  <a:cs typeface="+mn-cs"/>
                </a:rPr>
                <a:t>Б</a:t>
              </a:r>
            </a:p>
          </p:txBody>
        </p:sp>
      </p:grpSp>
      <p:sp>
        <p:nvSpPr>
          <p:cNvPr id="36" name="Стрелка вниз 35"/>
          <p:cNvSpPr/>
          <p:nvPr/>
        </p:nvSpPr>
        <p:spPr>
          <a:xfrm rot="11778511">
            <a:off x="2751138" y="2500313"/>
            <a:ext cx="260350" cy="1819275"/>
          </a:xfrm>
          <a:prstGeom prst="downArrow">
            <a:avLst>
              <a:gd name="adj1" fmla="val 50000"/>
              <a:gd name="adj2" fmla="val 215942"/>
            </a:avLst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37" name="Овал 36"/>
          <p:cNvSpPr/>
          <p:nvPr/>
        </p:nvSpPr>
        <p:spPr>
          <a:xfrm rot="14525451">
            <a:off x="2420937" y="4206876"/>
            <a:ext cx="360363" cy="360362"/>
          </a:xfrm>
          <a:prstGeom prst="ellipse">
            <a:avLst/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643042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571736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Р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429124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500430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М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286512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К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357818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Н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7215206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47" name="Заголовок 44"/>
          <p:cNvSpPr txBox="1">
            <a:spLocks/>
          </p:cNvSpPr>
          <p:nvPr/>
        </p:nvSpPr>
        <p:spPr>
          <a:xfrm>
            <a:off x="1619672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8" name="Заголовок 44"/>
          <p:cNvSpPr txBox="1">
            <a:spLocks/>
          </p:cNvSpPr>
          <p:nvPr/>
        </p:nvSpPr>
        <p:spPr>
          <a:xfrm>
            <a:off x="2555776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9" name="Заголовок 44"/>
          <p:cNvSpPr txBox="1">
            <a:spLocks/>
          </p:cNvSpPr>
          <p:nvPr/>
        </p:nvSpPr>
        <p:spPr>
          <a:xfrm>
            <a:off x="4427984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0" name="Заголовок 44"/>
          <p:cNvSpPr txBox="1">
            <a:spLocks/>
          </p:cNvSpPr>
          <p:nvPr/>
        </p:nvSpPr>
        <p:spPr>
          <a:xfrm>
            <a:off x="5364088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1" name="Заголовок 44"/>
          <p:cNvSpPr txBox="1">
            <a:spLocks/>
          </p:cNvSpPr>
          <p:nvPr/>
        </p:nvSpPr>
        <p:spPr>
          <a:xfrm>
            <a:off x="6300192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2" name="Заголовок 44"/>
          <p:cNvSpPr txBox="1">
            <a:spLocks/>
          </p:cNvSpPr>
          <p:nvPr/>
        </p:nvSpPr>
        <p:spPr>
          <a:xfrm>
            <a:off x="3491880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42910" y="785794"/>
            <a:ext cx="863526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Ш</a:t>
            </a:r>
          </a:p>
        </p:txBody>
      </p:sp>
      <p:sp>
        <p:nvSpPr>
          <p:cNvPr id="46" name="Заголовок 44"/>
          <p:cNvSpPr txBox="1">
            <a:spLocks/>
          </p:cNvSpPr>
          <p:nvPr/>
        </p:nvSpPr>
        <p:spPr>
          <a:xfrm>
            <a:off x="611560" y="764704"/>
            <a:ext cx="928694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4" name="Заголовок 44"/>
          <p:cNvSpPr txBox="1">
            <a:spLocks/>
          </p:cNvSpPr>
          <p:nvPr/>
        </p:nvSpPr>
        <p:spPr>
          <a:xfrm>
            <a:off x="7164288" y="764704"/>
            <a:ext cx="928694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736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-252536" y="836712"/>
            <a:ext cx="99371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ИГРА СО ЗРИТЕЛЯМИ</a:t>
            </a:r>
            <a:endParaRPr lang="ru-RU" sz="6000" dirty="0"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1844824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На Руси этот продукт пряный, необычного вкуса, занимал почётное место и в свадебном угощении,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и поминальном обряде.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Он был очень сладок и дорог.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О каком продукте идёт речь?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571500" y="2214563"/>
            <a:ext cx="4060825" cy="4122737"/>
            <a:chOff x="395536" y="2204864"/>
            <a:chExt cx="4060923" cy="4122759"/>
          </a:xfrm>
        </p:grpSpPr>
        <p:grpSp>
          <p:nvGrpSpPr>
            <p:cNvPr id="3" name="Группа 128"/>
            <p:cNvGrpSpPr>
              <a:grpSpLocks/>
            </p:cNvGrpSpPr>
            <p:nvPr/>
          </p:nvGrpSpPr>
          <p:grpSpPr bwMode="auto">
            <a:xfrm>
              <a:off x="395536" y="2204864"/>
              <a:ext cx="4060923" cy="4122759"/>
              <a:chOff x="928265" y="1556792"/>
              <a:chExt cx="4060923" cy="4122759"/>
            </a:xfrm>
          </p:grpSpPr>
          <p:grpSp>
            <p:nvGrpSpPr>
              <p:cNvPr id="4" name="Группа 126"/>
              <p:cNvGrpSpPr>
                <a:grpSpLocks/>
              </p:cNvGrpSpPr>
              <p:nvPr/>
            </p:nvGrpSpPr>
            <p:grpSpPr bwMode="auto">
              <a:xfrm>
                <a:off x="928265" y="1556792"/>
                <a:ext cx="4060923" cy="4122759"/>
                <a:chOff x="928265" y="1556792"/>
                <a:chExt cx="4060923" cy="4122759"/>
              </a:xfrm>
            </p:grpSpPr>
            <p:grpSp>
              <p:nvGrpSpPr>
                <p:cNvPr id="5" name="Группа 124"/>
                <p:cNvGrpSpPr>
                  <a:grpSpLocks/>
                </p:cNvGrpSpPr>
                <p:nvPr/>
              </p:nvGrpSpPr>
              <p:grpSpPr bwMode="auto">
                <a:xfrm>
                  <a:off x="971600" y="1556792"/>
                  <a:ext cx="4017588" cy="4122759"/>
                  <a:chOff x="971600" y="1556792"/>
                  <a:chExt cx="4017588" cy="4122759"/>
                </a:xfrm>
              </p:grpSpPr>
              <p:grpSp>
                <p:nvGrpSpPr>
                  <p:cNvPr id="6" name="Группа 121"/>
                  <p:cNvGrpSpPr>
                    <a:grpSpLocks/>
                  </p:cNvGrpSpPr>
                  <p:nvPr/>
                </p:nvGrpSpPr>
                <p:grpSpPr bwMode="auto">
                  <a:xfrm>
                    <a:off x="971600" y="1556792"/>
                    <a:ext cx="4017588" cy="4122759"/>
                    <a:chOff x="971600" y="1556792"/>
                    <a:chExt cx="4017588" cy="4122759"/>
                  </a:xfrm>
                </p:grpSpPr>
                <p:grpSp>
                  <p:nvGrpSpPr>
                    <p:cNvPr id="7" name="Группа 1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71600" y="1556792"/>
                      <a:ext cx="4017588" cy="4122759"/>
                      <a:chOff x="971600" y="1556792"/>
                      <a:chExt cx="4017588" cy="4122759"/>
                    </a:xfrm>
                  </p:grpSpPr>
                  <p:grpSp>
                    <p:nvGrpSpPr>
                      <p:cNvPr id="8" name="Группа 1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71600" y="1556792"/>
                        <a:ext cx="4017588" cy="4122759"/>
                        <a:chOff x="971600" y="1556792"/>
                        <a:chExt cx="4017588" cy="4122759"/>
                      </a:xfrm>
                    </p:grpSpPr>
                    <p:grpSp>
                      <p:nvGrpSpPr>
                        <p:cNvPr id="9" name="Группа 1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10" name="Группа 11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11" name="Группа 11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12" name="Группа 108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14" name="Группа 106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10294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 cstate="print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</p:pic>
                              <p:sp>
                                <p:nvSpPr>
                                  <p:cNvPr id="35" name="Прямоугольник 34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 fontAlgn="auto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defRPr/>
                                    </a:pPr>
                                    <a:r>
                                      <a:rPr lang="ru-RU" sz="5400" b="1" spc="150" dirty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  <a:latin typeface="+mn-lt"/>
                                        <a:cs typeface="+mn-cs"/>
                                      </a:rPr>
                                      <a:t>+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3" name="Прямоугольник 32"/>
                                <p:cNvSpPr/>
                                <p:nvPr/>
                              </p:nvSpPr>
                              <p:spPr>
                                <a:xfrm rot="2202538">
                                  <a:off x="3705646" y="2129067"/>
                                  <a:ext cx="704039" cy="70788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 algn="ctr" fontAlgn="auto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defRPr/>
                                  </a:pPr>
                                  <a:r>
                                    <a:rPr lang="ru-RU" sz="4000" b="1" dirty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  <a:latin typeface="+mn-lt"/>
                                      <a:cs typeface="+mn-cs"/>
                                    </a:rPr>
                                    <a:t>50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31" name="Прямоугольник 30"/>
                              <p:cNvSpPr/>
                              <p:nvPr/>
                            </p:nvSpPr>
                            <p:spPr>
                              <a:xfrm rot="4922632">
                                <a:off x="4197552" y="2884708"/>
                                <a:ext cx="679994" cy="70788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r>
                                  <a:rPr lang="ru-RU" sz="4000" dirty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  <a:latin typeface="+mn-lt"/>
                                    <a:cs typeface="+mn-cs"/>
                                  </a:rPr>
                                  <a:t>х2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29" name="Прямоугольник 28"/>
                            <p:cNvSpPr/>
                            <p:nvPr/>
                          </p:nvSpPr>
                          <p:spPr>
                            <a:xfrm rot="6308384">
                              <a:off x="4125598" y="3776652"/>
                              <a:ext cx="963725" cy="70788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r>
                                <a:rPr lang="ru-RU" sz="4000" b="1" dirty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  <a:latin typeface="+mn-lt"/>
                                  <a:cs typeface="+mn-cs"/>
                                </a:rPr>
                                <a:t>100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27" name="Прямоугольник 26"/>
                          <p:cNvSpPr/>
                          <p:nvPr/>
                        </p:nvSpPr>
                        <p:spPr>
                          <a:xfrm rot="8136348">
                            <a:off x="3721484" y="4646380"/>
                            <a:ext cx="962122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:r>
                              <a:rPr lang="ru-RU" sz="2800" dirty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  <a:latin typeface="+mn-lt"/>
                                <a:cs typeface="+mn-cs"/>
                              </a:rPr>
                              <a:t>шанс</a:t>
                            </a:r>
                          </a:p>
                        </p:txBody>
                      </p:sp>
                    </p:grpSp>
                    <p:sp>
                      <p:nvSpPr>
                        <p:cNvPr id="25" name="Прямоугольник 24"/>
                        <p:cNvSpPr/>
                        <p:nvPr/>
                      </p:nvSpPr>
                      <p:spPr>
                        <a:xfrm rot="9991816">
                          <a:off x="2912998" y="4971665"/>
                          <a:ext cx="963725" cy="7078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4000" b="1" dirty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  <a:latin typeface="+mn-lt"/>
                              <a:cs typeface="+mn-cs"/>
                            </a:rPr>
                            <a:t>150</a:t>
                          </a:r>
                        </a:p>
                      </p:txBody>
                    </p:sp>
                  </p:grpSp>
                  <p:sp>
                    <p:nvSpPr>
                      <p:cNvPr id="23" name="Прямоугольник 22"/>
                      <p:cNvSpPr/>
                      <p:nvPr/>
                    </p:nvSpPr>
                    <p:spPr>
                      <a:xfrm rot="11752548">
                        <a:off x="1966341" y="4954530"/>
                        <a:ext cx="963725" cy="7078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ru-RU" sz="4000" dirty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  <a:latin typeface="+mn-lt"/>
                            <a:cs typeface="+mn-cs"/>
                          </a:rPr>
                          <a:t>200</a:t>
                        </a:r>
                      </a:p>
                    </p:txBody>
                  </p:sp>
                </p:grpSp>
                <p:sp>
                  <p:nvSpPr>
                    <p:cNvPr id="21" name="Прямоугольник 20"/>
                    <p:cNvSpPr/>
                    <p:nvPr/>
                  </p:nvSpPr>
                  <p:spPr>
                    <a:xfrm rot="17501029">
                      <a:off x="775245" y="2930112"/>
                      <a:ext cx="1027845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3200" b="1" dirty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+mn-lt"/>
                          <a:cs typeface="+mn-cs"/>
                        </a:rPr>
                        <a:t>приз</a:t>
                      </a:r>
                    </a:p>
                  </p:txBody>
                </p:sp>
              </p:grpSp>
              <p:cxnSp>
                <p:nvCxnSpPr>
                  <p:cNvPr id="19" name="Прямая со стрелкой 18"/>
                  <p:cNvCxnSpPr/>
                  <p:nvPr/>
                </p:nvCxnSpPr>
                <p:spPr>
                  <a:xfrm flipH="1" flipV="1">
                    <a:off x="1475966" y="4580995"/>
                    <a:ext cx="358784" cy="360365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Прямоугольник 16"/>
                <p:cNvSpPr/>
                <p:nvPr/>
              </p:nvSpPr>
              <p:spPr>
                <a:xfrm rot="15408026">
                  <a:off x="800345" y="3697018"/>
                  <a:ext cx="963725" cy="70788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4000" dirty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  <a:latin typeface="+mn-lt"/>
                      <a:cs typeface="+mn-cs"/>
                    </a:rPr>
                    <a:t>250</a:t>
                  </a:r>
                </a:p>
              </p:txBody>
            </p:sp>
          </p:grpSp>
          <p:sp>
            <p:nvSpPr>
              <p:cNvPr id="15" name="Прямоугольник 14"/>
              <p:cNvSpPr/>
              <p:nvPr/>
            </p:nvSpPr>
            <p:spPr>
              <a:xfrm rot="18986304">
                <a:off x="1226842" y="2079429"/>
                <a:ext cx="963725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+mn-lt"/>
                    <a:cs typeface="+mn-cs"/>
                  </a:rPr>
                  <a:t>300</a:t>
                </a: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 rot="20933116">
              <a:off x="1753038" y="2291115"/>
              <a:ext cx="470000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+mn-lt"/>
                  <a:cs typeface="+mn-cs"/>
                </a:rPr>
                <a:t>Б</a:t>
              </a:r>
            </a:p>
          </p:txBody>
        </p:sp>
      </p:grpSp>
      <p:sp>
        <p:nvSpPr>
          <p:cNvPr id="36" name="Стрелка вниз 35"/>
          <p:cNvSpPr/>
          <p:nvPr/>
        </p:nvSpPr>
        <p:spPr>
          <a:xfrm rot="11778511">
            <a:off x="2751138" y="2428875"/>
            <a:ext cx="260350" cy="1819275"/>
          </a:xfrm>
          <a:prstGeom prst="downArrow">
            <a:avLst>
              <a:gd name="adj1" fmla="val 50000"/>
              <a:gd name="adj2" fmla="val 215942"/>
            </a:avLst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37" name="Овал 36"/>
          <p:cNvSpPr/>
          <p:nvPr/>
        </p:nvSpPr>
        <p:spPr>
          <a:xfrm rot="14525451">
            <a:off x="2420938" y="4135438"/>
            <a:ext cx="360362" cy="360362"/>
          </a:xfrm>
          <a:prstGeom prst="ellipse">
            <a:avLst/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643042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П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571736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Р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429124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Н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500430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Я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286512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К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357818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И</a:t>
            </a:r>
          </a:p>
        </p:txBody>
      </p:sp>
      <p:sp>
        <p:nvSpPr>
          <p:cNvPr id="47" name="Заголовок 44"/>
          <p:cNvSpPr txBox="1">
            <a:spLocks/>
          </p:cNvSpPr>
          <p:nvPr/>
        </p:nvSpPr>
        <p:spPr>
          <a:xfrm>
            <a:off x="6300192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8" name="Заголовок 44"/>
          <p:cNvSpPr txBox="1">
            <a:spLocks/>
          </p:cNvSpPr>
          <p:nvPr/>
        </p:nvSpPr>
        <p:spPr>
          <a:xfrm>
            <a:off x="1619672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9" name="Заголовок 44"/>
          <p:cNvSpPr txBox="1">
            <a:spLocks/>
          </p:cNvSpPr>
          <p:nvPr/>
        </p:nvSpPr>
        <p:spPr>
          <a:xfrm>
            <a:off x="3491880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0" name="Заголовок 44"/>
          <p:cNvSpPr txBox="1">
            <a:spLocks/>
          </p:cNvSpPr>
          <p:nvPr/>
        </p:nvSpPr>
        <p:spPr>
          <a:xfrm>
            <a:off x="4427984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1" name="Заголовок 44"/>
          <p:cNvSpPr txBox="1">
            <a:spLocks/>
          </p:cNvSpPr>
          <p:nvPr/>
        </p:nvSpPr>
        <p:spPr>
          <a:xfrm>
            <a:off x="5364088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4" name="Заголовок 44"/>
          <p:cNvSpPr txBox="1">
            <a:spLocks/>
          </p:cNvSpPr>
          <p:nvPr/>
        </p:nvSpPr>
        <p:spPr>
          <a:xfrm>
            <a:off x="2555776" y="764704"/>
            <a:ext cx="785818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736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7854696" cy="4869160"/>
          </a:xfrm>
        </p:spPr>
        <p:txBody>
          <a:bodyPr rtlCol="0">
            <a:normAutofit fontScale="40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Это изобретение было сделано в древнем Китае. Секрет изготовления хранился под страхом смертной казни. Веществу, о котором идёт речь, посвящены стихи китайского поэта: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он подобен нефриту,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 Тонкостью – бумаге,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 Блеском подобен зеркалу,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 Звонкостью – цимбалам</a:t>
            </a:r>
            <a:r>
              <a:rPr lang="ru-RU" sz="7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 Narrow" pitchFamily="34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2369143" y="836712"/>
            <a:ext cx="38539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ФИНАЛ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642938" y="2214563"/>
            <a:ext cx="4060825" cy="4122737"/>
            <a:chOff x="395536" y="2204864"/>
            <a:chExt cx="4060923" cy="4122759"/>
          </a:xfrm>
        </p:grpSpPr>
        <p:grpSp>
          <p:nvGrpSpPr>
            <p:cNvPr id="3" name="Группа 128"/>
            <p:cNvGrpSpPr>
              <a:grpSpLocks/>
            </p:cNvGrpSpPr>
            <p:nvPr/>
          </p:nvGrpSpPr>
          <p:grpSpPr bwMode="auto">
            <a:xfrm>
              <a:off x="395536" y="2204864"/>
              <a:ext cx="4060923" cy="4122759"/>
              <a:chOff x="928265" y="1556792"/>
              <a:chExt cx="4060923" cy="4122759"/>
            </a:xfrm>
          </p:grpSpPr>
          <p:grpSp>
            <p:nvGrpSpPr>
              <p:cNvPr id="4" name="Группа 126"/>
              <p:cNvGrpSpPr>
                <a:grpSpLocks/>
              </p:cNvGrpSpPr>
              <p:nvPr/>
            </p:nvGrpSpPr>
            <p:grpSpPr bwMode="auto">
              <a:xfrm>
                <a:off x="928265" y="1556792"/>
                <a:ext cx="4060923" cy="4122759"/>
                <a:chOff x="928265" y="1556792"/>
                <a:chExt cx="4060923" cy="4122759"/>
              </a:xfrm>
            </p:grpSpPr>
            <p:grpSp>
              <p:nvGrpSpPr>
                <p:cNvPr id="5" name="Группа 124"/>
                <p:cNvGrpSpPr>
                  <a:grpSpLocks/>
                </p:cNvGrpSpPr>
                <p:nvPr/>
              </p:nvGrpSpPr>
              <p:grpSpPr bwMode="auto">
                <a:xfrm>
                  <a:off x="971600" y="1556792"/>
                  <a:ext cx="4017588" cy="4122759"/>
                  <a:chOff x="971600" y="1556792"/>
                  <a:chExt cx="4017588" cy="4122759"/>
                </a:xfrm>
              </p:grpSpPr>
              <p:grpSp>
                <p:nvGrpSpPr>
                  <p:cNvPr id="6" name="Группа 121"/>
                  <p:cNvGrpSpPr>
                    <a:grpSpLocks/>
                  </p:cNvGrpSpPr>
                  <p:nvPr/>
                </p:nvGrpSpPr>
                <p:grpSpPr bwMode="auto">
                  <a:xfrm>
                    <a:off x="971600" y="1556792"/>
                    <a:ext cx="4017588" cy="4122759"/>
                    <a:chOff x="971600" y="1556792"/>
                    <a:chExt cx="4017588" cy="4122759"/>
                  </a:xfrm>
                </p:grpSpPr>
                <p:grpSp>
                  <p:nvGrpSpPr>
                    <p:cNvPr id="7" name="Группа 1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71600" y="1556792"/>
                      <a:ext cx="4017588" cy="4122759"/>
                      <a:chOff x="971600" y="1556792"/>
                      <a:chExt cx="4017588" cy="4122759"/>
                    </a:xfrm>
                  </p:grpSpPr>
                  <p:grpSp>
                    <p:nvGrpSpPr>
                      <p:cNvPr id="8" name="Группа 1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71600" y="1556792"/>
                        <a:ext cx="4017588" cy="4122759"/>
                        <a:chOff x="971600" y="1556792"/>
                        <a:chExt cx="4017588" cy="4122759"/>
                      </a:xfrm>
                    </p:grpSpPr>
                    <p:grpSp>
                      <p:nvGrpSpPr>
                        <p:cNvPr id="9" name="Группа 1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10" name="Группа 11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11" name="Группа 11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12" name="Группа 108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14" name="Группа 106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12342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 cstate="print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</p:pic>
                              <p:sp>
                                <p:nvSpPr>
                                  <p:cNvPr id="35" name="Прямоугольник 34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 fontAlgn="auto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defRPr/>
                                    </a:pPr>
                                    <a:r>
                                      <a:rPr lang="ru-RU" sz="5400" b="1" spc="150" dirty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  <a:latin typeface="+mn-lt"/>
                                        <a:cs typeface="+mn-cs"/>
                                      </a:rPr>
                                      <a:t>+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3" name="Прямоугольник 32"/>
                                <p:cNvSpPr/>
                                <p:nvPr/>
                              </p:nvSpPr>
                              <p:spPr>
                                <a:xfrm rot="2202538">
                                  <a:off x="3705646" y="2129067"/>
                                  <a:ext cx="704039" cy="70788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 algn="ctr" fontAlgn="auto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defRPr/>
                                  </a:pPr>
                                  <a:r>
                                    <a:rPr lang="ru-RU" sz="4000" b="1" dirty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  <a:latin typeface="+mn-lt"/>
                                      <a:cs typeface="+mn-cs"/>
                                    </a:rPr>
                                    <a:t>50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31" name="Прямоугольник 30"/>
                              <p:cNvSpPr/>
                              <p:nvPr/>
                            </p:nvSpPr>
                            <p:spPr>
                              <a:xfrm rot="4922632">
                                <a:off x="4197552" y="2884708"/>
                                <a:ext cx="679994" cy="70788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r>
                                  <a:rPr lang="ru-RU" sz="4000" dirty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  <a:latin typeface="+mn-lt"/>
                                    <a:cs typeface="+mn-cs"/>
                                  </a:rPr>
                                  <a:t>х2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29" name="Прямоугольник 28"/>
                            <p:cNvSpPr/>
                            <p:nvPr/>
                          </p:nvSpPr>
                          <p:spPr>
                            <a:xfrm rot="6308384">
                              <a:off x="4125598" y="3776652"/>
                              <a:ext cx="963725" cy="70788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r>
                                <a:rPr lang="ru-RU" sz="4000" b="1" dirty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  <a:latin typeface="+mn-lt"/>
                                  <a:cs typeface="+mn-cs"/>
                                </a:rPr>
                                <a:t>100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27" name="Прямоугольник 26"/>
                          <p:cNvSpPr/>
                          <p:nvPr/>
                        </p:nvSpPr>
                        <p:spPr>
                          <a:xfrm rot="8136348">
                            <a:off x="3721484" y="4646380"/>
                            <a:ext cx="962122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:r>
                              <a:rPr lang="ru-RU" sz="2800" dirty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  <a:latin typeface="+mn-lt"/>
                                <a:cs typeface="+mn-cs"/>
                              </a:rPr>
                              <a:t>шанс</a:t>
                            </a:r>
                          </a:p>
                        </p:txBody>
                      </p:sp>
                    </p:grpSp>
                    <p:sp>
                      <p:nvSpPr>
                        <p:cNvPr id="25" name="Прямоугольник 24"/>
                        <p:cNvSpPr/>
                        <p:nvPr/>
                      </p:nvSpPr>
                      <p:spPr>
                        <a:xfrm rot="9991816">
                          <a:off x="2912998" y="4971665"/>
                          <a:ext cx="963725" cy="7078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4000" b="1" dirty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  <a:latin typeface="+mn-lt"/>
                              <a:cs typeface="+mn-cs"/>
                            </a:rPr>
                            <a:t>150</a:t>
                          </a:r>
                        </a:p>
                      </p:txBody>
                    </p:sp>
                  </p:grpSp>
                  <p:sp>
                    <p:nvSpPr>
                      <p:cNvPr id="23" name="Прямоугольник 22"/>
                      <p:cNvSpPr/>
                      <p:nvPr/>
                    </p:nvSpPr>
                    <p:spPr>
                      <a:xfrm rot="11752548">
                        <a:off x="1966341" y="4954530"/>
                        <a:ext cx="963725" cy="7078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ru-RU" sz="4000" dirty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  <a:latin typeface="+mn-lt"/>
                            <a:cs typeface="+mn-cs"/>
                          </a:rPr>
                          <a:t>200</a:t>
                        </a:r>
                      </a:p>
                    </p:txBody>
                  </p:sp>
                </p:grpSp>
                <p:sp>
                  <p:nvSpPr>
                    <p:cNvPr id="21" name="Прямоугольник 20"/>
                    <p:cNvSpPr/>
                    <p:nvPr/>
                  </p:nvSpPr>
                  <p:spPr>
                    <a:xfrm rot="17501029">
                      <a:off x="775245" y="2930112"/>
                      <a:ext cx="1027845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3200" b="1" dirty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+mn-lt"/>
                          <a:cs typeface="+mn-cs"/>
                        </a:rPr>
                        <a:t>приз</a:t>
                      </a:r>
                    </a:p>
                  </p:txBody>
                </p:sp>
              </p:grpSp>
              <p:cxnSp>
                <p:nvCxnSpPr>
                  <p:cNvPr id="19" name="Прямая со стрелкой 18"/>
                  <p:cNvCxnSpPr/>
                  <p:nvPr/>
                </p:nvCxnSpPr>
                <p:spPr>
                  <a:xfrm flipH="1" flipV="1">
                    <a:off x="1475965" y="4580995"/>
                    <a:ext cx="358784" cy="360365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Прямоугольник 16"/>
                <p:cNvSpPr/>
                <p:nvPr/>
              </p:nvSpPr>
              <p:spPr>
                <a:xfrm rot="15408026">
                  <a:off x="800345" y="3697018"/>
                  <a:ext cx="963725" cy="70788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4000" dirty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  <a:latin typeface="+mn-lt"/>
                      <a:cs typeface="+mn-cs"/>
                    </a:rPr>
                    <a:t>250</a:t>
                  </a:r>
                </a:p>
              </p:txBody>
            </p:sp>
          </p:grpSp>
          <p:sp>
            <p:nvSpPr>
              <p:cNvPr id="15" name="Прямоугольник 14"/>
              <p:cNvSpPr/>
              <p:nvPr/>
            </p:nvSpPr>
            <p:spPr>
              <a:xfrm rot="18986304">
                <a:off x="1226842" y="2079429"/>
                <a:ext cx="963725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+mn-lt"/>
                    <a:cs typeface="+mn-cs"/>
                  </a:rPr>
                  <a:t>300</a:t>
                </a: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 rot="20933116">
              <a:off x="1753038" y="2291115"/>
              <a:ext cx="470000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+mn-lt"/>
                  <a:cs typeface="+mn-cs"/>
                </a:rPr>
                <a:t>Б</a:t>
              </a:r>
            </a:p>
          </p:txBody>
        </p:sp>
      </p:grpSp>
      <p:sp>
        <p:nvSpPr>
          <p:cNvPr id="36" name="Стрелка вниз 35"/>
          <p:cNvSpPr/>
          <p:nvPr/>
        </p:nvSpPr>
        <p:spPr>
          <a:xfrm rot="11778511">
            <a:off x="2822575" y="2428875"/>
            <a:ext cx="260350" cy="1819275"/>
          </a:xfrm>
          <a:prstGeom prst="downArrow">
            <a:avLst>
              <a:gd name="adj1" fmla="val 50000"/>
              <a:gd name="adj2" fmla="val 215942"/>
            </a:avLst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37" name="Овал 36"/>
          <p:cNvSpPr/>
          <p:nvPr/>
        </p:nvSpPr>
        <p:spPr>
          <a:xfrm rot="14525451">
            <a:off x="2492376" y="4135437"/>
            <a:ext cx="360362" cy="360363"/>
          </a:xfrm>
          <a:prstGeom prst="ellipse">
            <a:avLst/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643042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Ф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571736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429124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Ф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500430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Р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286512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Р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357818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О</a:t>
            </a:r>
          </a:p>
        </p:txBody>
      </p:sp>
      <p:sp>
        <p:nvSpPr>
          <p:cNvPr id="47" name="Заголовок 44"/>
          <p:cNvSpPr txBox="1">
            <a:spLocks/>
          </p:cNvSpPr>
          <p:nvPr/>
        </p:nvSpPr>
        <p:spPr>
          <a:xfrm>
            <a:off x="5364088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8" name="Заголовок 44"/>
          <p:cNvSpPr txBox="1">
            <a:spLocks/>
          </p:cNvSpPr>
          <p:nvPr/>
        </p:nvSpPr>
        <p:spPr>
          <a:xfrm>
            <a:off x="6300192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9" name="Заголовок 44"/>
          <p:cNvSpPr txBox="1">
            <a:spLocks/>
          </p:cNvSpPr>
          <p:nvPr/>
        </p:nvSpPr>
        <p:spPr>
          <a:xfrm>
            <a:off x="2555776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0" name="Заголовок 44"/>
          <p:cNvSpPr txBox="1">
            <a:spLocks/>
          </p:cNvSpPr>
          <p:nvPr/>
        </p:nvSpPr>
        <p:spPr>
          <a:xfrm>
            <a:off x="3491880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1" name="Заголовок 44"/>
          <p:cNvSpPr txBox="1">
            <a:spLocks/>
          </p:cNvSpPr>
          <p:nvPr/>
        </p:nvSpPr>
        <p:spPr>
          <a:xfrm>
            <a:off x="4427984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4" name="Заголовок 44"/>
          <p:cNvSpPr txBox="1">
            <a:spLocks/>
          </p:cNvSpPr>
          <p:nvPr/>
        </p:nvSpPr>
        <p:spPr>
          <a:xfrm>
            <a:off x="1619672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736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0" y="2132856"/>
            <a:ext cx="87484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В старину на амулетах часто писали слово, которому приписывалась чудодейственная сила, магический смысл. Сейчас оно утратило эти свойства и стало полной бессмыслицей.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Назовите это слово по-латыни.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836712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СУПЕРИГРА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500063" y="2214563"/>
            <a:ext cx="4060825" cy="4122737"/>
            <a:chOff x="395536" y="2204864"/>
            <a:chExt cx="4060923" cy="4122759"/>
          </a:xfrm>
        </p:grpSpPr>
        <p:grpSp>
          <p:nvGrpSpPr>
            <p:cNvPr id="3" name="Группа 128"/>
            <p:cNvGrpSpPr>
              <a:grpSpLocks/>
            </p:cNvGrpSpPr>
            <p:nvPr/>
          </p:nvGrpSpPr>
          <p:grpSpPr bwMode="auto">
            <a:xfrm>
              <a:off x="395536" y="2204864"/>
              <a:ext cx="4060923" cy="4122759"/>
              <a:chOff x="928265" y="1556792"/>
              <a:chExt cx="4060923" cy="4122759"/>
            </a:xfrm>
          </p:grpSpPr>
          <p:grpSp>
            <p:nvGrpSpPr>
              <p:cNvPr id="4" name="Группа 126"/>
              <p:cNvGrpSpPr>
                <a:grpSpLocks/>
              </p:cNvGrpSpPr>
              <p:nvPr/>
            </p:nvGrpSpPr>
            <p:grpSpPr bwMode="auto">
              <a:xfrm>
                <a:off x="928265" y="1556792"/>
                <a:ext cx="4060923" cy="4122759"/>
                <a:chOff x="928265" y="1556792"/>
                <a:chExt cx="4060923" cy="4122759"/>
              </a:xfrm>
            </p:grpSpPr>
            <p:grpSp>
              <p:nvGrpSpPr>
                <p:cNvPr id="5" name="Группа 124"/>
                <p:cNvGrpSpPr>
                  <a:grpSpLocks/>
                </p:cNvGrpSpPr>
                <p:nvPr/>
              </p:nvGrpSpPr>
              <p:grpSpPr bwMode="auto">
                <a:xfrm>
                  <a:off x="971600" y="1556792"/>
                  <a:ext cx="4017588" cy="4122759"/>
                  <a:chOff x="971600" y="1556792"/>
                  <a:chExt cx="4017588" cy="4122759"/>
                </a:xfrm>
              </p:grpSpPr>
              <p:grpSp>
                <p:nvGrpSpPr>
                  <p:cNvPr id="6" name="Группа 121"/>
                  <p:cNvGrpSpPr>
                    <a:grpSpLocks/>
                  </p:cNvGrpSpPr>
                  <p:nvPr/>
                </p:nvGrpSpPr>
                <p:grpSpPr bwMode="auto">
                  <a:xfrm>
                    <a:off x="971600" y="1556792"/>
                    <a:ext cx="4017588" cy="4122759"/>
                    <a:chOff x="971600" y="1556792"/>
                    <a:chExt cx="4017588" cy="4122759"/>
                  </a:xfrm>
                </p:grpSpPr>
                <p:grpSp>
                  <p:nvGrpSpPr>
                    <p:cNvPr id="7" name="Группа 1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71600" y="1556792"/>
                      <a:ext cx="4017588" cy="4122759"/>
                      <a:chOff x="971600" y="1556792"/>
                      <a:chExt cx="4017588" cy="4122759"/>
                    </a:xfrm>
                  </p:grpSpPr>
                  <p:grpSp>
                    <p:nvGrpSpPr>
                      <p:cNvPr id="8" name="Группа 1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71600" y="1556792"/>
                        <a:ext cx="4017588" cy="4122759"/>
                        <a:chOff x="971600" y="1556792"/>
                        <a:chExt cx="4017588" cy="4122759"/>
                      </a:xfrm>
                    </p:grpSpPr>
                    <p:grpSp>
                      <p:nvGrpSpPr>
                        <p:cNvPr id="9" name="Группа 1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10" name="Группа 11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11" name="Группа 11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12" name="Группа 108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14" name="Группа 106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16458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 cstate="print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</p:pic>
                              <p:sp>
                                <p:nvSpPr>
                                  <p:cNvPr id="35" name="Прямоугольник 34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 fontAlgn="auto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defRPr/>
                                    </a:pPr>
                                    <a:r>
                                      <a:rPr lang="ru-RU" sz="5400" b="1" spc="150" dirty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  <a:latin typeface="+mn-lt"/>
                                        <a:cs typeface="+mn-cs"/>
                                      </a:rPr>
                                      <a:t>+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3" name="Прямоугольник 32"/>
                                <p:cNvSpPr/>
                                <p:nvPr/>
                              </p:nvSpPr>
                              <p:spPr>
                                <a:xfrm rot="2202538">
                                  <a:off x="3705646" y="2129067"/>
                                  <a:ext cx="704039" cy="70788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 algn="ctr" fontAlgn="auto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defRPr/>
                                  </a:pPr>
                                  <a:r>
                                    <a:rPr lang="ru-RU" sz="4000" b="1" dirty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  <a:latin typeface="+mn-lt"/>
                                      <a:cs typeface="+mn-cs"/>
                                    </a:rPr>
                                    <a:t>50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31" name="Прямоугольник 30"/>
                              <p:cNvSpPr/>
                              <p:nvPr/>
                            </p:nvSpPr>
                            <p:spPr>
                              <a:xfrm rot="4922632">
                                <a:off x="4197552" y="2884708"/>
                                <a:ext cx="679994" cy="70788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r>
                                  <a:rPr lang="ru-RU" sz="4000" dirty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  <a:latin typeface="+mn-lt"/>
                                    <a:cs typeface="+mn-cs"/>
                                  </a:rPr>
                                  <a:t>х2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29" name="Прямоугольник 28"/>
                            <p:cNvSpPr/>
                            <p:nvPr/>
                          </p:nvSpPr>
                          <p:spPr>
                            <a:xfrm rot="6308384">
                              <a:off x="4125598" y="3776652"/>
                              <a:ext cx="963725" cy="70788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r>
                                <a:rPr lang="ru-RU" sz="4000" b="1" dirty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  <a:latin typeface="+mn-lt"/>
                                  <a:cs typeface="+mn-cs"/>
                                </a:rPr>
                                <a:t>100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27" name="Прямоугольник 26"/>
                          <p:cNvSpPr/>
                          <p:nvPr/>
                        </p:nvSpPr>
                        <p:spPr>
                          <a:xfrm rot="8136348">
                            <a:off x="3721484" y="4646380"/>
                            <a:ext cx="962122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:r>
                              <a:rPr lang="ru-RU" sz="2800" dirty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  <a:latin typeface="+mn-lt"/>
                                <a:cs typeface="+mn-cs"/>
                              </a:rPr>
                              <a:t>шанс</a:t>
                            </a:r>
                          </a:p>
                        </p:txBody>
                      </p:sp>
                    </p:grpSp>
                    <p:sp>
                      <p:nvSpPr>
                        <p:cNvPr id="25" name="Прямоугольник 24"/>
                        <p:cNvSpPr/>
                        <p:nvPr/>
                      </p:nvSpPr>
                      <p:spPr>
                        <a:xfrm rot="9991816">
                          <a:off x="2912998" y="4971665"/>
                          <a:ext cx="963725" cy="7078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4000" b="1" dirty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  <a:latin typeface="+mn-lt"/>
                              <a:cs typeface="+mn-cs"/>
                            </a:rPr>
                            <a:t>150</a:t>
                          </a:r>
                        </a:p>
                      </p:txBody>
                    </p:sp>
                  </p:grpSp>
                  <p:sp>
                    <p:nvSpPr>
                      <p:cNvPr id="23" name="Прямоугольник 22"/>
                      <p:cNvSpPr/>
                      <p:nvPr/>
                    </p:nvSpPr>
                    <p:spPr>
                      <a:xfrm rot="11752548">
                        <a:off x="1966341" y="4954530"/>
                        <a:ext cx="963725" cy="7078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ru-RU" sz="4000" dirty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  <a:latin typeface="+mn-lt"/>
                            <a:cs typeface="+mn-cs"/>
                          </a:rPr>
                          <a:t>200</a:t>
                        </a:r>
                      </a:p>
                    </p:txBody>
                  </p:sp>
                </p:grpSp>
                <p:sp>
                  <p:nvSpPr>
                    <p:cNvPr id="21" name="Прямоугольник 20"/>
                    <p:cNvSpPr/>
                    <p:nvPr/>
                  </p:nvSpPr>
                  <p:spPr>
                    <a:xfrm rot="17501029">
                      <a:off x="775245" y="2930112"/>
                      <a:ext cx="1027845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3200" b="1" dirty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+mn-lt"/>
                          <a:cs typeface="+mn-cs"/>
                        </a:rPr>
                        <a:t>приз</a:t>
                      </a:r>
                    </a:p>
                  </p:txBody>
                </p:sp>
              </p:grpSp>
              <p:cxnSp>
                <p:nvCxnSpPr>
                  <p:cNvPr id="19" name="Прямая со стрелкой 18"/>
                  <p:cNvCxnSpPr/>
                  <p:nvPr/>
                </p:nvCxnSpPr>
                <p:spPr>
                  <a:xfrm flipH="1" flipV="1">
                    <a:off x="1475965" y="4580995"/>
                    <a:ext cx="358784" cy="360365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Прямоугольник 16"/>
                <p:cNvSpPr/>
                <p:nvPr/>
              </p:nvSpPr>
              <p:spPr>
                <a:xfrm rot="15408026">
                  <a:off x="800345" y="3697018"/>
                  <a:ext cx="963725" cy="70788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4000" dirty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  <a:latin typeface="+mn-lt"/>
                      <a:cs typeface="+mn-cs"/>
                    </a:rPr>
                    <a:t>250</a:t>
                  </a:r>
                </a:p>
              </p:txBody>
            </p:sp>
          </p:grpSp>
          <p:sp>
            <p:nvSpPr>
              <p:cNvPr id="15" name="Прямоугольник 14"/>
              <p:cNvSpPr/>
              <p:nvPr/>
            </p:nvSpPr>
            <p:spPr>
              <a:xfrm rot="18986304">
                <a:off x="1226842" y="2079429"/>
                <a:ext cx="963725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+mn-lt"/>
                    <a:cs typeface="+mn-cs"/>
                  </a:rPr>
                  <a:t>300</a:t>
                </a: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 rot="20933116">
              <a:off x="1753038" y="2291115"/>
              <a:ext cx="470000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+mn-lt"/>
                  <a:cs typeface="+mn-cs"/>
                </a:rPr>
                <a:t>Б</a:t>
              </a:r>
            </a:p>
          </p:txBody>
        </p:sp>
      </p:grpSp>
      <p:sp>
        <p:nvSpPr>
          <p:cNvPr id="36" name="Стрелка вниз 35"/>
          <p:cNvSpPr/>
          <p:nvPr/>
        </p:nvSpPr>
        <p:spPr>
          <a:xfrm rot="11778511">
            <a:off x="2679700" y="2428875"/>
            <a:ext cx="260350" cy="1819275"/>
          </a:xfrm>
          <a:prstGeom prst="downArrow">
            <a:avLst>
              <a:gd name="adj1" fmla="val 50000"/>
              <a:gd name="adj2" fmla="val 215942"/>
            </a:avLst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37" name="Овал 36"/>
          <p:cNvSpPr/>
          <p:nvPr/>
        </p:nvSpPr>
        <p:spPr>
          <a:xfrm rot="14525451">
            <a:off x="2349501" y="4135437"/>
            <a:ext cx="360362" cy="360363"/>
          </a:xfrm>
          <a:prstGeom prst="ellipse">
            <a:avLst/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142976" y="785794"/>
            <a:ext cx="714380" cy="114300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Б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928794" y="785794"/>
            <a:ext cx="714380" cy="114300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Р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571868" y="785794"/>
            <a:ext cx="714380" cy="114300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К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714612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143504" y="785794"/>
            <a:ext cx="714380" cy="114300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Д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357686" y="785794"/>
            <a:ext cx="714380" cy="114300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5929322" y="785794"/>
            <a:ext cx="714380" cy="114300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48" name="Заголовок 44"/>
          <p:cNvSpPr txBox="1">
            <a:spLocks/>
          </p:cNvSpPr>
          <p:nvPr/>
        </p:nvSpPr>
        <p:spPr>
          <a:xfrm>
            <a:off x="1115616" y="764704"/>
            <a:ext cx="714380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9" name="Заголовок 44"/>
          <p:cNvSpPr txBox="1">
            <a:spLocks/>
          </p:cNvSpPr>
          <p:nvPr/>
        </p:nvSpPr>
        <p:spPr>
          <a:xfrm>
            <a:off x="3563888" y="764704"/>
            <a:ext cx="714380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0" name="Заголовок 44"/>
          <p:cNvSpPr txBox="1">
            <a:spLocks/>
          </p:cNvSpPr>
          <p:nvPr/>
        </p:nvSpPr>
        <p:spPr>
          <a:xfrm>
            <a:off x="4355976" y="764704"/>
            <a:ext cx="714380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1" name="Заголовок 44"/>
          <p:cNvSpPr txBox="1">
            <a:spLocks/>
          </p:cNvSpPr>
          <p:nvPr/>
        </p:nvSpPr>
        <p:spPr>
          <a:xfrm>
            <a:off x="5148064" y="764704"/>
            <a:ext cx="714380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2" name="Заголовок 44"/>
          <p:cNvSpPr txBox="1">
            <a:spLocks/>
          </p:cNvSpPr>
          <p:nvPr/>
        </p:nvSpPr>
        <p:spPr>
          <a:xfrm>
            <a:off x="2699792" y="764704"/>
            <a:ext cx="785818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395536" y="764704"/>
            <a:ext cx="714380" cy="114300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66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А</a:t>
            </a:r>
            <a:endParaRPr lang="ru-RU" sz="6600" b="1" dirty="0">
              <a:ln>
                <a:solidFill>
                  <a:srgbClr val="663300"/>
                </a:solidFill>
              </a:ln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46" name="Заголовок 44"/>
          <p:cNvSpPr txBox="1">
            <a:spLocks/>
          </p:cNvSpPr>
          <p:nvPr/>
        </p:nvSpPr>
        <p:spPr>
          <a:xfrm>
            <a:off x="1907704" y="764704"/>
            <a:ext cx="714380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4" name="Заголовок 44"/>
          <p:cNvSpPr txBox="1">
            <a:spLocks/>
          </p:cNvSpPr>
          <p:nvPr/>
        </p:nvSpPr>
        <p:spPr>
          <a:xfrm>
            <a:off x="5940152" y="764704"/>
            <a:ext cx="714380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7" name="Заголовок 44"/>
          <p:cNvSpPr txBox="1">
            <a:spLocks/>
          </p:cNvSpPr>
          <p:nvPr/>
        </p:nvSpPr>
        <p:spPr>
          <a:xfrm>
            <a:off x="395536" y="764704"/>
            <a:ext cx="714380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6715140" y="785794"/>
            <a:ext cx="714380" cy="114300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Б</a:t>
            </a: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8286776" y="785794"/>
            <a:ext cx="714380" cy="114300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500958" y="785794"/>
            <a:ext cx="714380" cy="114300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Р</a:t>
            </a:r>
          </a:p>
        </p:txBody>
      </p:sp>
      <p:sp>
        <p:nvSpPr>
          <p:cNvPr id="58" name="Заголовок 44"/>
          <p:cNvSpPr txBox="1">
            <a:spLocks/>
          </p:cNvSpPr>
          <p:nvPr/>
        </p:nvSpPr>
        <p:spPr>
          <a:xfrm>
            <a:off x="6732240" y="764704"/>
            <a:ext cx="714380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9" name="Заголовок 44"/>
          <p:cNvSpPr txBox="1">
            <a:spLocks/>
          </p:cNvSpPr>
          <p:nvPr/>
        </p:nvSpPr>
        <p:spPr>
          <a:xfrm>
            <a:off x="7524328" y="764704"/>
            <a:ext cx="714380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60" name="Заголовок 44"/>
          <p:cNvSpPr txBox="1">
            <a:spLocks/>
          </p:cNvSpPr>
          <p:nvPr/>
        </p:nvSpPr>
        <p:spPr>
          <a:xfrm>
            <a:off x="8244408" y="764704"/>
            <a:ext cx="714380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736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32121" y="2492896"/>
            <a:ext cx="6317370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/>
                <a:solidFill>
                  <a:srgbClr val="FF0000"/>
                </a:solidFill>
                <a:effectLst/>
              </a:rPr>
              <a:t>Молодцы!</a:t>
            </a: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736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-396552" y="2564904"/>
            <a:ext cx="9540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ОТБОРОЧНЫЙ </a:t>
            </a:r>
            <a:r>
              <a:rPr lang="uk-UA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ТУР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736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2348880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Любой современный человек знает, как на языке австралийских аборигенов звучит фраза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“Я тебя не понимаю”.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95736" y="908720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I</a:t>
            </a:r>
            <a:r>
              <a:rPr lang="uk-UA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uk-UA" sz="7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ТУР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785813" y="2214563"/>
            <a:ext cx="4060825" cy="4122737"/>
            <a:chOff x="395536" y="2204864"/>
            <a:chExt cx="4060923" cy="4122759"/>
          </a:xfrm>
        </p:grpSpPr>
        <p:grpSp>
          <p:nvGrpSpPr>
            <p:cNvPr id="3" name="Группа 128"/>
            <p:cNvGrpSpPr>
              <a:grpSpLocks/>
            </p:cNvGrpSpPr>
            <p:nvPr/>
          </p:nvGrpSpPr>
          <p:grpSpPr bwMode="auto">
            <a:xfrm>
              <a:off x="395536" y="2204864"/>
              <a:ext cx="4060923" cy="4122759"/>
              <a:chOff x="928265" y="1556792"/>
              <a:chExt cx="4060923" cy="4122759"/>
            </a:xfrm>
          </p:grpSpPr>
          <p:grpSp>
            <p:nvGrpSpPr>
              <p:cNvPr id="4" name="Группа 126"/>
              <p:cNvGrpSpPr>
                <a:grpSpLocks/>
              </p:cNvGrpSpPr>
              <p:nvPr/>
            </p:nvGrpSpPr>
            <p:grpSpPr bwMode="auto">
              <a:xfrm>
                <a:off x="928265" y="1556792"/>
                <a:ext cx="4060923" cy="4122759"/>
                <a:chOff x="928265" y="1556792"/>
                <a:chExt cx="4060923" cy="4122759"/>
              </a:xfrm>
            </p:grpSpPr>
            <p:grpSp>
              <p:nvGrpSpPr>
                <p:cNvPr id="5" name="Группа 124"/>
                <p:cNvGrpSpPr>
                  <a:grpSpLocks/>
                </p:cNvGrpSpPr>
                <p:nvPr/>
              </p:nvGrpSpPr>
              <p:grpSpPr bwMode="auto">
                <a:xfrm>
                  <a:off x="971600" y="1556792"/>
                  <a:ext cx="4017588" cy="4122759"/>
                  <a:chOff x="971600" y="1556792"/>
                  <a:chExt cx="4017588" cy="4122759"/>
                </a:xfrm>
              </p:grpSpPr>
              <p:grpSp>
                <p:nvGrpSpPr>
                  <p:cNvPr id="6" name="Группа 121"/>
                  <p:cNvGrpSpPr>
                    <a:grpSpLocks/>
                  </p:cNvGrpSpPr>
                  <p:nvPr/>
                </p:nvGrpSpPr>
                <p:grpSpPr bwMode="auto">
                  <a:xfrm>
                    <a:off x="971600" y="1556792"/>
                    <a:ext cx="4017588" cy="4122759"/>
                    <a:chOff x="971600" y="1556792"/>
                    <a:chExt cx="4017588" cy="4122759"/>
                  </a:xfrm>
                </p:grpSpPr>
                <p:grpSp>
                  <p:nvGrpSpPr>
                    <p:cNvPr id="7" name="Группа 1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71600" y="1556792"/>
                      <a:ext cx="4017588" cy="4122759"/>
                      <a:chOff x="971600" y="1556792"/>
                      <a:chExt cx="4017588" cy="4122759"/>
                    </a:xfrm>
                  </p:grpSpPr>
                  <p:grpSp>
                    <p:nvGrpSpPr>
                      <p:cNvPr id="8" name="Группа 1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71600" y="1556792"/>
                        <a:ext cx="4017588" cy="4122759"/>
                        <a:chOff x="971600" y="1556792"/>
                        <a:chExt cx="4017588" cy="4122759"/>
                      </a:xfrm>
                    </p:grpSpPr>
                    <p:grpSp>
                      <p:nvGrpSpPr>
                        <p:cNvPr id="9" name="Группа 1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10" name="Группа 11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11" name="Группа 11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12" name="Группа 108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14" name="Группа 106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4154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 cstate="print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</p:pic>
                              <p:sp>
                                <p:nvSpPr>
                                  <p:cNvPr id="35" name="Прямоугольник 34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 fontAlgn="auto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defRPr/>
                                    </a:pPr>
                                    <a:r>
                                      <a:rPr lang="ru-RU" sz="5400" b="1" spc="150" dirty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  <a:latin typeface="+mn-lt"/>
                                        <a:cs typeface="+mn-cs"/>
                                      </a:rPr>
                                      <a:t>+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3" name="Прямоугольник 32"/>
                                <p:cNvSpPr/>
                                <p:nvPr/>
                              </p:nvSpPr>
                              <p:spPr>
                                <a:xfrm rot="2202538">
                                  <a:off x="3705646" y="2129067"/>
                                  <a:ext cx="704039" cy="70788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 algn="ctr" fontAlgn="auto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defRPr/>
                                  </a:pPr>
                                  <a:r>
                                    <a:rPr lang="ru-RU" sz="4000" b="1" dirty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  <a:latin typeface="+mn-lt"/>
                                      <a:cs typeface="+mn-cs"/>
                                    </a:rPr>
                                    <a:t>50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31" name="Прямоугольник 30"/>
                              <p:cNvSpPr/>
                              <p:nvPr/>
                            </p:nvSpPr>
                            <p:spPr>
                              <a:xfrm rot="4922632">
                                <a:off x="4197552" y="2884708"/>
                                <a:ext cx="679994" cy="70788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r>
                                  <a:rPr lang="ru-RU" sz="4000" dirty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  <a:latin typeface="+mn-lt"/>
                                    <a:cs typeface="+mn-cs"/>
                                  </a:rPr>
                                  <a:t>х2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29" name="Прямоугольник 28"/>
                            <p:cNvSpPr/>
                            <p:nvPr/>
                          </p:nvSpPr>
                          <p:spPr>
                            <a:xfrm rot="6308384">
                              <a:off x="4125598" y="3776652"/>
                              <a:ext cx="963725" cy="70788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r>
                                <a:rPr lang="ru-RU" sz="4000" b="1" dirty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  <a:latin typeface="+mn-lt"/>
                                  <a:cs typeface="+mn-cs"/>
                                </a:rPr>
                                <a:t>100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27" name="Прямоугольник 26"/>
                          <p:cNvSpPr/>
                          <p:nvPr/>
                        </p:nvSpPr>
                        <p:spPr>
                          <a:xfrm rot="8136348">
                            <a:off x="3721484" y="4646380"/>
                            <a:ext cx="962122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:r>
                              <a:rPr lang="ru-RU" sz="2800" dirty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  <a:latin typeface="+mn-lt"/>
                                <a:cs typeface="+mn-cs"/>
                              </a:rPr>
                              <a:t>шанс</a:t>
                            </a:r>
                          </a:p>
                        </p:txBody>
                      </p:sp>
                    </p:grpSp>
                    <p:sp>
                      <p:nvSpPr>
                        <p:cNvPr id="25" name="Прямоугольник 24"/>
                        <p:cNvSpPr/>
                        <p:nvPr/>
                      </p:nvSpPr>
                      <p:spPr>
                        <a:xfrm rot="9991816">
                          <a:off x="2912998" y="4971665"/>
                          <a:ext cx="963725" cy="7078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4000" b="1" dirty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  <a:latin typeface="+mn-lt"/>
                              <a:cs typeface="+mn-cs"/>
                            </a:rPr>
                            <a:t>150</a:t>
                          </a:r>
                        </a:p>
                      </p:txBody>
                    </p:sp>
                  </p:grpSp>
                  <p:sp>
                    <p:nvSpPr>
                      <p:cNvPr id="23" name="Прямоугольник 22"/>
                      <p:cNvSpPr/>
                      <p:nvPr/>
                    </p:nvSpPr>
                    <p:spPr>
                      <a:xfrm rot="11752548">
                        <a:off x="1966341" y="4954530"/>
                        <a:ext cx="963725" cy="7078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ru-RU" sz="4000" dirty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  <a:latin typeface="+mn-lt"/>
                            <a:cs typeface="+mn-cs"/>
                          </a:rPr>
                          <a:t>200</a:t>
                        </a:r>
                      </a:p>
                    </p:txBody>
                  </p:sp>
                </p:grpSp>
                <p:sp>
                  <p:nvSpPr>
                    <p:cNvPr id="21" name="Прямоугольник 20"/>
                    <p:cNvSpPr/>
                    <p:nvPr/>
                  </p:nvSpPr>
                  <p:spPr>
                    <a:xfrm rot="17501029">
                      <a:off x="775245" y="2930112"/>
                      <a:ext cx="1027845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3200" b="1" dirty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+mn-lt"/>
                          <a:cs typeface="+mn-cs"/>
                        </a:rPr>
                        <a:t>приз</a:t>
                      </a:r>
                    </a:p>
                  </p:txBody>
                </p:sp>
              </p:grpSp>
              <p:cxnSp>
                <p:nvCxnSpPr>
                  <p:cNvPr id="19" name="Прямая со стрелкой 18"/>
                  <p:cNvCxnSpPr/>
                  <p:nvPr/>
                </p:nvCxnSpPr>
                <p:spPr>
                  <a:xfrm flipH="1" flipV="1">
                    <a:off x="1475965" y="4580995"/>
                    <a:ext cx="358784" cy="360365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Прямоугольник 16"/>
                <p:cNvSpPr/>
                <p:nvPr/>
              </p:nvSpPr>
              <p:spPr>
                <a:xfrm rot="15408026">
                  <a:off x="800345" y="3697018"/>
                  <a:ext cx="963725" cy="70788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4000" dirty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  <a:latin typeface="+mn-lt"/>
                      <a:cs typeface="+mn-cs"/>
                    </a:rPr>
                    <a:t>250</a:t>
                  </a:r>
                </a:p>
              </p:txBody>
            </p:sp>
          </p:grpSp>
          <p:sp>
            <p:nvSpPr>
              <p:cNvPr id="15" name="Прямоугольник 14"/>
              <p:cNvSpPr/>
              <p:nvPr/>
            </p:nvSpPr>
            <p:spPr>
              <a:xfrm rot="18986304">
                <a:off x="1226842" y="2079429"/>
                <a:ext cx="963725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+mn-lt"/>
                    <a:cs typeface="+mn-cs"/>
                  </a:rPr>
                  <a:t>300</a:t>
                </a: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 rot="20933116">
              <a:off x="1753038" y="2291115"/>
              <a:ext cx="470000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+mn-lt"/>
                  <a:cs typeface="+mn-cs"/>
                </a:rPr>
                <a:t>Б</a:t>
              </a:r>
            </a:p>
          </p:txBody>
        </p:sp>
      </p:grpSp>
      <p:sp>
        <p:nvSpPr>
          <p:cNvPr id="36" name="Стрелка вниз 35"/>
          <p:cNvSpPr/>
          <p:nvPr/>
        </p:nvSpPr>
        <p:spPr>
          <a:xfrm rot="11778511">
            <a:off x="2894013" y="2500313"/>
            <a:ext cx="260350" cy="1819275"/>
          </a:xfrm>
          <a:prstGeom prst="downArrow">
            <a:avLst>
              <a:gd name="adj1" fmla="val 50000"/>
              <a:gd name="adj2" fmla="val 215942"/>
            </a:avLst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37" name="Овал 36"/>
          <p:cNvSpPr/>
          <p:nvPr/>
        </p:nvSpPr>
        <p:spPr>
          <a:xfrm rot="14525451">
            <a:off x="2563812" y="4206876"/>
            <a:ext cx="360363" cy="360362"/>
          </a:xfrm>
          <a:prstGeom prst="ellipse">
            <a:avLst/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643042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К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571736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Е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429124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Г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500430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Н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286512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Р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357818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У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7215206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У</a:t>
            </a:r>
          </a:p>
        </p:txBody>
      </p:sp>
      <p:sp>
        <p:nvSpPr>
          <p:cNvPr id="46" name="Заголовок 44"/>
          <p:cNvSpPr txBox="1">
            <a:spLocks/>
          </p:cNvSpPr>
          <p:nvPr/>
        </p:nvSpPr>
        <p:spPr>
          <a:xfrm>
            <a:off x="1619672" y="764704"/>
            <a:ext cx="785818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7" name="Заголовок 44"/>
          <p:cNvSpPr txBox="1">
            <a:spLocks/>
          </p:cNvSpPr>
          <p:nvPr/>
        </p:nvSpPr>
        <p:spPr>
          <a:xfrm>
            <a:off x="2555776" y="764704"/>
            <a:ext cx="785818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8" name="Заголовок 44"/>
          <p:cNvSpPr txBox="1">
            <a:spLocks/>
          </p:cNvSpPr>
          <p:nvPr/>
        </p:nvSpPr>
        <p:spPr>
          <a:xfrm>
            <a:off x="4427984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9" name="Заголовок 44"/>
          <p:cNvSpPr txBox="1">
            <a:spLocks/>
          </p:cNvSpPr>
          <p:nvPr/>
        </p:nvSpPr>
        <p:spPr>
          <a:xfrm>
            <a:off x="5364088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0" name="Заголовок 44"/>
          <p:cNvSpPr txBox="1">
            <a:spLocks/>
          </p:cNvSpPr>
          <p:nvPr/>
        </p:nvSpPr>
        <p:spPr>
          <a:xfrm>
            <a:off x="6300192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1" name="Заголовок 44"/>
          <p:cNvSpPr txBox="1">
            <a:spLocks/>
          </p:cNvSpPr>
          <p:nvPr/>
        </p:nvSpPr>
        <p:spPr>
          <a:xfrm>
            <a:off x="7236296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2" name="Заголовок 44"/>
          <p:cNvSpPr txBox="1">
            <a:spLocks/>
          </p:cNvSpPr>
          <p:nvPr/>
        </p:nvSpPr>
        <p:spPr>
          <a:xfrm>
            <a:off x="3491880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D:\Школьные файлы\ПАПКА  ДЛЯ  СКАЧИВАНИЯ\93817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70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59711" y="2492896"/>
            <a:ext cx="78245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ОТБОРОЧНЫЙ </a:t>
            </a:r>
            <a:endParaRPr lang="ru-RU" sz="72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ТУР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736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39552" y="1484784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       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В древнем Китае размоченную кору тутового дерева расщепляли на тонкие листы и варили в растворе извести 2 часа. Затем полученную массу разбивали молотками, добавляли в неё клей, заливали водой и пропускали сквозь сито. Массу, осевшую в сите, опрокидывали на доску, прессовали и просушивали. Так в древнем Китае получали то, чем мы пользуемся сейчас каждый день.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404664"/>
            <a:ext cx="39974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I</a:t>
            </a:r>
            <a:r>
              <a:rPr lang="en-US" sz="7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I</a:t>
            </a:r>
            <a:r>
              <a:rPr lang="uk-UA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uk-UA" sz="7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ТУР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785813" y="2214563"/>
            <a:ext cx="4060825" cy="4122737"/>
            <a:chOff x="395536" y="2204864"/>
            <a:chExt cx="4060923" cy="4122759"/>
          </a:xfrm>
        </p:grpSpPr>
        <p:grpSp>
          <p:nvGrpSpPr>
            <p:cNvPr id="3" name="Группа 128"/>
            <p:cNvGrpSpPr>
              <a:grpSpLocks/>
            </p:cNvGrpSpPr>
            <p:nvPr/>
          </p:nvGrpSpPr>
          <p:grpSpPr bwMode="auto">
            <a:xfrm>
              <a:off x="395536" y="2204864"/>
              <a:ext cx="4060923" cy="4122759"/>
              <a:chOff x="928265" y="1556792"/>
              <a:chExt cx="4060923" cy="4122759"/>
            </a:xfrm>
          </p:grpSpPr>
          <p:grpSp>
            <p:nvGrpSpPr>
              <p:cNvPr id="4" name="Группа 126"/>
              <p:cNvGrpSpPr>
                <a:grpSpLocks/>
              </p:cNvGrpSpPr>
              <p:nvPr/>
            </p:nvGrpSpPr>
            <p:grpSpPr bwMode="auto">
              <a:xfrm>
                <a:off x="928265" y="1556792"/>
                <a:ext cx="4060923" cy="4122759"/>
                <a:chOff x="928265" y="1556792"/>
                <a:chExt cx="4060923" cy="4122759"/>
              </a:xfrm>
            </p:grpSpPr>
            <p:grpSp>
              <p:nvGrpSpPr>
                <p:cNvPr id="5" name="Группа 124"/>
                <p:cNvGrpSpPr>
                  <a:grpSpLocks/>
                </p:cNvGrpSpPr>
                <p:nvPr/>
              </p:nvGrpSpPr>
              <p:grpSpPr bwMode="auto">
                <a:xfrm>
                  <a:off x="971600" y="1556792"/>
                  <a:ext cx="4017588" cy="4122759"/>
                  <a:chOff x="971600" y="1556792"/>
                  <a:chExt cx="4017588" cy="4122759"/>
                </a:xfrm>
              </p:grpSpPr>
              <p:grpSp>
                <p:nvGrpSpPr>
                  <p:cNvPr id="6" name="Группа 121"/>
                  <p:cNvGrpSpPr>
                    <a:grpSpLocks/>
                  </p:cNvGrpSpPr>
                  <p:nvPr/>
                </p:nvGrpSpPr>
                <p:grpSpPr bwMode="auto">
                  <a:xfrm>
                    <a:off x="971600" y="1556792"/>
                    <a:ext cx="4017588" cy="4122759"/>
                    <a:chOff x="971600" y="1556792"/>
                    <a:chExt cx="4017588" cy="4122759"/>
                  </a:xfrm>
                </p:grpSpPr>
                <p:grpSp>
                  <p:nvGrpSpPr>
                    <p:cNvPr id="7" name="Группа 1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971600" y="1556792"/>
                      <a:ext cx="4017588" cy="4122759"/>
                      <a:chOff x="971600" y="1556792"/>
                      <a:chExt cx="4017588" cy="4122759"/>
                    </a:xfrm>
                  </p:grpSpPr>
                  <p:grpSp>
                    <p:nvGrpSpPr>
                      <p:cNvPr id="8" name="Группа 1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71600" y="1556792"/>
                        <a:ext cx="4017588" cy="4122759"/>
                        <a:chOff x="971600" y="1556792"/>
                        <a:chExt cx="4017588" cy="4122759"/>
                      </a:xfrm>
                    </p:grpSpPr>
                    <p:grpSp>
                      <p:nvGrpSpPr>
                        <p:cNvPr id="9" name="Группа 1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971600" y="1556792"/>
                          <a:ext cx="4017588" cy="4085214"/>
                          <a:chOff x="971600" y="1556792"/>
                          <a:chExt cx="4017588" cy="4085214"/>
                        </a:xfrm>
                      </p:grpSpPr>
                      <p:grpSp>
                        <p:nvGrpSpPr>
                          <p:cNvPr id="10" name="Группа 112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971600" y="1556792"/>
                            <a:ext cx="4017588" cy="4085214"/>
                            <a:chOff x="971600" y="1556792"/>
                            <a:chExt cx="4017588" cy="4085214"/>
                          </a:xfrm>
                        </p:grpSpPr>
                        <p:grpSp>
                          <p:nvGrpSpPr>
                            <p:cNvPr id="11" name="Группа 110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971600" y="1556792"/>
                              <a:ext cx="4017588" cy="4085214"/>
                              <a:chOff x="971600" y="1556792"/>
                              <a:chExt cx="4017588" cy="4085214"/>
                            </a:xfrm>
                          </p:grpSpPr>
                          <p:grpSp>
                            <p:nvGrpSpPr>
                              <p:cNvPr id="12" name="Группа 108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971600" y="1556792"/>
                                <a:ext cx="4017588" cy="4085214"/>
                                <a:chOff x="971600" y="1556792"/>
                                <a:chExt cx="4017588" cy="4085214"/>
                              </a:xfrm>
                            </p:grpSpPr>
                            <p:grpSp>
                              <p:nvGrpSpPr>
                                <p:cNvPr id="14" name="Группа 106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971600" y="1556792"/>
                                  <a:ext cx="4017588" cy="4085214"/>
                                  <a:chOff x="827584" y="1526657"/>
                                  <a:chExt cx="4017588" cy="4085214"/>
                                </a:xfrm>
                              </p:grpSpPr>
                              <p:pic>
                                <p:nvPicPr>
                                  <p:cNvPr id="6198" name="Picture 28" descr="оля-ля"/>
                                  <p:cNvPicPr>
                                    <a:picLocks noChangeAspect="1" noChangeArrowheads="1"/>
                                  </p:cNvPicPr>
                                  <p:nvPr/>
                                </p:nvPicPr>
                                <p:blipFill>
                                  <a:blip r:embed="rId4" cstate="print">
                                    <a:clrChange>
                                      <a:clrFrom>
                                        <a:srgbClr val="FFFEBB"/>
                                      </a:clrFrom>
                                      <a:clrTo>
                                        <a:srgbClr val="FFFEBB">
                                          <a:alpha val="0"/>
                                        </a:srgbClr>
                                      </a:clrTo>
                                    </a:clrChange>
                                  </a:blip>
                                  <a:srcRect/>
                                  <a:stretch>
                                    <a:fillRect/>
                                  </a:stretch>
                                </p:blipFill>
                                <p:spPr bwMode="auto">
                                  <a:xfrm>
                                    <a:off x="827584" y="1628800"/>
                                    <a:ext cx="4017588" cy="398307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</p:pic>
                              <p:sp>
                                <p:nvSpPr>
                                  <p:cNvPr id="35" name="Прямоугольник 34"/>
                                  <p:cNvSpPr/>
                                  <p:nvPr/>
                                </p:nvSpPr>
                                <p:spPr>
                                  <a:xfrm rot="622995">
                                    <a:off x="2922523" y="1526657"/>
                                    <a:ext cx="548548" cy="92333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none">
                                    <a:spAutoFit/>
                                    <a:scene3d>
                                      <a:camera prst="orthographicFront"/>
                                      <a:lightRig rig="soft" dir="t">
                                        <a:rot lat="0" lon="0" rev="10800000"/>
                                      </a:lightRig>
                                    </a:scene3d>
                                    <a:sp3d>
                                      <a:bevelT w="27940" h="12700"/>
                                      <a:contourClr>
                                        <a:srgbClr val="DDDDDD"/>
                                      </a:contourClr>
                                    </a:sp3d>
                                  </a:bodyPr>
                                  <a:lstStyle/>
                                  <a:p>
                                    <a:pPr algn="ctr" fontAlgn="auto"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defRPr/>
                                    </a:pPr>
                                    <a:r>
                                      <a:rPr lang="ru-RU" sz="5400" b="1" spc="150" dirty="0">
                                        <a:ln w="11430"/>
                                        <a:solidFill>
                                          <a:srgbClr val="F8F8F8"/>
                                        </a:solidFill>
                                        <a:effectLst>
                                          <a:outerShdw blurRad="25400" algn="tl" rotWithShape="0">
                                            <a:srgbClr val="000000">
                                              <a:alpha val="43000"/>
                                            </a:srgbClr>
                                          </a:outerShdw>
                                        </a:effectLst>
                                        <a:latin typeface="+mn-lt"/>
                                        <a:cs typeface="+mn-cs"/>
                                      </a:rPr>
                                      <a:t>+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3" name="Прямоугольник 32"/>
                                <p:cNvSpPr/>
                                <p:nvPr/>
                              </p:nvSpPr>
                              <p:spPr>
                                <a:xfrm rot="2202538">
                                  <a:off x="3705646" y="2129067"/>
                                  <a:ext cx="704039" cy="707886"/>
                                </a:xfrm>
                                <a:prstGeom prst="rect">
                                  <a:avLst/>
                                </a:prstGeom>
                                <a:noFill/>
                              </p:spPr>
                              <p:txBody>
                                <a:bodyPr wrap="none">
                                  <a:spAutoFit/>
                                </a:bodyPr>
                                <a:lstStyle/>
                                <a:p>
                                  <a:pPr algn="ctr" fontAlgn="auto"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defRPr/>
                                  </a:pPr>
                                  <a:r>
                                    <a:rPr lang="ru-RU" sz="4000" b="1" dirty="0">
                                      <a:ln w="17780" cmpd="sng">
                                        <a:solidFill>
                                          <a:srgbClr val="FFFFFF"/>
                                        </a:solidFill>
                                        <a:prstDash val="solid"/>
                                        <a:miter lim="800000"/>
                                      </a:ln>
                                      <a:gradFill rotWithShape="1">
                                        <a:gsLst>
                                          <a:gs pos="0">
                                            <a:srgbClr val="000000">
                                              <a:tint val="92000"/>
                                              <a:shade val="100000"/>
                                              <a:satMod val="150000"/>
                                            </a:srgbClr>
                                          </a:gs>
                                          <a:gs pos="49000">
                                            <a:srgbClr val="000000">
                                              <a:tint val="89000"/>
                                              <a:shade val="90000"/>
                                              <a:satMod val="150000"/>
                                            </a:srgbClr>
                                          </a:gs>
                                          <a:gs pos="50000">
                                            <a:srgbClr val="000000">
                                              <a:tint val="100000"/>
                                              <a:shade val="75000"/>
                                              <a:satMod val="150000"/>
                                            </a:srgbClr>
                                          </a:gs>
                                          <a:gs pos="95000">
                                            <a:srgbClr val="000000">
                                              <a:shade val="47000"/>
                                              <a:satMod val="150000"/>
                                            </a:srgbClr>
                                          </a:gs>
                                          <a:gs pos="100000">
                                            <a:srgbClr val="000000">
                                              <a:shade val="39000"/>
                                              <a:satMod val="150000"/>
                                            </a:srgbClr>
                                          </a:gs>
                                        </a:gsLst>
                                        <a:lin ang="5400000"/>
                                      </a:gradFill>
                                      <a:effectLst>
                                        <a:outerShdw blurRad="50800" algn="tl" rotWithShape="0">
                                          <a:srgbClr val="000000"/>
                                        </a:outerShdw>
                                      </a:effectLst>
                                      <a:latin typeface="+mn-lt"/>
                                      <a:cs typeface="+mn-cs"/>
                                    </a:rPr>
                                    <a:t>50</a:t>
                                  </a:r>
                                </a:p>
                              </p:txBody>
                            </p:sp>
                          </p:grpSp>
                          <p:sp>
                            <p:nvSpPr>
                              <p:cNvPr id="31" name="Прямоугольник 30"/>
                              <p:cNvSpPr/>
                              <p:nvPr/>
                            </p:nvSpPr>
                            <p:spPr>
                              <a:xfrm rot="4922632">
                                <a:off x="4197552" y="2884708"/>
                                <a:ext cx="679994" cy="70788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>
                                <a:spAutoFit/>
                              </a:bodyPr>
                              <a:lstStyle/>
                              <a:p>
                                <a:pPr algn="ctr" fontAlgn="auto">
                                  <a:spcBef>
                                    <a:spcPts val="0"/>
                                  </a:spcBef>
                                  <a:spcAft>
                                    <a:spcPts val="0"/>
                                  </a:spcAft>
                                  <a:defRPr/>
                                </a:pPr>
                                <a:r>
                                  <a:rPr lang="ru-RU" sz="4000" dirty="0">
                                    <a:ln w="18415" cmpd="sng">
                                      <a:solidFill>
                                        <a:srgbClr val="FFFFFF"/>
                                      </a:solidFill>
                                      <a:prstDash val="solid"/>
                                    </a:ln>
                                    <a:solidFill>
                                      <a:srgbClr val="FFFFFF"/>
                                    </a:solidFill>
                                    <a:effectLst>
                                      <a:outerShdw blurRad="63500" dir="3600000" algn="tl" rotWithShape="0">
                                        <a:srgbClr val="000000">
                                          <a:alpha val="70000"/>
                                        </a:srgbClr>
                                      </a:outerShdw>
                                    </a:effectLst>
                                    <a:latin typeface="+mn-lt"/>
                                    <a:cs typeface="+mn-cs"/>
                                  </a:rPr>
                                  <a:t>х2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29" name="Прямоугольник 28"/>
                            <p:cNvSpPr/>
                            <p:nvPr/>
                          </p:nvSpPr>
                          <p:spPr>
                            <a:xfrm rot="6308384">
                              <a:off x="4125598" y="3776652"/>
                              <a:ext cx="963725" cy="707886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>
                              <a:spAutoFit/>
                            </a:bodyPr>
                            <a:lstStyle/>
                            <a:p>
                              <a:pPr algn="ctr" fontAlgn="auto"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defRPr/>
                              </a:pPr>
                              <a:r>
                                <a:rPr lang="ru-RU" sz="4000" b="1" dirty="0">
                                  <a:ln w="17780" cmpd="sng">
                                    <a:solidFill>
                                      <a:srgbClr val="FFFFFF"/>
                                    </a:solidFill>
                                    <a:prstDash val="solid"/>
                                    <a:miter lim="800000"/>
                                  </a:ln>
                                  <a:gradFill rotWithShape="1">
                                    <a:gsLst>
                                      <a:gs pos="0">
                                        <a:srgbClr val="000000">
                                          <a:tint val="92000"/>
                                          <a:shade val="100000"/>
                                          <a:satMod val="150000"/>
                                        </a:srgbClr>
                                      </a:gs>
                                      <a:gs pos="49000">
                                        <a:srgbClr val="000000">
                                          <a:tint val="89000"/>
                                          <a:shade val="90000"/>
                                          <a:satMod val="150000"/>
                                        </a:srgbClr>
                                      </a:gs>
                                      <a:gs pos="50000">
                                        <a:srgbClr val="000000">
                                          <a:tint val="100000"/>
                                          <a:shade val="75000"/>
                                          <a:satMod val="150000"/>
                                        </a:srgbClr>
                                      </a:gs>
                                      <a:gs pos="95000">
                                        <a:srgbClr val="000000">
                                          <a:shade val="47000"/>
                                          <a:satMod val="150000"/>
                                        </a:srgbClr>
                                      </a:gs>
                                      <a:gs pos="100000">
                                        <a:srgbClr val="000000">
                                          <a:shade val="39000"/>
                                          <a:satMod val="150000"/>
                                        </a:srgbClr>
                                      </a:gs>
                                    </a:gsLst>
                                    <a:lin ang="5400000"/>
                                  </a:gradFill>
                                  <a:effectLst>
                                    <a:outerShdw blurRad="50800" algn="tl" rotWithShape="0">
                                      <a:srgbClr val="000000"/>
                                    </a:outerShdw>
                                  </a:effectLst>
                                  <a:latin typeface="+mn-lt"/>
                                  <a:cs typeface="+mn-cs"/>
                                </a:rPr>
                                <a:t>100</a:t>
                              </a:r>
                            </a:p>
                          </p:txBody>
                        </p:sp>
                      </p:grpSp>
                      <p:sp>
                        <p:nvSpPr>
                          <p:cNvPr id="27" name="Прямоугольник 26"/>
                          <p:cNvSpPr/>
                          <p:nvPr/>
                        </p:nvSpPr>
                        <p:spPr>
                          <a:xfrm rot="8136348">
                            <a:off x="3721484" y="4646380"/>
                            <a:ext cx="962122" cy="523220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>
                            <a:spAutoFit/>
                          </a:bodyPr>
                          <a:lstStyle/>
                          <a:p>
                            <a:pPr algn="ctr" fontAlgn="auto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defRPr/>
                            </a:pPr>
                            <a:r>
                              <a:rPr lang="ru-RU" sz="2800" dirty="0">
                                <a:ln w="18415" cmpd="sng">
                                  <a:solidFill>
                                    <a:srgbClr val="FFFFFF"/>
                                  </a:solidFill>
                                  <a:prstDash val="solid"/>
                                </a:ln>
                                <a:solidFill>
                                  <a:srgbClr val="FFFFFF"/>
                                </a:solidFill>
                                <a:effectLst>
                                  <a:outerShdw blurRad="63500" dir="3600000" algn="tl" rotWithShape="0">
                                    <a:srgbClr val="000000">
                                      <a:alpha val="70000"/>
                                    </a:srgbClr>
                                  </a:outerShdw>
                                </a:effectLst>
                                <a:latin typeface="+mn-lt"/>
                                <a:cs typeface="+mn-cs"/>
                              </a:rPr>
                              <a:t>шанс</a:t>
                            </a:r>
                          </a:p>
                        </p:txBody>
                      </p:sp>
                    </p:grpSp>
                    <p:sp>
                      <p:nvSpPr>
                        <p:cNvPr id="25" name="Прямоугольник 24"/>
                        <p:cNvSpPr/>
                        <p:nvPr/>
                      </p:nvSpPr>
                      <p:spPr>
                        <a:xfrm rot="9991816">
                          <a:off x="2912998" y="4971665"/>
                          <a:ext cx="963725" cy="707886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r>
                            <a:rPr lang="ru-RU" sz="4000" b="1" dirty="0">
                              <a:ln w="17780" cmpd="sng">
                                <a:solidFill>
                                  <a:srgbClr val="FFFFFF"/>
                                </a:solidFill>
                                <a:prstDash val="solid"/>
                                <a:miter lim="800000"/>
                              </a:ln>
                              <a:gradFill rotWithShape="1">
                                <a:gsLst>
                                  <a:gs pos="0">
                                    <a:srgbClr val="000000">
                                      <a:tint val="92000"/>
                                      <a:shade val="100000"/>
                                      <a:satMod val="150000"/>
                                    </a:srgbClr>
                                  </a:gs>
                                  <a:gs pos="49000">
                                    <a:srgbClr val="000000">
                                      <a:tint val="89000"/>
                                      <a:shade val="90000"/>
                                      <a:satMod val="150000"/>
                                    </a:srgbClr>
                                  </a:gs>
                                  <a:gs pos="50000">
                                    <a:srgbClr val="000000">
                                      <a:tint val="100000"/>
                                      <a:shade val="75000"/>
                                      <a:satMod val="150000"/>
                                    </a:srgbClr>
                                  </a:gs>
                                  <a:gs pos="95000">
                                    <a:srgbClr val="000000">
                                      <a:shade val="47000"/>
                                      <a:satMod val="150000"/>
                                    </a:srgbClr>
                                  </a:gs>
                                  <a:gs pos="100000">
                                    <a:srgbClr val="000000">
                                      <a:shade val="39000"/>
                                      <a:satMod val="150000"/>
                                    </a:srgbClr>
                                  </a:gs>
                                </a:gsLst>
                                <a:lin ang="5400000"/>
                              </a:gradFill>
                              <a:effectLst>
                                <a:outerShdw blurRad="50800" algn="tl" rotWithShape="0">
                                  <a:srgbClr val="000000"/>
                                </a:outerShdw>
                              </a:effectLst>
                              <a:latin typeface="+mn-lt"/>
                              <a:cs typeface="+mn-cs"/>
                            </a:rPr>
                            <a:t>150</a:t>
                          </a:r>
                        </a:p>
                      </p:txBody>
                    </p:sp>
                  </p:grpSp>
                  <p:sp>
                    <p:nvSpPr>
                      <p:cNvPr id="23" name="Прямоугольник 22"/>
                      <p:cNvSpPr/>
                      <p:nvPr/>
                    </p:nvSpPr>
                    <p:spPr>
                      <a:xfrm rot="11752548">
                        <a:off x="1966341" y="4954530"/>
                        <a:ext cx="963725" cy="7078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>
                        <a:spAutoFit/>
                      </a:bodyPr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ru-RU" sz="4000" dirty="0">
                            <a:ln w="18415" cmpd="sng">
                              <a:solidFill>
                                <a:srgbClr val="FFFFFF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blurRad="63500" dir="3600000" algn="tl" rotWithShape="0">
                                <a:srgbClr val="000000">
                                  <a:alpha val="70000"/>
                                </a:srgbClr>
                              </a:outerShdw>
                            </a:effectLst>
                            <a:latin typeface="+mn-lt"/>
                            <a:cs typeface="+mn-cs"/>
                          </a:rPr>
                          <a:t>200</a:t>
                        </a:r>
                      </a:p>
                    </p:txBody>
                  </p:sp>
                </p:grpSp>
                <p:sp>
                  <p:nvSpPr>
                    <p:cNvPr id="21" name="Прямоугольник 20"/>
                    <p:cNvSpPr/>
                    <p:nvPr/>
                  </p:nvSpPr>
                  <p:spPr>
                    <a:xfrm rot="17501029">
                      <a:off x="775245" y="2930112"/>
                      <a:ext cx="1027845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3200" b="1" dirty="0">
                          <a:ln w="17780" cmpd="sng">
                            <a:solidFill>
                              <a:srgbClr val="FFFFFF"/>
                            </a:solidFill>
                            <a:prstDash val="solid"/>
                            <a:miter lim="800000"/>
                          </a:ln>
                          <a:gradFill rotWithShape="1">
                            <a:gsLst>
                              <a:gs pos="0">
                                <a:srgbClr val="000000">
                                  <a:tint val="92000"/>
                                  <a:shade val="100000"/>
                                  <a:satMod val="150000"/>
                                </a:srgbClr>
                              </a:gs>
                              <a:gs pos="49000">
                                <a:srgbClr val="000000">
                                  <a:tint val="89000"/>
                                  <a:shade val="90000"/>
                                  <a:satMod val="150000"/>
                                </a:srgbClr>
                              </a:gs>
                              <a:gs pos="50000">
                                <a:srgbClr val="000000">
                                  <a:tint val="100000"/>
                                  <a:shade val="75000"/>
                                  <a:satMod val="150000"/>
                                </a:srgbClr>
                              </a:gs>
                              <a:gs pos="95000">
                                <a:srgbClr val="000000">
                                  <a:shade val="47000"/>
                                  <a:satMod val="150000"/>
                                </a:srgbClr>
                              </a:gs>
                              <a:gs pos="100000">
                                <a:srgbClr val="000000">
                                  <a:shade val="39000"/>
                                  <a:satMod val="150000"/>
                                </a:srgbClr>
                              </a:gs>
                            </a:gsLst>
                            <a:lin ang="5400000"/>
                          </a:gradFill>
                          <a:effectLst>
                            <a:outerShdw blurRad="50800" algn="tl" rotWithShape="0">
                              <a:srgbClr val="000000"/>
                            </a:outerShdw>
                          </a:effectLst>
                          <a:latin typeface="+mn-lt"/>
                          <a:cs typeface="+mn-cs"/>
                        </a:rPr>
                        <a:t>приз</a:t>
                      </a:r>
                    </a:p>
                  </p:txBody>
                </p:sp>
              </p:grpSp>
              <p:cxnSp>
                <p:nvCxnSpPr>
                  <p:cNvPr id="19" name="Прямая со стрелкой 18"/>
                  <p:cNvCxnSpPr/>
                  <p:nvPr/>
                </p:nvCxnSpPr>
                <p:spPr>
                  <a:xfrm flipH="1" flipV="1">
                    <a:off x="1475965" y="4580995"/>
                    <a:ext cx="358784" cy="360365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Прямоугольник 16"/>
                <p:cNvSpPr/>
                <p:nvPr/>
              </p:nvSpPr>
              <p:spPr>
                <a:xfrm rot="15408026">
                  <a:off x="800345" y="3697018"/>
                  <a:ext cx="963725" cy="70788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4000" dirty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  <a:latin typeface="+mn-lt"/>
                      <a:cs typeface="+mn-cs"/>
                    </a:rPr>
                    <a:t>250</a:t>
                  </a:r>
                </a:p>
              </p:txBody>
            </p:sp>
          </p:grpSp>
          <p:sp>
            <p:nvSpPr>
              <p:cNvPr id="15" name="Прямоугольник 14"/>
              <p:cNvSpPr/>
              <p:nvPr/>
            </p:nvSpPr>
            <p:spPr>
              <a:xfrm rot="18986304">
                <a:off x="1226842" y="2079429"/>
                <a:ext cx="963725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+mn-lt"/>
                    <a:cs typeface="+mn-cs"/>
                  </a:rPr>
                  <a:t>300</a:t>
                </a: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 rot="20933116">
              <a:off x="1753038" y="2291115"/>
              <a:ext cx="470000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  <a:latin typeface="+mn-lt"/>
                  <a:cs typeface="+mn-cs"/>
                </a:rPr>
                <a:t>Б</a:t>
              </a:r>
            </a:p>
          </p:txBody>
        </p:sp>
      </p:grpSp>
      <p:sp>
        <p:nvSpPr>
          <p:cNvPr id="36" name="Стрелка вниз 35"/>
          <p:cNvSpPr/>
          <p:nvPr/>
        </p:nvSpPr>
        <p:spPr>
          <a:xfrm rot="11778511">
            <a:off x="3036888" y="2428875"/>
            <a:ext cx="260350" cy="1819275"/>
          </a:xfrm>
          <a:prstGeom prst="downArrow">
            <a:avLst>
              <a:gd name="adj1" fmla="val 50000"/>
              <a:gd name="adj2" fmla="val 215942"/>
            </a:avLst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37" name="Овал 36"/>
          <p:cNvSpPr/>
          <p:nvPr/>
        </p:nvSpPr>
        <p:spPr>
          <a:xfrm rot="14525451">
            <a:off x="2706688" y="4135438"/>
            <a:ext cx="360362" cy="360362"/>
          </a:xfrm>
          <a:prstGeom prst="ellipse">
            <a:avLst/>
          </a:prstGeom>
          <a:solidFill>
            <a:srgbClr val="33CC33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643042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Б</a:t>
            </a:r>
            <a:endParaRPr lang="ru-RU" sz="8000" b="1" dirty="0">
              <a:ln>
                <a:solidFill>
                  <a:srgbClr val="663300"/>
                </a:solidFill>
              </a:ln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571736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У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429124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500430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М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286512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А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357818" y="785794"/>
            <a:ext cx="792088" cy="115212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>
                  <a:solidFill>
                    <a:srgbClr val="663300"/>
                  </a:solidFill>
                </a:ln>
                <a:solidFill>
                  <a:schemeClr val="tx1"/>
                </a:solidFill>
                <a:latin typeface="Cambria" pitchFamily="18" charset="0"/>
              </a:rPr>
              <a:t>Г</a:t>
            </a:r>
          </a:p>
        </p:txBody>
      </p:sp>
      <p:sp>
        <p:nvSpPr>
          <p:cNvPr id="47" name="Заголовок 44"/>
          <p:cNvSpPr txBox="1">
            <a:spLocks/>
          </p:cNvSpPr>
          <p:nvPr/>
        </p:nvSpPr>
        <p:spPr>
          <a:xfrm>
            <a:off x="1619672" y="764704"/>
            <a:ext cx="785818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8" name="Заголовок 44"/>
          <p:cNvSpPr txBox="1">
            <a:spLocks/>
          </p:cNvSpPr>
          <p:nvPr/>
        </p:nvSpPr>
        <p:spPr>
          <a:xfrm>
            <a:off x="2555776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49" name="Заголовок 44"/>
          <p:cNvSpPr txBox="1">
            <a:spLocks/>
          </p:cNvSpPr>
          <p:nvPr/>
        </p:nvSpPr>
        <p:spPr>
          <a:xfrm>
            <a:off x="4427984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0" name="Заголовок 44"/>
          <p:cNvSpPr txBox="1">
            <a:spLocks/>
          </p:cNvSpPr>
          <p:nvPr/>
        </p:nvSpPr>
        <p:spPr>
          <a:xfrm>
            <a:off x="5364088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1" name="Заголовок 44"/>
          <p:cNvSpPr txBox="1">
            <a:spLocks/>
          </p:cNvSpPr>
          <p:nvPr/>
        </p:nvSpPr>
        <p:spPr>
          <a:xfrm>
            <a:off x="6300192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  <p:sp>
        <p:nvSpPr>
          <p:cNvPr id="52" name="Заголовок 44"/>
          <p:cNvSpPr txBox="1">
            <a:spLocks/>
          </p:cNvSpPr>
          <p:nvPr/>
        </p:nvSpPr>
        <p:spPr>
          <a:xfrm>
            <a:off x="3491880" y="764704"/>
            <a:ext cx="857256" cy="1214446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 w="38100" cap="flat" cmpd="sng" algn="ctr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87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4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0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32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362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936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84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37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525000" cy="736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16806" y="2636912"/>
            <a:ext cx="75103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ОТБОРОЧНЫЙ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uk-UA" sz="7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ТУР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Школьные файлы\ПАПКА  ДЛЯ  СКАЧИВАНИЯ\9381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-504825"/>
            <a:ext cx="9525000" cy="736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556792"/>
            <a:ext cx="6912768" cy="4104456"/>
          </a:xfrm>
        </p:spPr>
        <p:txBody>
          <a:bodyPr rtlCol="0">
            <a:normAutofit fontScale="92500" lnSpcReduction="20000"/>
          </a:bodyPr>
          <a:lstStyle/>
          <a:p>
            <a:pPr algn="ctr">
              <a:defRPr/>
            </a:pPr>
            <a:r>
              <a:rPr lang="ru-RU" sz="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Этот музыкальный инструмент появился в Италии почти 300 лет назад. Чаще всего на этом инструменте исполнялась французская песенка “Прекрасная </a:t>
            </a:r>
            <a:r>
              <a:rPr lang="ru-RU" sz="39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Катарина</a:t>
            </a:r>
            <a:r>
              <a:rPr lang="ru-RU" sz="3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”. Как этот инструмент назывался в России?”.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476672"/>
            <a:ext cx="349647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III</a:t>
            </a:r>
            <a:r>
              <a:rPr lang="uk-UA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uk-UA" sz="7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ТУР</a:t>
            </a:r>
            <a:endParaRPr lang="ru-RU" sz="7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215</TotalTime>
  <Words>382</Words>
  <Application>Microsoft Office PowerPoint</Application>
  <PresentationFormat>Экран (4:3)</PresentationFormat>
  <Paragraphs>145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111</cp:lastModifiedBy>
  <cp:revision>1</cp:revision>
  <dcterms:created xsi:type="dcterms:W3CDTF">2012-02-06T15:09:41Z</dcterms:created>
  <dcterms:modified xsi:type="dcterms:W3CDTF">2012-02-06T18:44:57Z</dcterms:modified>
</cp:coreProperties>
</file>