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3" r:id="rId4"/>
    <p:sldId id="265" r:id="rId5"/>
    <p:sldId id="264" r:id="rId6"/>
    <p:sldId id="267" r:id="rId7"/>
    <p:sldId id="266" r:id="rId8"/>
    <p:sldId id="270" r:id="rId9"/>
    <p:sldId id="271" r:id="rId10"/>
    <p:sldId id="269" r:id="rId11"/>
    <p:sldId id="273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121B3-C6D8-4D96-A83D-5E545DEC0F1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45D16-00A5-4478-9110-7B3A6D12A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9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5D16-00A5-4478-9110-7B3A6D12A3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5D16-00A5-4478-9110-7B3A6D12A3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5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8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7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5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0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9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6428-9BE8-4AD4-8CB4-95C5216A1B5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AABB-7A84-44C1-B35B-360F6A1A8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microsoft.com/office/2007/relationships/hdphoto" Target="../media/hdphoto8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microsoft.com/office/2007/relationships/hdphoto" Target="../media/hdphoto12.wdp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haltlib.ru/articles/resurs/jubilei_goda/65_let_pobed/nagrady_velikojj_otechestvennojj_vojjny/" TargetMode="External"/><Relationship Id="rId3" Type="http://schemas.openxmlformats.org/officeDocument/2006/relationships/hyperlink" Target="http://nashydetky.com/nashi-ochumelyie-ruchki/gvozdiki-iz-bumagi-tsvetyi-iz-bumagi-svoimi-rukami" TargetMode="External"/><Relationship Id="rId7" Type="http://schemas.openxmlformats.org/officeDocument/2006/relationships/hyperlink" Target="http://www.taday.ru/text/113856.html" TargetMode="External"/><Relationship Id="rId2" Type="http://schemas.openxmlformats.org/officeDocument/2006/relationships/hyperlink" Target="http://wunderkind-blog.ru/obemnaya-otkryitka-k-9-ma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ki.chebnet.com/s10.php?id=710" TargetMode="External"/><Relationship Id="rId5" Type="http://schemas.openxmlformats.org/officeDocument/2006/relationships/hyperlink" Target="http://ns1.castopedia.ru/communities/blumen/?act=news&amp;id=9096&amp;action=direct" TargetMode="External"/><Relationship Id="rId4" Type="http://schemas.openxmlformats.org/officeDocument/2006/relationships/hyperlink" Target="http://genefis-gbr.ru/georgievskaya-lenta-istoriya-simvola/" TargetMode="External"/><Relationship Id="rId9" Type="http://schemas.openxmlformats.org/officeDocument/2006/relationships/hyperlink" Target="http://www.maam.ru/detskijsad/-otkrytka-veteranu-master-klas-dlja-roditelei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%d0%b3%d0%b2%d0%be%d0%b7%d0%b4%d0%b8%d0%ba%d0%b0&amp;view=detailv2&amp;&amp;&amp;id=3E6DB6CD97D2D0671D4FD0ABA12F7B296FEBC2DE&amp;selectedIndex=65&amp;ccid=7qMJ2PGA&amp;simid=608033959374359051&amp;thid=JN.pLoig/wROENbwAkRkOnunA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bing.com/images/search?q=%d1%89%d0%b8%d1%82&amp;view=detailv2&amp;&amp;&amp;id=4F7C44E34A6D8E2A3E283394C30475D0CCA88463&amp;selectedIndex=2&amp;ccid=6W/SBfmz&amp;simid=608044859997880901&amp;thid=JN.QVnbNQ2IwlXaHjztuKxUY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hyperlink" Target="https://commons.wikimedia.org/wiki/File:Flag_of_the_Soviet_Union.svg?uselang=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aerovitebsk.ucoz.ru/sites_files/images/vete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937456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918" y="908720"/>
            <a:ext cx="7772400" cy="1470025"/>
          </a:xfr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mtClean="0">
                <a:ln w="11430"/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</a:rPr>
              <a:t>ОТКРЫТКА КО ДНЮ ПОБЕДЫ</a:t>
            </a:r>
            <a:endParaRPr lang="ru-RU" b="1" dirty="0">
              <a:ln w="11430"/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630894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564904"/>
            <a:ext cx="7632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ВЕТЕРАНУ В ПОДАРОК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4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8" y="3284984"/>
            <a:ext cx="9126962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4980" y="825643"/>
            <a:ext cx="1496523" cy="15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19" y="810315"/>
            <a:ext cx="1696825" cy="160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1502" y="862866"/>
            <a:ext cx="1319465" cy="15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0968" y="798290"/>
            <a:ext cx="2173094" cy="16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79" y="829842"/>
            <a:ext cx="2810885" cy="15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Лада\А документы по работе\открытое занятие\2014-2015\ДЕНЬпобеды\Новая папка\Новая папка\DSC057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564" y="404664"/>
            <a:ext cx="172974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:\Лада\А документы по работе\открытое занятие\2014-2015\ДЕНЬпобеды\Новая папка\Новая папка\DSC057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1" y="404664"/>
            <a:ext cx="1728193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Лада\А документы по работе\открытое занятие\2014-2015\ДЕНЬпобеды\Новая папка\Новая папка\DSC0570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41" y="3356992"/>
            <a:ext cx="1760571" cy="216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Лада\А документы по работе\открытое занятие\2014-2015\ДЕНЬпобеды\Новая папка\Новая папка\DSC0571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41" y="5805264"/>
            <a:ext cx="2609850" cy="91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Лада\А документы по работе\открытое занятие\2014-2015\ДЕНЬпобеды\Новая папка\Новая папка\DSC0571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024" y="3356992"/>
            <a:ext cx="174336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Лада\А документы по работе\открытое занятие\2014-2015\ДЕНЬпобеды\Новая папка\Новая папка\DSC0572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182" y="3356992"/>
            <a:ext cx="1728193" cy="223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Лада\А документы по работе\открытое занятие\2014-2015\ДЕНЬпобеды\Новая папка\Новая папка\DSC0572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668395"/>
            <a:ext cx="2459990" cy="318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E:\Лада\А документы по работе\открытое занятие\2014-2015\ДЕНЬпобеды\Новая папка\Новая папка\DSC0570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3634"/>
            <a:ext cx="31496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537" y="842814"/>
            <a:ext cx="231457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13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https://ru.wikipedia.org/wiki/</a:t>
            </a:r>
            <a:r>
              <a:rPr lang="ru-RU" dirty="0" err="1" smtClean="0">
                <a:solidFill>
                  <a:schemeClr val="bg1"/>
                </a:solidFill>
                <a:hlinkClick r:id="rId2"/>
              </a:rPr>
              <a:t>Заглавная_страница</a:t>
            </a:r>
            <a:endParaRPr lang="ru-RU" dirty="0" smtClean="0">
              <a:solidFill>
                <a:schemeClr val="bg1"/>
              </a:solidFill>
              <a:hlinkClick r:id="rId2"/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http://wunderkind-blog.ru/obemnaya-otkryitka-k-9-maya/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http://nashydetky.com/nashi-ochumelyie-ruchki/gvozdiki-iz-bumagi-tsvetyi-iz-bumagi-svoimi-rukami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  <a:hlinkClick r:id="rId4"/>
              </a:rPr>
              <a:t>http://genefis-gbr.ru/georgievskaya-lenta-istoriya-simvola/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  <a:hlinkClick r:id="rId5"/>
              </a:rPr>
              <a:t>http://ns1.castopedia.ru/communities/blumen/?act=news&amp;id=9096&amp;action=direct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  <a:hlinkClick r:id="rId6"/>
              </a:rPr>
              <a:t>http://znaki.chebnet.com/s10.php?id=710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  <a:hlinkClick r:id="rId7"/>
              </a:rPr>
              <a:t>http://www.taday.ru/text/113856.html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  <a:hlinkClick r:id="rId8"/>
              </a:rPr>
              <a:t>http://chaltlib.ru/articles/resurs/jubilei_goda/65_let_pobed/nagrady_velikojj_otechestvennojj_vojjny/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  <a:hlinkClick r:id="rId9"/>
              </a:rPr>
              <a:t>http://www.maam.ru/detskijsad/-otkrytka-veteranu-master-klas-dlja-roditelei.html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avok.name/uploads/1201200145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109"/>
            <a:ext cx="4644008" cy="31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pravmir.ru/wp-content/uploads/2012/05/ed69f9e592b37e4d67575ee3168_pre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455625"/>
            <a:ext cx="4536504" cy="36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russlav.ru/pict/velikaya-otechestvennaya-voyna-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258864"/>
            <a:ext cx="2267744" cy="15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istoriyadrevnegomira.ru/wp-content/uploads/2010/07/12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84" y="4116783"/>
            <a:ext cx="3168352" cy="2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rmy-news.ru/images_stati/velikaya_otechestvennay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4549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6336704" cy="370527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Георгиевская ленточка</a:t>
            </a:r>
          </a:p>
          <a:p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Звезда</a:t>
            </a:r>
          </a:p>
          <a:p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Щит</a:t>
            </a:r>
          </a:p>
          <a:p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Гвоздика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9894" y="260648"/>
            <a:ext cx="649004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СИМВОЛЫ ПОБЕДЫ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(используемые в открытке)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http://www.proza.ru/images/glent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1988840"/>
            <a:ext cx="288032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ai-cdr.ucoz.ru/kartinki/krasnazvezda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791" y="3163054"/>
            <a:ext cx="885825" cy="84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ts3.mm.bing.net/th?id=JN.QVnbNQ2IwlXaHjztuKxUYA&amp;w=194&amp;h=147&amp;c=7&amp;rs=1&amp;qlt=90&amp;o=4&amp;pid=1.7">
            <a:hlinkClick r:id="rId4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164" y="4033046"/>
            <a:ext cx="737870" cy="84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ts1.mm.bing.net/th?id=JN.pLoig%2fwROENbwAkRkOnunA&amp;w=103&amp;h=147&amp;c=7&amp;rs=1&amp;qlt=90&amp;o=4&amp;pid=1.7">
            <a:hlinkClick r:id="rId6"/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00069">
            <a:off x="5950863" y="4534544"/>
            <a:ext cx="1020638" cy="155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16904" y="2848495"/>
            <a:ext cx="509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Традиционное </a:t>
            </a:r>
            <a:r>
              <a:rPr lang="ru-RU" dirty="0"/>
              <a:t>толкование цветов Георгиевской ленты утверждает, что чёрный цвет означает дым, оранжевый — пламя.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6904" y="1496903"/>
            <a:ext cx="4875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Впервые Георгиевская Лента появилась вместе с Георгиевским Орденом в 1769 году</a:t>
            </a:r>
            <a:r>
              <a:rPr lang="ru-RU" dirty="0" smtClean="0"/>
              <a:t>. </a:t>
            </a:r>
            <a:r>
              <a:rPr lang="ru-RU" dirty="0"/>
              <a:t>Лента дополнялась девизом: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За службу и храбрость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100" name="Picture 4" descr="http://twilightrussia.ru/_nw/259/28022893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095" y="5146269"/>
            <a:ext cx="4320480" cy="16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tinkigif.ru/_ph/23/2/84889335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233" y="2312185"/>
            <a:ext cx="2978172" cy="22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7624" y="332656"/>
            <a:ext cx="7044749" cy="92333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66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Георгиевская ленточка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16904" y="39197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Георгиевская Лента имеет славную историю и заслуживает того, что бы её цвета символизировали Великую Победу.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62" y="1459556"/>
            <a:ext cx="1428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952" y="5459084"/>
            <a:ext cx="1371600" cy="1305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8165" y="260648"/>
            <a:ext cx="32640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ЗВЕЗДА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9470" y="21328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err="1">
                <a:solidFill>
                  <a:srgbClr val="C00000"/>
                </a:solidFill>
              </a:rPr>
              <a:t>Кра́сная</a:t>
            </a:r>
            <a:r>
              <a:rPr lang="ru-RU" sz="2000" i="1" dirty="0">
                <a:solidFill>
                  <a:srgbClr val="C00000"/>
                </a:solidFill>
              </a:rPr>
              <a:t> звезда́  (</a:t>
            </a:r>
            <a:r>
              <a:rPr lang="en-US" sz="2000" i="1" dirty="0">
                <a:solidFill>
                  <a:srgbClr val="C00000"/>
                </a:solidFill>
              </a:rPr>
              <a:t>★</a:t>
            </a:r>
            <a:r>
              <a:rPr lang="ru-RU" sz="2000" i="1" dirty="0">
                <a:solidFill>
                  <a:srgbClr val="C00000"/>
                </a:solidFill>
              </a:rPr>
              <a:t>) — геральдический знак, который был символом Красной </a:t>
            </a:r>
            <a:r>
              <a:rPr lang="ru-RU" sz="2000" i="1" dirty="0" smtClean="0">
                <a:solidFill>
                  <a:srgbClr val="C00000"/>
                </a:solidFill>
              </a:rPr>
              <a:t>армии, </a:t>
            </a:r>
            <a:r>
              <a:rPr lang="ru-RU" sz="2000" i="1" dirty="0">
                <a:solidFill>
                  <a:srgbClr val="C00000"/>
                </a:solidFill>
              </a:rPr>
              <a:t>присутствовал на флаге и гербе </a:t>
            </a:r>
            <a:r>
              <a:rPr lang="ru-RU" sz="2000" i="1" dirty="0" smtClean="0">
                <a:solidFill>
                  <a:srgbClr val="C00000"/>
                </a:solidFill>
              </a:rPr>
              <a:t>СССР.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352924"/>
            <a:ext cx="3556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Во время Великой Отечественной войны появился целый ряд боевых наград, посвященных звезде или в основу которых положен этот знак.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21" y="251658"/>
            <a:ext cx="2200275" cy="17030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51659"/>
            <a:ext cx="1903089" cy="170307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70" y="4301479"/>
            <a:ext cx="1714500" cy="181038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322420"/>
            <a:ext cx="1002207" cy="1914892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391" y="4301479"/>
            <a:ext cx="942975" cy="194945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366" y="4301479"/>
            <a:ext cx="923925" cy="1961514"/>
          </a:xfrm>
          <a:prstGeom prst="rect">
            <a:avLst/>
          </a:prstGeom>
        </p:spPr>
      </p:pic>
      <p:pic>
        <p:nvPicPr>
          <p:cNvPr id="19" name="Рисунок 18" descr="Flag of the Soviet Union.sv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3" y="2564904"/>
            <a:ext cx="2381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upload.wikimedia.org/wikipedia/commons/thumb/4/4a/USSR_Emblem_1936.png/1024px-USSR_Emblem_1936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777" y="2204864"/>
            <a:ext cx="1695450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9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0887"/>
            <a:ext cx="3682752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ЩИТ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266928" cy="348498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Щит — главное оборонительное оружие древнего и средневекового воина, надежно прикрывавшее его от вражеских стрел, копий, мечей и сабель, символ защиты, победы, славы и воинской чести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В наши дни, когда все эти символические нюансы давно забылись, за старинным оружием сохранилось лишь его основное, наиболее очевидное значение, звучащее в словах: «защита», «защитник», «подзащитный», «щиток» и т.п.</a:t>
            </a:r>
          </a:p>
          <a:p>
            <a:endParaRPr lang="ru-RU" dirty="0"/>
          </a:p>
        </p:txBody>
      </p:sp>
      <p:pic>
        <p:nvPicPr>
          <p:cNvPr id="8194" name="Picture 2" descr="http://www.trud.ru/userfiles/userfile/Untitled-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05176"/>
            <a:ext cx="4260354" cy="2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6208/130884706.13/0_6f527_9771f0dd_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617087"/>
            <a:ext cx="2160239" cy="22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6108/130884706.13/0_6f52b_acc3afe3_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666" y="260648"/>
            <a:ext cx="2745704" cy="35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88840"/>
            <a:ext cx="5112568" cy="432048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Если </a:t>
            </a:r>
            <a:r>
              <a:rPr lang="ru-RU" b="1" i="1" dirty="0">
                <a:solidFill>
                  <a:srgbClr val="006600"/>
                </a:solidFill>
              </a:rPr>
              <a:t>задать вопрос, с чем ассоциируется этот великий праздник, то в перечне таких символов как Вечный Огонь, Парад Победы, Салют, Георгиевская ленточка, красная гвоздика занимает не последнее место</a:t>
            </a:r>
            <a:r>
              <a:rPr lang="ru-RU" b="1" i="1" dirty="0" smtClean="0">
                <a:solidFill>
                  <a:srgbClr val="006600"/>
                </a:solidFill>
              </a:rPr>
              <a:t>.</a:t>
            </a:r>
            <a:r>
              <a:rPr lang="ru-RU" b="1" i="1" dirty="0">
                <a:solidFill>
                  <a:srgbClr val="006600"/>
                </a:solidFill>
              </a:rPr>
              <a:t> </a:t>
            </a:r>
            <a:endParaRPr lang="ru-RU" b="1" i="1" dirty="0" smtClean="0">
              <a:solidFill>
                <a:srgbClr val="006600"/>
              </a:solidFill>
            </a:endParaRPr>
          </a:p>
          <a:p>
            <a:endParaRPr lang="ru-RU" b="1" i="1" dirty="0">
              <a:solidFill>
                <a:srgbClr val="006600"/>
              </a:solidFill>
            </a:endParaRPr>
          </a:p>
          <a:p>
            <a:endParaRPr lang="ru-RU" b="1" i="1" dirty="0">
              <a:solidFill>
                <a:srgbClr val="006600"/>
              </a:solidFill>
            </a:endParaRPr>
          </a:p>
          <a:p>
            <a:r>
              <a:rPr lang="ru-RU" b="1" i="1" dirty="0">
                <a:solidFill>
                  <a:srgbClr val="006600"/>
                </a:solidFill>
              </a:rPr>
              <a:t>Сейчас многое </a:t>
            </a:r>
            <a:r>
              <a:rPr lang="ru-RU" b="1" i="1" dirty="0" smtClean="0">
                <a:solidFill>
                  <a:srgbClr val="006600"/>
                </a:solidFill>
              </a:rPr>
              <a:t>поменялось, но </a:t>
            </a:r>
            <a:r>
              <a:rPr lang="ru-RU" b="1" i="1" dirty="0">
                <a:solidFill>
                  <a:srgbClr val="006600"/>
                </a:solidFill>
              </a:rPr>
              <a:t>гвоздики и по сей день являются символом нашей памяти и благодарности.</a:t>
            </a:r>
          </a:p>
          <a:p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76672"/>
            <a:ext cx="37513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ГВОЗДИКА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8" name="Picture 4" descr="http://www.playcast.ru/uploads/2014/05/06/84998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04"/>
            <a:ext cx="3705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laycast.ru/uploads/2014/05/06/85007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39" y="4313593"/>
            <a:ext cx="3428290" cy="21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s459.narod.ru/files/plakaty/nojnitsi.png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37" y="404664"/>
            <a:ext cx="89281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1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928688" y="214313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Техника безопасности при работе с клеем.</a:t>
            </a:r>
            <a:endParaRPr lang="ru-RU" altLang="ru-RU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714375" y="1428750"/>
            <a:ext cx="807243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>
              <a:spcBef>
                <a:spcPct val="20000"/>
              </a:spcBef>
              <a:buChar char="•"/>
              <a:tabLst>
                <a:tab pos="4395788" algn="l"/>
              </a:tabLs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395788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395788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395788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395788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395788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395788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395788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Клей  необходимо ставить прямо перед собой в стороне от материалов и инструментов.</a:t>
            </a:r>
          </a:p>
          <a:p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Избегать попадания клея в глаза</a:t>
            </a:r>
          </a:p>
          <a:p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Клеем намазывать только столько, сколько необходимо.  Лишний клей не делает вашу поделку красивей.</a:t>
            </a:r>
          </a:p>
          <a:p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окончании работы клей закрыть.</a:t>
            </a:r>
          </a:p>
          <a:p>
            <a:endParaRPr lang="ru-RU" altLang="ru-RU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4" name="Picture 6" descr="MC9003254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749425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C9003407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8" y="5441950"/>
            <a:ext cx="1414462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436</TotalTime>
  <Words>318</Words>
  <Application>Microsoft Office PowerPoint</Application>
  <PresentationFormat>Экран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ОТКРЫТКА КО ДНЮ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ЩИТ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Лосев</dc:creator>
  <cp:lastModifiedBy>Лосев</cp:lastModifiedBy>
  <cp:revision>40</cp:revision>
  <dcterms:created xsi:type="dcterms:W3CDTF">2015-04-15T09:45:23Z</dcterms:created>
  <dcterms:modified xsi:type="dcterms:W3CDTF">2015-04-17T06:51:37Z</dcterms:modified>
</cp:coreProperties>
</file>