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 id="2147483864" r:id="rId2"/>
    <p:sldMasterId id="2147483876" r:id="rId3"/>
    <p:sldMasterId id="2147483888" r:id="rId4"/>
    <p:sldMasterId id="2147483900" r:id="rId5"/>
    <p:sldMasterId id="2147483912" r:id="rId6"/>
    <p:sldMasterId id="2147483924" r:id="rId7"/>
    <p:sldMasterId id="2147483936" r:id="rId8"/>
    <p:sldMasterId id="2147483948" r:id="rId9"/>
    <p:sldMasterId id="2147483960" r:id="rId10"/>
    <p:sldMasterId id="2147483972" r:id="rId11"/>
    <p:sldMasterId id="2147483984" r:id="rId12"/>
  </p:sldMasterIdLst>
  <p:sldIdLst>
    <p:sldId id="284" r:id="rId13"/>
    <p:sldId id="283" r:id="rId14"/>
    <p:sldId id="282" r:id="rId15"/>
    <p:sldId id="281" r:id="rId16"/>
    <p:sldId id="280" r:id="rId17"/>
    <p:sldId id="279" r:id="rId18"/>
    <p:sldId id="278" r:id="rId19"/>
    <p:sldId id="277" r:id="rId20"/>
    <p:sldId id="276" r:id="rId21"/>
    <p:sldId id="275" r:id="rId22"/>
    <p:sldId id="274" r:id="rId23"/>
    <p:sldId id="273" r:id="rId24"/>
    <p:sldId id="285"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9.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47763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2212826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4776335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8742574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4784976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0993375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8929453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6281710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6864141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9690640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94218781"/>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22128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3923518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39235185"/>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4776335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8742574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4784976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0993375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8929453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6281710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6864141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9690640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94218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47763357"/>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22128262"/>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39235185"/>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4776335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87425746"/>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47849763"/>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09933750"/>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89294537"/>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6281710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68641413"/>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969064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87425746"/>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94218781"/>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22128262"/>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392351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478497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09933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89294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628171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686414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96906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874257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94218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221282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392351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477633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874257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478497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099337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892945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628171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68641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478497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969064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942187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221282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392351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4776335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874257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478497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0993375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892945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62817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0993375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6864141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9690640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9421878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2212826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392351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4776335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8742574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4784976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0993375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89294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8929453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628171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6864141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9690640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9421878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2212826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3923518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4776335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8742574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4784976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09933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6281710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8929453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6281710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6864141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9690640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9421878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2212826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3923518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4776335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8742574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47849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6864141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0993375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8929453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6281710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6864141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9690640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9421878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2212826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3923518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4776335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87425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9690640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4784976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0993375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8929453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6281710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6864141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9690640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9421878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2212826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3923518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47763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9421878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8742574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4784976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0993375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8929453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6281710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6864141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9690640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9421878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2212826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39235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1.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1.jpe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0616379"/>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0616379"/>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0616379"/>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0616379"/>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0616379"/>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0616379"/>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0616379"/>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0616379"/>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0616379"/>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0616379"/>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0616379"/>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solidFill>
                  <a:prstClr val="black">
                    <a:tint val="75000"/>
                  </a:prstClr>
                </a:solidFill>
              </a:rPr>
              <a:pPr/>
              <a:t>02.04.2014</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0616379"/>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539552" y="1052736"/>
            <a:ext cx="7920880" cy="1872208"/>
          </a:xfrm>
          <a:prstGeom prst="rect">
            <a:avLst/>
          </a:prstGeom>
        </p:spPr>
        <p:txBody>
          <a:bodyPr vert="horz" lIns="91440" tIns="45720" rIns="91440" bIns="45720" rtlCol="0" anchor="ctr">
            <a:noAutofit/>
          </a:bodyPr>
          <a:lstStyle/>
          <a:p>
            <a:pPr algn="ctr">
              <a:spcBef>
                <a:spcPct val="0"/>
              </a:spcBef>
              <a:defRPr/>
            </a:pPr>
            <a:r>
              <a:rPr lang="ru-RU" sz="6600" b="1" dirty="0" smtClean="0">
                <a:ln w="1905"/>
                <a:gradFill>
                  <a:gsLst>
                    <a:gs pos="0">
                      <a:srgbClr val="A20000"/>
                    </a:gs>
                    <a:gs pos="78000">
                      <a:srgbClr val="BC0000"/>
                    </a:gs>
                  </a:gsLst>
                  <a:lin ang="5400000"/>
                </a:gradFill>
                <a:effectLst>
                  <a:innerShdw blurRad="69850" dist="43180" dir="5400000">
                    <a:srgbClr val="000000">
                      <a:alpha val="65000"/>
                    </a:srgbClr>
                  </a:innerShdw>
                </a:effectLst>
              </a:rPr>
              <a:t>ДЕТИ БИЛИНГВЫ</a:t>
            </a:r>
            <a:endParaRPr lang="ru-RU" sz="6600" b="1" dirty="0">
              <a:ln w="1905"/>
              <a:gradFill>
                <a:gsLst>
                  <a:gs pos="0">
                    <a:srgbClr val="A20000"/>
                  </a:gs>
                  <a:gs pos="78000">
                    <a:srgbClr val="BC0000"/>
                  </a:gs>
                </a:gsLst>
                <a:lin ang="5400000"/>
              </a:gradFill>
              <a:effectLst>
                <a:innerShdw blurRad="69850" dist="43180" dir="5400000">
                  <a:srgbClr val="000000">
                    <a:alpha val="65000"/>
                  </a:srgbClr>
                </a:innerShdw>
              </a:effectLst>
            </a:endParaRPr>
          </a:p>
        </p:txBody>
      </p:sp>
      <p:sp>
        <p:nvSpPr>
          <p:cNvPr id="5" name="Подзаголовок 2"/>
          <p:cNvSpPr>
            <a:spLocks noGrp="1"/>
          </p:cNvSpPr>
          <p:nvPr>
            <p:ph type="subTitle" idx="1"/>
          </p:nvPr>
        </p:nvSpPr>
        <p:spPr>
          <a:xfrm>
            <a:off x="2555776" y="4293096"/>
            <a:ext cx="4608512" cy="1800200"/>
          </a:xfrm>
          <a:prstGeom prst="roundRect">
            <a:avLst>
              <a:gd name="adj" fmla="val 1782"/>
            </a:avLst>
          </a:prstGeom>
          <a:noFill/>
        </p:spPr>
        <p:txBody>
          <a:bodyPr>
            <a:noAutofit/>
          </a:bodyPr>
          <a:lstStyle/>
          <a:p>
            <a:pPr>
              <a:spcBef>
                <a:spcPts val="0"/>
              </a:spcBef>
              <a:buNone/>
            </a:pPr>
            <a:r>
              <a:rPr lang="ru-RU" sz="2400" i="1" dirty="0" smtClean="0">
                <a:solidFill>
                  <a:schemeClr val="tx1"/>
                </a:solidFill>
                <a:latin typeface="Times New Roman" pitchFamily="18" charset="0"/>
                <a:cs typeface="Times New Roman" pitchFamily="18" charset="0"/>
              </a:rPr>
              <a:t>Отчёт по самообразованию </a:t>
            </a:r>
          </a:p>
          <a:p>
            <a:pPr>
              <a:spcBef>
                <a:spcPts val="0"/>
              </a:spcBef>
              <a:buNone/>
            </a:pPr>
            <a:r>
              <a:rPr lang="ru-RU" sz="2400" i="1" dirty="0" smtClean="0">
                <a:solidFill>
                  <a:schemeClr val="tx1"/>
                </a:solidFill>
                <a:latin typeface="Times New Roman" pitchFamily="18" charset="0"/>
                <a:cs typeface="Times New Roman" pitchFamily="18" charset="0"/>
              </a:rPr>
              <a:t>воспитателя ГБОУ СОШ №1987</a:t>
            </a:r>
          </a:p>
          <a:p>
            <a:pPr>
              <a:spcBef>
                <a:spcPts val="0"/>
              </a:spcBef>
            </a:pPr>
            <a:r>
              <a:rPr lang="ru-RU" sz="2400" i="1" dirty="0">
                <a:solidFill>
                  <a:schemeClr val="tx1"/>
                </a:solidFill>
                <a:latin typeface="Times New Roman" pitchFamily="18" charset="0"/>
                <a:cs typeface="Times New Roman" pitchFamily="18" charset="0"/>
              </a:rPr>
              <a:t>Структурное подразделение № </a:t>
            </a:r>
            <a:r>
              <a:rPr lang="ru-RU" sz="2400" i="1" dirty="0" smtClean="0">
                <a:solidFill>
                  <a:schemeClr val="tx1"/>
                </a:solidFill>
                <a:latin typeface="Times New Roman" pitchFamily="18" charset="0"/>
                <a:cs typeface="Times New Roman" pitchFamily="18" charset="0"/>
              </a:rPr>
              <a:t>3</a:t>
            </a:r>
            <a:r>
              <a:rPr lang="ru-RU" sz="2400" dirty="0"/>
              <a:t/>
            </a:r>
            <a:br>
              <a:rPr lang="ru-RU" sz="2400" dirty="0"/>
            </a:br>
            <a:r>
              <a:rPr lang="ru-RU" sz="2400" i="1" dirty="0" smtClean="0">
                <a:solidFill>
                  <a:schemeClr val="tx1"/>
                </a:solidFill>
                <a:latin typeface="Times New Roman" pitchFamily="18" charset="0"/>
                <a:cs typeface="Times New Roman" pitchFamily="18" charset="0"/>
              </a:rPr>
              <a:t>Павловской Ларисы Никитичны</a:t>
            </a:r>
          </a:p>
          <a:p>
            <a:pPr>
              <a:spcBef>
                <a:spcPts val="0"/>
              </a:spcBef>
            </a:pPr>
            <a:endParaRPr lang="ru-RU" sz="2400"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76896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2"/>
          <p:cNvSpPr>
            <a:spLocks noGrp="1"/>
          </p:cNvSpPr>
          <p:nvPr>
            <p:ph type="subTitle" idx="1"/>
          </p:nvPr>
        </p:nvSpPr>
        <p:spPr>
          <a:xfrm>
            <a:off x="395536" y="1124744"/>
            <a:ext cx="8352928" cy="4536504"/>
          </a:xfrm>
          <a:prstGeom prst="roundRect">
            <a:avLst>
              <a:gd name="adj" fmla="val 1782"/>
            </a:avLst>
          </a:prstGeom>
          <a:noFill/>
        </p:spPr>
        <p:txBody>
          <a:bodyPr>
            <a:noAutofit/>
          </a:bodyPr>
          <a:lstStyle/>
          <a:p>
            <a:pPr algn="l">
              <a:spcBef>
                <a:spcPts val="0"/>
              </a:spcBef>
            </a:pPr>
            <a:r>
              <a:rPr lang="ru-RU" sz="2400" i="1" dirty="0" smtClean="0">
                <a:solidFill>
                  <a:schemeClr val="tx1"/>
                </a:solidFill>
                <a:latin typeface="Times New Roman" pitchFamily="18" charset="0"/>
                <a:cs typeface="Times New Roman" pitchFamily="18" charset="0"/>
              </a:rPr>
              <a:t>	</a:t>
            </a:r>
            <a:r>
              <a:rPr lang="ru-RU" sz="2800" i="1" dirty="0" smtClean="0">
                <a:solidFill>
                  <a:schemeClr val="tx1"/>
                </a:solidFill>
                <a:latin typeface="Times New Roman" pitchFamily="18" charset="0"/>
                <a:cs typeface="Times New Roman" pitchFamily="18" charset="0"/>
              </a:rPr>
              <a:t>По </a:t>
            </a:r>
            <a:r>
              <a:rPr lang="ru-RU" sz="2800" i="1" dirty="0">
                <a:solidFill>
                  <a:schemeClr val="tx1"/>
                </a:solidFill>
                <a:latin typeface="Times New Roman" pitchFamily="18" charset="0"/>
                <a:cs typeface="Times New Roman" pitchFamily="18" charset="0"/>
              </a:rPr>
              <a:t>мнению ученого, то насколько успешно протекает для иммигранта процесс адаптации в новой стране, можно определить задав ему два вопроса</a:t>
            </a:r>
            <a:r>
              <a:rPr lang="ru-RU" sz="2800" i="1" dirty="0" smtClean="0">
                <a:solidFill>
                  <a:schemeClr val="tx1"/>
                </a:solidFill>
                <a:latin typeface="Times New Roman" pitchFamily="18" charset="0"/>
                <a:cs typeface="Times New Roman" pitchFamily="18" charset="0"/>
              </a:rPr>
              <a:t>.</a:t>
            </a:r>
          </a:p>
          <a:p>
            <a:pPr marL="342900" indent="-342900" algn="l">
              <a:spcBef>
                <a:spcPts val="0"/>
              </a:spcBef>
              <a:buFont typeface="Arial" pitchFamily="34" charset="0"/>
              <a:buChar char="•"/>
            </a:pPr>
            <a:r>
              <a:rPr lang="ru-RU" sz="3600" i="1" dirty="0">
                <a:solidFill>
                  <a:schemeClr val="tx1"/>
                </a:solidFill>
                <a:latin typeface="Times New Roman" pitchFamily="18" charset="0"/>
                <a:cs typeface="Times New Roman" pitchFamily="18" charset="0"/>
              </a:rPr>
              <a:t>Важно ли для вас поддерживать свою собственную культуру</a:t>
            </a:r>
            <a:r>
              <a:rPr lang="ru-RU" sz="3600" i="1" dirty="0" smtClean="0">
                <a:solidFill>
                  <a:schemeClr val="tx1"/>
                </a:solidFill>
                <a:latin typeface="Times New Roman" pitchFamily="18" charset="0"/>
                <a:cs typeface="Times New Roman" pitchFamily="18" charset="0"/>
              </a:rPr>
              <a:t>?</a:t>
            </a:r>
          </a:p>
          <a:p>
            <a:pPr marL="342900" indent="-342900" algn="l">
              <a:spcBef>
                <a:spcPts val="0"/>
              </a:spcBef>
              <a:buFont typeface="Arial" pitchFamily="34" charset="0"/>
              <a:buChar char="•"/>
            </a:pPr>
            <a:r>
              <a:rPr lang="ru-RU" sz="3600" i="1" dirty="0">
                <a:solidFill>
                  <a:schemeClr val="tx1"/>
                </a:solidFill>
                <a:latin typeface="Times New Roman" pitchFamily="18" charset="0"/>
                <a:cs typeface="Times New Roman" pitchFamily="18" charset="0"/>
              </a:rPr>
              <a:t>Насколько активно вы участвуете в контактах с чужой культурой в новой стране?</a:t>
            </a:r>
          </a:p>
        </p:txBody>
      </p:sp>
    </p:spTree>
    <p:extLst>
      <p:ext uri="{BB962C8B-B14F-4D97-AF65-F5344CB8AC3E}">
        <p14:creationId xmlns:p14="http://schemas.microsoft.com/office/powerpoint/2010/main" val="1276896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539552" y="332656"/>
            <a:ext cx="7920880" cy="1872208"/>
          </a:xfrm>
          <a:prstGeom prst="rect">
            <a:avLst/>
          </a:prstGeom>
        </p:spPr>
        <p:txBody>
          <a:bodyPr vert="horz" lIns="91440" tIns="45720" rIns="91440" bIns="45720" rtlCol="0" anchor="ctr">
            <a:noAutofit/>
          </a:bodyPr>
          <a:lstStyle/>
          <a:p>
            <a:pPr algn="ctr">
              <a:spcBef>
                <a:spcPct val="0"/>
              </a:spcBef>
              <a:defRPr/>
            </a:pPr>
            <a:r>
              <a:rPr lang="ru-RU" sz="2800" b="1" dirty="0">
                <a:ln w="1905"/>
                <a:gradFill>
                  <a:gsLst>
                    <a:gs pos="0">
                      <a:srgbClr val="A20000"/>
                    </a:gs>
                    <a:gs pos="78000">
                      <a:srgbClr val="BC0000"/>
                    </a:gs>
                  </a:gsLst>
                  <a:lin ang="5400000"/>
                </a:gradFill>
                <a:effectLst>
                  <a:innerShdw blurRad="69850" dist="43180" dir="5400000">
                    <a:srgbClr val="000000">
                      <a:alpha val="65000"/>
                    </a:srgbClr>
                  </a:innerShdw>
                </a:effectLst>
              </a:rPr>
              <a:t>На основе опросов были выделены четыре возможные стратегии аккультурации эмигрантов, не зависящие от национального менталитета.</a:t>
            </a:r>
          </a:p>
        </p:txBody>
      </p:sp>
      <p:sp>
        <p:nvSpPr>
          <p:cNvPr id="5" name="Подзаголовок 2"/>
          <p:cNvSpPr>
            <a:spLocks noGrp="1"/>
          </p:cNvSpPr>
          <p:nvPr>
            <p:ph type="subTitle" idx="1"/>
          </p:nvPr>
        </p:nvSpPr>
        <p:spPr>
          <a:xfrm>
            <a:off x="251520" y="2222376"/>
            <a:ext cx="8568952" cy="4158952"/>
          </a:xfrm>
          <a:prstGeom prst="roundRect">
            <a:avLst>
              <a:gd name="adj" fmla="val 1782"/>
            </a:avLst>
          </a:prstGeom>
          <a:noFill/>
        </p:spPr>
        <p:txBody>
          <a:bodyPr>
            <a:noAutofit/>
          </a:bodyPr>
          <a:lstStyle/>
          <a:p>
            <a:pPr marL="342900" indent="-342900" algn="l">
              <a:spcBef>
                <a:spcPts val="0"/>
              </a:spcBef>
              <a:buFont typeface="Arial" pitchFamily="34" charset="0"/>
              <a:buChar char="•"/>
            </a:pPr>
            <a:r>
              <a:rPr lang="ru-RU" sz="2400" b="1" i="1" dirty="0">
                <a:solidFill>
                  <a:schemeClr val="tx1"/>
                </a:solidFill>
                <a:latin typeface="Times New Roman" pitchFamily="18" charset="0"/>
                <a:cs typeface="Times New Roman" pitchFamily="18" charset="0"/>
              </a:rPr>
              <a:t>ассимиляция</a:t>
            </a:r>
            <a:r>
              <a:rPr lang="ru-RU" sz="2400" i="1" dirty="0">
                <a:solidFill>
                  <a:schemeClr val="tx1"/>
                </a:solidFill>
                <a:latin typeface="Times New Roman" pitchFamily="18" charset="0"/>
                <a:cs typeface="Times New Roman" pitchFamily="18" charset="0"/>
              </a:rPr>
              <a:t> (отказ от своего </a:t>
            </a:r>
            <a:r>
              <a:rPr lang="ru-RU" sz="2400" i="1" dirty="0" smtClean="0">
                <a:solidFill>
                  <a:schemeClr val="tx1"/>
                </a:solidFill>
                <a:latin typeface="Times New Roman" pitchFamily="18" charset="0"/>
                <a:cs typeface="Times New Roman" pitchFamily="18" charset="0"/>
              </a:rPr>
              <a:t>прошлого: </a:t>
            </a:r>
            <a:r>
              <a:rPr lang="ru-RU" sz="2400" i="1" dirty="0">
                <a:solidFill>
                  <a:schemeClr val="tx1"/>
                </a:solidFill>
                <a:latin typeface="Times New Roman" pitchFamily="18" charset="0"/>
                <a:cs typeface="Times New Roman" pitchFamily="18" charset="0"/>
              </a:rPr>
              <a:t>культурных ценностей и норм, добровольная или вынужденная ориентация на культуру страны въезда вплоть до полного растворения в ней</a:t>
            </a:r>
            <a:r>
              <a:rPr lang="ru-RU" sz="2400" i="1" dirty="0" smtClean="0">
                <a:solidFill>
                  <a:schemeClr val="tx1"/>
                </a:solidFill>
                <a:latin typeface="Times New Roman" pitchFamily="18" charset="0"/>
                <a:cs typeface="Times New Roman" pitchFamily="18" charset="0"/>
              </a:rPr>
              <a:t>);</a:t>
            </a:r>
            <a:endParaRPr lang="ru-RU" sz="2400" i="1" dirty="0">
              <a:solidFill>
                <a:schemeClr val="tx1"/>
              </a:solidFill>
              <a:latin typeface="Times New Roman" pitchFamily="18" charset="0"/>
              <a:cs typeface="Times New Roman" pitchFamily="18" charset="0"/>
            </a:endParaRPr>
          </a:p>
          <a:p>
            <a:pPr marL="342900" indent="-342900" algn="l">
              <a:spcBef>
                <a:spcPts val="0"/>
              </a:spcBef>
              <a:buFont typeface="Arial" pitchFamily="34" charset="0"/>
              <a:buChar char="•"/>
            </a:pPr>
            <a:r>
              <a:rPr lang="ru-RU" sz="2400" b="1" i="1" dirty="0">
                <a:solidFill>
                  <a:schemeClr val="tx1"/>
                </a:solidFill>
                <a:latin typeface="Times New Roman" pitchFamily="18" charset="0"/>
                <a:cs typeface="Times New Roman" pitchFamily="18" charset="0"/>
              </a:rPr>
              <a:t>сепаратизм</a:t>
            </a:r>
            <a:r>
              <a:rPr lang="ru-RU" sz="2400" i="1" dirty="0">
                <a:solidFill>
                  <a:schemeClr val="tx1"/>
                </a:solidFill>
                <a:latin typeface="Times New Roman" pitchFamily="18" charset="0"/>
                <a:cs typeface="Times New Roman" pitchFamily="18" charset="0"/>
              </a:rPr>
              <a:t> (сохранение своих норм и ценностей как более предпочтительных по отношению к культуре страны въезда</a:t>
            </a:r>
            <a:r>
              <a:rPr lang="ru-RU" sz="2400" i="1" dirty="0" smtClean="0">
                <a:solidFill>
                  <a:schemeClr val="tx1"/>
                </a:solidFill>
                <a:latin typeface="Times New Roman" pitchFamily="18" charset="0"/>
                <a:cs typeface="Times New Roman" pitchFamily="18" charset="0"/>
              </a:rPr>
              <a:t>);</a:t>
            </a:r>
            <a:endParaRPr lang="ru-RU" sz="2400" i="1" dirty="0">
              <a:solidFill>
                <a:schemeClr val="tx1"/>
              </a:solidFill>
              <a:latin typeface="Times New Roman" pitchFamily="18" charset="0"/>
              <a:cs typeface="Times New Roman" pitchFamily="18" charset="0"/>
            </a:endParaRPr>
          </a:p>
          <a:p>
            <a:pPr marL="342900" indent="-342900" algn="l">
              <a:spcBef>
                <a:spcPts val="0"/>
              </a:spcBef>
              <a:buFont typeface="Arial" pitchFamily="34" charset="0"/>
              <a:buChar char="•"/>
            </a:pPr>
            <a:r>
              <a:rPr lang="ru-RU" sz="2400" b="1" i="1" dirty="0">
                <a:solidFill>
                  <a:schemeClr val="tx1"/>
                </a:solidFill>
                <a:latin typeface="Times New Roman" pitchFamily="18" charset="0"/>
                <a:cs typeface="Times New Roman" pitchFamily="18" charset="0"/>
              </a:rPr>
              <a:t>интеграция</a:t>
            </a:r>
            <a:r>
              <a:rPr lang="ru-RU" sz="2400" i="1" dirty="0">
                <a:solidFill>
                  <a:schemeClr val="tx1"/>
                </a:solidFill>
                <a:latin typeface="Times New Roman" pitchFamily="18" charset="0"/>
                <a:cs typeface="Times New Roman" pitchFamily="18" charset="0"/>
              </a:rPr>
              <a:t> (желание совместить собственные культурные ценности и ценности принимающего </a:t>
            </a:r>
            <a:r>
              <a:rPr lang="ru-RU" sz="2400" i="1" dirty="0" smtClean="0">
                <a:solidFill>
                  <a:schemeClr val="tx1"/>
                </a:solidFill>
                <a:latin typeface="Times New Roman" pitchFamily="18" charset="0"/>
                <a:cs typeface="Times New Roman" pitchFamily="18" charset="0"/>
              </a:rPr>
              <a:t>общества);</a:t>
            </a:r>
            <a:endParaRPr lang="ru-RU" sz="2400" i="1" dirty="0">
              <a:solidFill>
                <a:schemeClr val="tx1"/>
              </a:solidFill>
              <a:latin typeface="Times New Roman" pitchFamily="18" charset="0"/>
              <a:cs typeface="Times New Roman" pitchFamily="18" charset="0"/>
            </a:endParaRPr>
          </a:p>
          <a:p>
            <a:pPr marL="342900" indent="-342900" algn="l">
              <a:spcBef>
                <a:spcPts val="0"/>
              </a:spcBef>
              <a:buFont typeface="Arial" pitchFamily="34" charset="0"/>
              <a:buChar char="•"/>
            </a:pPr>
            <a:r>
              <a:rPr lang="ru-RU" sz="2400" b="1" i="1" dirty="0">
                <a:solidFill>
                  <a:schemeClr val="tx1"/>
                </a:solidFill>
                <a:latin typeface="Times New Roman" pitchFamily="18" charset="0"/>
                <a:cs typeface="Times New Roman" pitchFamily="18" charset="0"/>
              </a:rPr>
              <a:t>маргинализация</a:t>
            </a:r>
            <a:r>
              <a:rPr lang="ru-RU" sz="2400" i="1" dirty="0">
                <a:solidFill>
                  <a:schemeClr val="tx1"/>
                </a:solidFill>
                <a:latin typeface="Times New Roman" pitchFamily="18" charset="0"/>
                <a:cs typeface="Times New Roman" pitchFamily="18" charset="0"/>
              </a:rPr>
              <a:t> (отказ как от одной, так и от другой культур). </a:t>
            </a:r>
          </a:p>
        </p:txBody>
      </p:sp>
    </p:spTree>
    <p:extLst>
      <p:ext uri="{BB962C8B-B14F-4D97-AF65-F5344CB8AC3E}">
        <p14:creationId xmlns:p14="http://schemas.microsoft.com/office/powerpoint/2010/main" val="1276896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2"/>
          <p:cNvSpPr>
            <a:spLocks noGrp="1"/>
          </p:cNvSpPr>
          <p:nvPr>
            <p:ph type="subTitle" idx="1"/>
          </p:nvPr>
        </p:nvSpPr>
        <p:spPr>
          <a:xfrm>
            <a:off x="323528" y="404664"/>
            <a:ext cx="8496944" cy="4896544"/>
          </a:xfrm>
          <a:prstGeom prst="roundRect">
            <a:avLst>
              <a:gd name="adj" fmla="val 1782"/>
            </a:avLst>
          </a:prstGeom>
          <a:noFill/>
        </p:spPr>
        <p:txBody>
          <a:bodyPr>
            <a:noAutofit/>
          </a:bodyPr>
          <a:lstStyle/>
          <a:p>
            <a:pPr algn="l">
              <a:spcBef>
                <a:spcPts val="0"/>
              </a:spcBef>
            </a:pPr>
            <a:r>
              <a:rPr lang="ru-RU" sz="2400" i="1" dirty="0">
                <a:solidFill>
                  <a:schemeClr val="tx1"/>
                </a:solidFill>
                <a:latin typeface="Times New Roman" pitchFamily="18" charset="0"/>
                <a:cs typeface="Times New Roman" pitchFamily="18" charset="0"/>
              </a:rPr>
              <a:t>Стратегия интеграции, при которой происходит </a:t>
            </a:r>
            <a:r>
              <a:rPr lang="ru-RU" sz="2400" i="1" dirty="0" smtClean="0">
                <a:solidFill>
                  <a:schemeClr val="tx1"/>
                </a:solidFill>
                <a:latin typeface="Times New Roman" pitchFamily="18" charset="0"/>
                <a:cs typeface="Times New Roman" pitchFamily="18" charset="0"/>
              </a:rPr>
              <a:t>смешивание </a:t>
            </a:r>
            <a:r>
              <a:rPr lang="ru-RU" sz="2400" i="1" dirty="0">
                <a:solidFill>
                  <a:schemeClr val="tx1"/>
                </a:solidFill>
                <a:latin typeface="Times New Roman" pitchFamily="18" charset="0"/>
                <a:cs typeface="Times New Roman" pitchFamily="18" charset="0"/>
              </a:rPr>
              <a:t>двух культур - наиболее успешная. При выборе этой стратегии меньше вероятность развития различных психологических расстройств. Выбор стратегии интеграции позволяет уменьшить последствия культурного шока и способствует поддержанию </a:t>
            </a:r>
            <a:r>
              <a:rPr lang="ru-RU" sz="2400" i="1" dirty="0" smtClean="0">
                <a:solidFill>
                  <a:schemeClr val="tx1"/>
                </a:solidFill>
                <a:latin typeface="Times New Roman" pitchFamily="18" charset="0"/>
                <a:cs typeface="Times New Roman" pitchFamily="18" charset="0"/>
              </a:rPr>
              <a:t>положительного непроизвольного протекания процесса.</a:t>
            </a:r>
          </a:p>
          <a:p>
            <a:pPr algn="l">
              <a:spcBef>
                <a:spcPts val="0"/>
              </a:spcBef>
            </a:pPr>
            <a:r>
              <a:rPr lang="ru-RU" sz="2400" i="1" dirty="0">
                <a:solidFill>
                  <a:schemeClr val="tx1"/>
                </a:solidFill>
                <a:latin typeface="Times New Roman" pitchFamily="18" charset="0"/>
                <a:cs typeface="Times New Roman" pitchFamily="18" charset="0"/>
              </a:rPr>
              <a:t>После экспериментальных и теоретических исследований, проведенных сначала в Канаде, а затем в других странах, было убедительно доказано, что специально организованные программы двуязычного обучения с 4--6 лет положительно влияют на успеваемость детей по всем предметам в школе и даже дают им ряд преимуществ перед монолингвами.</a:t>
            </a:r>
          </a:p>
        </p:txBody>
      </p:sp>
    </p:spTree>
    <p:extLst>
      <p:ext uri="{BB962C8B-B14F-4D97-AF65-F5344CB8AC3E}">
        <p14:creationId xmlns:p14="http://schemas.microsoft.com/office/powerpoint/2010/main" val="1276896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u-RU" dirty="0" smtClean="0"/>
              <a:t>       </a:t>
            </a:r>
          </a:p>
          <a:p>
            <a:pPr marL="0" indent="0">
              <a:buNone/>
            </a:pPr>
            <a:endParaRPr lang="ru-RU" dirty="0"/>
          </a:p>
          <a:p>
            <a:pPr marL="0" indent="0">
              <a:buNone/>
            </a:pPr>
            <a:r>
              <a:rPr lang="ru-RU" dirty="0"/>
              <a:t> </a:t>
            </a:r>
            <a:r>
              <a:rPr lang="ru-RU" dirty="0" smtClean="0"/>
              <a:t>        </a:t>
            </a:r>
            <a:r>
              <a:rPr lang="ru-RU" sz="4000" i="1" dirty="0" smtClean="0">
                <a:latin typeface="Times New Roman" pitchFamily="18" charset="0"/>
                <a:cs typeface="Times New Roman" pitchFamily="18" charset="0"/>
              </a:rPr>
              <a:t>СПАСИБО ЗА ВНИМАНИЕ!</a:t>
            </a:r>
            <a:endParaRPr lang="ru-RU" sz="4000" i="1" dirty="0">
              <a:latin typeface="Times New Roman" pitchFamily="18" charset="0"/>
              <a:cs typeface="Times New Roman" pitchFamily="18" charset="0"/>
            </a:endParaRPr>
          </a:p>
        </p:txBody>
      </p:sp>
    </p:spTree>
    <p:extLst>
      <p:ext uri="{BB962C8B-B14F-4D97-AF65-F5344CB8AC3E}">
        <p14:creationId xmlns:p14="http://schemas.microsoft.com/office/powerpoint/2010/main" val="3304916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539552" y="1052736"/>
            <a:ext cx="7920880" cy="1872208"/>
          </a:xfrm>
          <a:prstGeom prst="rect">
            <a:avLst/>
          </a:prstGeom>
        </p:spPr>
        <p:txBody>
          <a:bodyPr vert="horz" lIns="91440" tIns="45720" rIns="91440" bIns="45720" rtlCol="0" anchor="ctr">
            <a:noAutofit/>
          </a:bodyPr>
          <a:lstStyle/>
          <a:p>
            <a:pPr algn="ctr">
              <a:spcBef>
                <a:spcPct val="0"/>
              </a:spcBef>
              <a:defRPr/>
            </a:pPr>
            <a:endParaRPr lang="ru-RU" sz="2000" b="1" dirty="0">
              <a:ln w="1905"/>
              <a:gradFill>
                <a:gsLst>
                  <a:gs pos="0">
                    <a:srgbClr val="A20000"/>
                  </a:gs>
                  <a:gs pos="78000">
                    <a:srgbClr val="BC0000"/>
                  </a:gs>
                </a:gsLst>
                <a:lin ang="5400000"/>
              </a:gradFill>
              <a:effectLst>
                <a:innerShdw blurRad="69850" dist="43180" dir="5400000">
                  <a:srgbClr val="000000">
                    <a:alpha val="65000"/>
                  </a:srgbClr>
                </a:innerShdw>
              </a:effectLst>
            </a:endParaRPr>
          </a:p>
        </p:txBody>
      </p:sp>
      <p:sp>
        <p:nvSpPr>
          <p:cNvPr id="3" name="Прямоугольник 2"/>
          <p:cNvSpPr/>
          <p:nvPr/>
        </p:nvSpPr>
        <p:spPr>
          <a:xfrm>
            <a:off x="539552" y="555630"/>
            <a:ext cx="8136904" cy="4893647"/>
          </a:xfrm>
          <a:prstGeom prst="rect">
            <a:avLst/>
          </a:prstGeom>
        </p:spPr>
        <p:txBody>
          <a:bodyPr wrap="square">
            <a:spAutoFit/>
          </a:bodyPr>
          <a:lstStyle/>
          <a:p>
            <a:pPr>
              <a:lnSpc>
                <a:spcPct val="150000"/>
              </a:lnSpc>
            </a:pPr>
            <a:r>
              <a:rPr lang="ru-RU" sz="4000" dirty="0" smtClean="0">
                <a:solidFill>
                  <a:srgbClr val="FF0000"/>
                </a:solidFill>
                <a:effectLst/>
                <a:latin typeface="Times New Roman"/>
                <a:ea typeface="Calibri"/>
              </a:rPr>
              <a:t>	</a:t>
            </a:r>
            <a:r>
              <a:rPr lang="ru-RU" sz="4000" b="1" dirty="0" smtClean="0">
                <a:solidFill>
                  <a:srgbClr val="C00000"/>
                </a:solidFill>
                <a:effectLst/>
                <a:latin typeface="Times New Roman"/>
                <a:ea typeface="Calibri"/>
              </a:rPr>
              <a:t>Билингвизм</a:t>
            </a:r>
            <a:r>
              <a:rPr lang="ru-RU" dirty="0" smtClean="0">
                <a:effectLst/>
                <a:latin typeface="Times New Roman"/>
                <a:ea typeface="Calibri"/>
              </a:rPr>
              <a:t> </a:t>
            </a:r>
            <a:r>
              <a:rPr lang="ru-RU" sz="2400" i="1" dirty="0" smtClean="0">
                <a:effectLst/>
                <a:latin typeface="Times New Roman"/>
                <a:ea typeface="Calibri"/>
              </a:rPr>
              <a:t>(двуязычие) - это свободное владение двумя языками одновременно. Двуязычный человек способен попеременно использовать два языка, в зависимости от ситуации и от того, с кем он общается.</a:t>
            </a:r>
          </a:p>
          <a:p>
            <a:pPr>
              <a:lnSpc>
                <a:spcPct val="150000"/>
              </a:lnSpc>
            </a:pPr>
            <a:r>
              <a:rPr lang="ru-RU" sz="2400" i="1" dirty="0" smtClean="0">
                <a:effectLst/>
                <a:latin typeface="Times New Roman"/>
                <a:ea typeface="Calibri"/>
              </a:rPr>
              <a:t>	По данным ряда исследователей, билингвов в мире больше, чем монолингвов. Известно, что около 70 % населения земного шара в той или иной степени владеют двумя или более языками.</a:t>
            </a:r>
            <a:endParaRPr lang="ru-RU" sz="2400" i="1" dirty="0"/>
          </a:p>
        </p:txBody>
      </p:sp>
    </p:spTree>
    <p:extLst>
      <p:ext uri="{BB962C8B-B14F-4D97-AF65-F5344CB8AC3E}">
        <p14:creationId xmlns:p14="http://schemas.microsoft.com/office/powerpoint/2010/main" val="1276896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rot="5400000">
            <a:off x="-2160747" y="2600908"/>
            <a:ext cx="6264696" cy="1728192"/>
          </a:xfrm>
          <a:prstGeom prst="rect">
            <a:avLst/>
          </a:prstGeom>
        </p:spPr>
        <p:txBody>
          <a:bodyPr vert="horz" lIns="91440" tIns="45720" rIns="91440" bIns="45720" rtlCol="0" anchor="ctr">
            <a:noAutofit/>
          </a:bodyPr>
          <a:lstStyle/>
          <a:p>
            <a:pPr algn="ctr">
              <a:spcBef>
                <a:spcPct val="0"/>
              </a:spcBef>
              <a:defRPr/>
            </a:pPr>
            <a:endParaRPr lang="ru-RU" sz="4000" b="1" dirty="0">
              <a:ln w="1905"/>
              <a:gradFill>
                <a:gsLst>
                  <a:gs pos="0">
                    <a:srgbClr val="A20000"/>
                  </a:gs>
                  <a:gs pos="78000">
                    <a:srgbClr val="BC0000"/>
                  </a:gs>
                </a:gsLst>
                <a:lin ang="5400000"/>
              </a:gradFill>
              <a:effectLst>
                <a:innerShdw blurRad="69850" dist="43180" dir="5400000">
                  <a:srgbClr val="000000">
                    <a:alpha val="65000"/>
                  </a:srgbClr>
                </a:innerShdw>
              </a:effectLst>
            </a:endParaRPr>
          </a:p>
        </p:txBody>
      </p:sp>
      <p:sp>
        <p:nvSpPr>
          <p:cNvPr id="9" name="Прямоугольник 8"/>
          <p:cNvSpPr/>
          <p:nvPr/>
        </p:nvSpPr>
        <p:spPr>
          <a:xfrm>
            <a:off x="4283968" y="256953"/>
            <a:ext cx="1656184" cy="57606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2400" i="1" dirty="0" smtClean="0">
                <a:solidFill>
                  <a:schemeClr val="tx1"/>
                </a:solidFill>
                <a:latin typeface="Times New Roman" pitchFamily="18" charset="0"/>
                <a:cs typeface="Times New Roman" pitchFamily="18" charset="0"/>
              </a:rPr>
              <a:t>памяти</a:t>
            </a:r>
            <a:endParaRPr lang="ru-RU" sz="2400" i="1" dirty="0">
              <a:solidFill>
                <a:schemeClr val="tx1"/>
              </a:solidFill>
              <a:latin typeface="Times New Roman" pitchFamily="18" charset="0"/>
              <a:cs typeface="Times New Roman" pitchFamily="18" charset="0"/>
            </a:endParaRPr>
          </a:p>
        </p:txBody>
      </p:sp>
      <p:sp>
        <p:nvSpPr>
          <p:cNvPr id="10" name="Прямоугольник 9"/>
          <p:cNvSpPr/>
          <p:nvPr/>
        </p:nvSpPr>
        <p:spPr>
          <a:xfrm>
            <a:off x="4283968" y="3494081"/>
            <a:ext cx="1872208" cy="73354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2400" i="1" dirty="0" smtClean="0">
                <a:latin typeface="Times New Roman" pitchFamily="18" charset="0"/>
                <a:cs typeface="Times New Roman" pitchFamily="18" charset="0"/>
              </a:rPr>
              <a:t>быстроте реакции</a:t>
            </a:r>
            <a:endParaRPr lang="ru-RU" sz="2400" i="1" dirty="0">
              <a:latin typeface="Times New Roman" pitchFamily="18" charset="0"/>
              <a:cs typeface="Times New Roman" pitchFamily="18" charset="0"/>
            </a:endParaRPr>
          </a:p>
        </p:txBody>
      </p:sp>
      <p:sp>
        <p:nvSpPr>
          <p:cNvPr id="11" name="Прямоугольник 10"/>
          <p:cNvSpPr/>
          <p:nvPr/>
        </p:nvSpPr>
        <p:spPr>
          <a:xfrm>
            <a:off x="4283968" y="2708920"/>
            <a:ext cx="2952328" cy="50405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2400" i="1" dirty="0" smtClean="0">
                <a:latin typeface="Times New Roman" pitchFamily="18" charset="0"/>
                <a:cs typeface="Times New Roman" pitchFamily="18" charset="0"/>
              </a:rPr>
              <a:t>сообразительности</a:t>
            </a:r>
            <a:endParaRPr lang="ru-RU" sz="2400" i="1" dirty="0">
              <a:latin typeface="Times New Roman" pitchFamily="18" charset="0"/>
              <a:cs typeface="Times New Roman" pitchFamily="18" charset="0"/>
            </a:endParaRPr>
          </a:p>
        </p:txBody>
      </p:sp>
      <p:sp>
        <p:nvSpPr>
          <p:cNvPr id="12" name="Прямоугольник 11"/>
          <p:cNvSpPr/>
          <p:nvPr/>
        </p:nvSpPr>
        <p:spPr>
          <a:xfrm>
            <a:off x="4283968" y="4509120"/>
            <a:ext cx="4448084" cy="79208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2400" i="1" dirty="0" smtClean="0">
                <a:latin typeface="Times New Roman" pitchFamily="18" charset="0"/>
                <a:cs typeface="Times New Roman" pitchFamily="18" charset="0"/>
              </a:rPr>
              <a:t>математических навыках и логике</a:t>
            </a:r>
            <a:endParaRPr lang="ru-RU" sz="2400" i="1" dirty="0">
              <a:latin typeface="Times New Roman" pitchFamily="18" charset="0"/>
              <a:cs typeface="Times New Roman" pitchFamily="18" charset="0"/>
            </a:endParaRPr>
          </a:p>
        </p:txBody>
      </p:sp>
      <p:sp>
        <p:nvSpPr>
          <p:cNvPr id="13" name="Прямоугольник 12"/>
          <p:cNvSpPr/>
          <p:nvPr/>
        </p:nvSpPr>
        <p:spPr>
          <a:xfrm>
            <a:off x="4283968" y="1052736"/>
            <a:ext cx="4448084" cy="13587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2400" i="1" dirty="0" smtClean="0">
                <a:solidFill>
                  <a:schemeClr val="tx1"/>
                </a:solidFill>
                <a:latin typeface="Times New Roman" pitchFamily="18" charset="0"/>
                <a:cs typeface="Times New Roman" pitchFamily="18" charset="0"/>
              </a:rPr>
              <a:t>умении понимать, анализировать и обсуждать явления языка</a:t>
            </a:r>
            <a:endParaRPr lang="ru-RU" sz="2400" i="1" dirty="0">
              <a:solidFill>
                <a:schemeClr val="tx1"/>
              </a:solidFill>
              <a:latin typeface="Times New Roman" pitchFamily="18" charset="0"/>
              <a:cs typeface="Times New Roman" pitchFamily="18" charset="0"/>
            </a:endParaRPr>
          </a:p>
        </p:txBody>
      </p:sp>
      <p:sp>
        <p:nvSpPr>
          <p:cNvPr id="14" name="Заголовок 13"/>
          <p:cNvSpPr>
            <a:spLocks noGrp="1"/>
          </p:cNvSpPr>
          <p:nvPr>
            <p:ph type="title"/>
          </p:nvPr>
        </p:nvSpPr>
        <p:spPr>
          <a:xfrm>
            <a:off x="467544" y="256953"/>
            <a:ext cx="2880320" cy="3876031"/>
          </a:xfrm>
        </p:spPr>
        <p:txBody>
          <a:bodyPr/>
          <a:lstStyle/>
          <a:p>
            <a:r>
              <a:rPr lang="ru-RU" sz="2800" dirty="0">
                <a:ln w="1905"/>
                <a:gradFill>
                  <a:gsLst>
                    <a:gs pos="0">
                      <a:srgbClr val="A20000"/>
                    </a:gs>
                    <a:gs pos="78000">
                      <a:srgbClr val="BC0000"/>
                    </a:gs>
                  </a:gsLst>
                  <a:lin ang="5400000"/>
                </a:gradFill>
                <a:effectLst>
                  <a:innerShdw blurRad="69850" dist="43180" dir="5400000">
                    <a:srgbClr val="000000">
                      <a:alpha val="65000"/>
                    </a:srgbClr>
                  </a:innerShdw>
                </a:effectLst>
              </a:rPr>
              <a:t>Считается, что двуязычие положительно сказывается на развитии</a:t>
            </a:r>
            <a:r>
              <a:rPr lang="ru-RU" dirty="0">
                <a:ln w="1905"/>
                <a:gradFill>
                  <a:gsLst>
                    <a:gs pos="0">
                      <a:srgbClr val="A20000"/>
                    </a:gs>
                    <a:gs pos="78000">
                      <a:srgbClr val="BC0000"/>
                    </a:gs>
                  </a:gsLst>
                  <a:lin ang="5400000"/>
                </a:gradFill>
                <a:effectLst>
                  <a:innerShdw blurRad="69850" dist="43180" dir="5400000">
                    <a:srgbClr val="000000">
                      <a:alpha val="65000"/>
                    </a:srgbClr>
                  </a:innerShdw>
                </a:effectLst>
              </a:rPr>
              <a:t/>
            </a:r>
            <a:br>
              <a:rPr lang="ru-RU" dirty="0">
                <a:ln w="1905"/>
                <a:gradFill>
                  <a:gsLst>
                    <a:gs pos="0">
                      <a:srgbClr val="A20000"/>
                    </a:gs>
                    <a:gs pos="78000">
                      <a:srgbClr val="BC0000"/>
                    </a:gs>
                  </a:gsLst>
                  <a:lin ang="5400000"/>
                </a:gradFill>
                <a:effectLst>
                  <a:innerShdw blurRad="69850" dist="43180" dir="5400000">
                    <a:srgbClr val="000000">
                      <a:alpha val="65000"/>
                    </a:srgbClr>
                  </a:innerShdw>
                </a:effectLst>
              </a:rPr>
            </a:br>
            <a:r>
              <a:rPr lang="ru-RU" dirty="0">
                <a:ln w="1905"/>
                <a:gradFill>
                  <a:gsLst>
                    <a:gs pos="0">
                      <a:srgbClr val="A20000"/>
                    </a:gs>
                    <a:gs pos="78000">
                      <a:srgbClr val="BC0000"/>
                    </a:gs>
                  </a:gsLst>
                  <a:lin ang="5400000"/>
                </a:gradFill>
                <a:effectLst>
                  <a:innerShdw blurRad="69850" dist="43180" dir="5400000">
                    <a:srgbClr val="000000">
                      <a:alpha val="65000"/>
                    </a:srgbClr>
                  </a:innerShdw>
                </a:effectLst>
              </a:rPr>
              <a:t/>
            </a:r>
            <a:br>
              <a:rPr lang="ru-RU" dirty="0">
                <a:ln w="1905"/>
                <a:gradFill>
                  <a:gsLst>
                    <a:gs pos="0">
                      <a:srgbClr val="A20000"/>
                    </a:gs>
                    <a:gs pos="78000">
                      <a:srgbClr val="BC0000"/>
                    </a:gs>
                  </a:gsLst>
                  <a:lin ang="5400000"/>
                </a:gradFill>
                <a:effectLst>
                  <a:innerShdw blurRad="69850" dist="43180" dir="5400000">
                    <a:srgbClr val="000000">
                      <a:alpha val="65000"/>
                    </a:srgbClr>
                  </a:innerShdw>
                </a:effectLst>
              </a:rPr>
            </a:br>
            <a:endParaRPr lang="ru-RU" dirty="0"/>
          </a:p>
        </p:txBody>
      </p:sp>
    </p:spTree>
    <p:extLst>
      <p:ext uri="{BB962C8B-B14F-4D97-AF65-F5344CB8AC3E}">
        <p14:creationId xmlns:p14="http://schemas.microsoft.com/office/powerpoint/2010/main" val="12768969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2"/>
          <p:cNvSpPr>
            <a:spLocks noGrp="1"/>
          </p:cNvSpPr>
          <p:nvPr>
            <p:ph type="subTitle" idx="1"/>
          </p:nvPr>
        </p:nvSpPr>
        <p:spPr>
          <a:xfrm>
            <a:off x="467544" y="332656"/>
            <a:ext cx="8136904" cy="5688632"/>
          </a:xfrm>
          <a:prstGeom prst="roundRect">
            <a:avLst>
              <a:gd name="adj" fmla="val 1782"/>
            </a:avLst>
          </a:prstGeom>
          <a:noFill/>
        </p:spPr>
        <p:txBody>
          <a:bodyPr>
            <a:noAutofit/>
          </a:bodyPr>
          <a:lstStyle/>
          <a:p>
            <a:pPr algn="l">
              <a:spcBef>
                <a:spcPts val="0"/>
              </a:spcBef>
            </a:pPr>
            <a:r>
              <a:rPr lang="ru-RU" sz="2400" i="1" dirty="0" smtClean="0">
                <a:solidFill>
                  <a:schemeClr val="tx1"/>
                </a:solidFill>
                <a:latin typeface="Times New Roman" pitchFamily="18" charset="0"/>
                <a:cs typeface="Times New Roman" pitchFamily="18" charset="0"/>
              </a:rPr>
              <a:t>	Поскольку </a:t>
            </a:r>
            <a:r>
              <a:rPr lang="ru-RU" sz="2400" i="1" dirty="0">
                <a:solidFill>
                  <a:schemeClr val="tx1"/>
                </a:solidFill>
                <a:latin typeface="Times New Roman" pitchFamily="18" charset="0"/>
                <a:cs typeface="Times New Roman" pitchFamily="18" charset="0"/>
              </a:rPr>
              <a:t>опыт языкового общения у двуязычного ребенка намного шире, он больше интересуется этимологией слов. Он рано начинает осознавать, что одно и то же понятие можно выразить по-разному на разных языках. Иногда дети придумывают собственную этимологию слов, сравнивая два языка</a:t>
            </a:r>
            <a:r>
              <a:rPr lang="ru-RU" sz="2400" i="1" dirty="0" smtClean="0">
                <a:solidFill>
                  <a:schemeClr val="tx1"/>
                </a:solidFill>
                <a:latin typeface="Times New Roman" pitchFamily="18" charset="0"/>
                <a:cs typeface="Times New Roman" pitchFamily="18" charset="0"/>
              </a:rPr>
              <a:t>.</a:t>
            </a:r>
          </a:p>
          <a:p>
            <a:pPr algn="l">
              <a:spcBef>
                <a:spcPts val="0"/>
              </a:spcBef>
            </a:pPr>
            <a:r>
              <a:rPr lang="ru-RU" sz="2400" i="1" dirty="0" smtClean="0">
                <a:solidFill>
                  <a:schemeClr val="tx1"/>
                </a:solidFill>
                <a:latin typeface="Times New Roman" pitchFamily="18" charset="0"/>
                <a:cs typeface="Times New Roman" pitchFamily="18" charset="0"/>
              </a:rPr>
              <a:t>	Если </a:t>
            </a:r>
            <a:r>
              <a:rPr lang="ru-RU" sz="2400" i="1" dirty="0">
                <a:solidFill>
                  <a:schemeClr val="tx1"/>
                </a:solidFill>
                <a:latin typeface="Times New Roman" pitchFamily="18" charset="0"/>
                <a:cs typeface="Times New Roman" pitchFamily="18" charset="0"/>
              </a:rPr>
              <a:t>родители не уделяют внимания речевому развитию ребенка, то есть не планируют на каком языке общаться с ребенком, смешивают языки, то ребенок будет делать очень много ошибок в обоих языках.</a:t>
            </a:r>
          </a:p>
          <a:p>
            <a:pPr algn="l">
              <a:spcBef>
                <a:spcPts val="0"/>
              </a:spcBef>
            </a:pPr>
            <a:r>
              <a:rPr lang="ru-RU" sz="2400" i="1" dirty="0" smtClean="0">
                <a:solidFill>
                  <a:schemeClr val="tx1"/>
                </a:solidFill>
                <a:latin typeface="Times New Roman" pitchFamily="18" charset="0"/>
                <a:cs typeface="Times New Roman" pitchFamily="18" charset="0"/>
              </a:rPr>
              <a:t>	Для </a:t>
            </a:r>
            <a:r>
              <a:rPr lang="ru-RU" sz="2400" i="1" dirty="0">
                <a:solidFill>
                  <a:schemeClr val="tx1"/>
                </a:solidFill>
                <a:latin typeface="Times New Roman" pitchFamily="18" charset="0"/>
                <a:cs typeface="Times New Roman" pitchFamily="18" charset="0"/>
              </a:rPr>
              <a:t>того, чтобы избежать этого, необходимо заранее продумывать, как будет проходить общение на каждом языке. Наиболее благоприятным для формирования билингвизма является вариант, при котором общение на обоих языках происходит с рождения.</a:t>
            </a:r>
          </a:p>
          <a:p>
            <a:pPr algn="l">
              <a:spcBef>
                <a:spcPts val="0"/>
              </a:spcBef>
            </a:pPr>
            <a:endParaRPr lang="ru-RU" sz="2400"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76896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2"/>
          <p:cNvSpPr>
            <a:spLocks noGrp="1"/>
          </p:cNvSpPr>
          <p:nvPr>
            <p:ph type="subTitle" idx="1"/>
          </p:nvPr>
        </p:nvSpPr>
        <p:spPr>
          <a:xfrm>
            <a:off x="395536" y="764704"/>
            <a:ext cx="8496944" cy="4536504"/>
          </a:xfrm>
          <a:prstGeom prst="roundRect">
            <a:avLst>
              <a:gd name="adj" fmla="val 1782"/>
            </a:avLst>
          </a:prstGeom>
          <a:noFill/>
        </p:spPr>
        <p:txBody>
          <a:bodyPr>
            <a:noAutofit/>
          </a:bodyPr>
          <a:lstStyle/>
          <a:p>
            <a:pPr algn="l">
              <a:spcBef>
                <a:spcPts val="0"/>
              </a:spcBef>
            </a:pPr>
            <a:r>
              <a:rPr lang="ru-RU" i="1" dirty="0">
                <a:solidFill>
                  <a:schemeClr val="tx1"/>
                </a:solidFill>
                <a:latin typeface="Times New Roman" pitchFamily="18" charset="0"/>
                <a:cs typeface="Times New Roman" pitchFamily="18" charset="0"/>
              </a:rPr>
              <a:t>В литературе очень много говорится о принципе "один родитель-один язык". То есть, обращаясь к ребенку родитель всегда, во всех ситуациях говорит на одном языке, не смешивая. При этом, ничего страшного не произойдёт, если ребенок услышит, что родитель умеет говорить на другом языке, ему станет понятно, что он и сам может говорить на разных </a:t>
            </a:r>
            <a:r>
              <a:rPr lang="ru-RU" i="1" dirty="0" smtClean="0">
                <a:solidFill>
                  <a:schemeClr val="tx1"/>
                </a:solidFill>
                <a:latin typeface="Times New Roman" pitchFamily="18" charset="0"/>
                <a:cs typeface="Times New Roman" pitchFamily="18" charset="0"/>
              </a:rPr>
              <a:t>языках.</a:t>
            </a:r>
            <a:endParaRPr lang="ru-RU"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76896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395536" y="332656"/>
            <a:ext cx="7920880" cy="1512168"/>
          </a:xfrm>
          <a:prstGeom prst="rect">
            <a:avLst/>
          </a:prstGeom>
        </p:spPr>
        <p:txBody>
          <a:bodyPr vert="horz" lIns="91440" tIns="45720" rIns="91440" bIns="45720" rtlCol="0" anchor="ctr">
            <a:noAutofit/>
          </a:bodyPr>
          <a:lstStyle/>
          <a:p>
            <a:pPr algn="ctr">
              <a:spcBef>
                <a:spcPct val="0"/>
              </a:spcBef>
              <a:defRPr/>
            </a:pPr>
            <a:r>
              <a:rPr lang="ru-RU" sz="2800" b="1" dirty="0">
                <a:ln w="1905"/>
                <a:gradFill>
                  <a:gsLst>
                    <a:gs pos="0">
                      <a:srgbClr val="A20000"/>
                    </a:gs>
                    <a:gs pos="78000">
                      <a:srgbClr val="BC0000"/>
                    </a:gs>
                  </a:gsLst>
                  <a:lin ang="5400000"/>
                </a:gradFill>
                <a:effectLst>
                  <a:innerShdw blurRad="69850" dist="43180" dir="5400000">
                    <a:srgbClr val="000000">
                      <a:alpha val="65000"/>
                    </a:srgbClr>
                  </a:innerShdw>
                </a:effectLst>
              </a:rPr>
              <a:t>На процесс обучения влияет</a:t>
            </a:r>
            <a:r>
              <a:rPr lang="ru-RU" sz="2800" b="1" dirty="0" smtClean="0">
                <a:ln w="1905"/>
                <a:gradFill>
                  <a:gsLst>
                    <a:gs pos="0">
                      <a:srgbClr val="A20000"/>
                    </a:gs>
                    <a:gs pos="78000">
                      <a:srgbClr val="BC0000"/>
                    </a:gs>
                  </a:gsLst>
                  <a:lin ang="5400000"/>
                </a:gradFill>
                <a:effectLst>
                  <a:innerShdw blurRad="69850" dist="43180" dir="5400000">
                    <a:srgbClr val="000000">
                      <a:alpha val="65000"/>
                    </a:srgbClr>
                  </a:innerShdw>
                </a:effectLst>
              </a:rPr>
              <a:t>:</a:t>
            </a:r>
          </a:p>
          <a:p>
            <a:pPr algn="ctr">
              <a:spcBef>
                <a:spcPct val="0"/>
              </a:spcBef>
              <a:defRPr/>
            </a:pPr>
            <a:r>
              <a:rPr lang="ru-RU" sz="2800" b="1" dirty="0" smtClean="0">
                <a:ln w="1905"/>
                <a:gradFill>
                  <a:gsLst>
                    <a:gs pos="0">
                      <a:srgbClr val="A20000"/>
                    </a:gs>
                    <a:gs pos="78000">
                      <a:srgbClr val="BC0000"/>
                    </a:gs>
                  </a:gsLst>
                  <a:lin ang="5400000"/>
                </a:gradFill>
                <a:effectLst>
                  <a:innerShdw blurRad="69850" dist="43180" dir="5400000">
                    <a:srgbClr val="000000">
                      <a:alpha val="65000"/>
                    </a:srgbClr>
                  </a:innerShdw>
                </a:effectLst>
              </a:rPr>
              <a:t>возраст</a:t>
            </a:r>
            <a:r>
              <a:rPr lang="ru-RU" sz="2800" b="1" dirty="0">
                <a:ln w="1905"/>
                <a:gradFill>
                  <a:gsLst>
                    <a:gs pos="0">
                      <a:srgbClr val="A20000"/>
                    </a:gs>
                    <a:gs pos="78000">
                      <a:srgbClr val="BC0000"/>
                    </a:gs>
                  </a:gsLst>
                  <a:lin ang="5400000"/>
                </a:gradFill>
                <a:effectLst>
                  <a:innerShdw blurRad="69850" dist="43180" dir="5400000">
                    <a:srgbClr val="000000">
                      <a:alpha val="65000"/>
                    </a:srgbClr>
                  </a:innerShdw>
                </a:effectLst>
              </a:rPr>
              <a:t>, в котором начато овладение вторым языком.</a:t>
            </a:r>
          </a:p>
        </p:txBody>
      </p:sp>
      <p:sp>
        <p:nvSpPr>
          <p:cNvPr id="5" name="Подзаголовок 2"/>
          <p:cNvSpPr>
            <a:spLocks noGrp="1"/>
          </p:cNvSpPr>
          <p:nvPr>
            <p:ph type="subTitle" idx="1"/>
          </p:nvPr>
        </p:nvSpPr>
        <p:spPr>
          <a:xfrm>
            <a:off x="419022" y="1844824"/>
            <a:ext cx="8352928" cy="4176464"/>
          </a:xfrm>
          <a:prstGeom prst="roundRect">
            <a:avLst>
              <a:gd name="adj" fmla="val 1782"/>
            </a:avLst>
          </a:prstGeom>
          <a:noFill/>
        </p:spPr>
        <p:txBody>
          <a:bodyPr>
            <a:noAutofit/>
          </a:bodyPr>
          <a:lstStyle/>
          <a:p>
            <a:pPr marL="342900" indent="-342900" algn="l">
              <a:spcBef>
                <a:spcPts val="0"/>
              </a:spcBef>
              <a:buFont typeface="Arial" pitchFamily="34" charset="0"/>
              <a:buChar char="•"/>
            </a:pPr>
            <a:r>
              <a:rPr lang="ru-RU" sz="2300" i="1" dirty="0">
                <a:solidFill>
                  <a:schemeClr val="tx1"/>
                </a:solidFill>
                <a:latin typeface="Times New Roman" pitchFamily="18" charset="0"/>
                <a:cs typeface="Times New Roman" pitchFamily="18" charset="0"/>
              </a:rPr>
              <a:t>В случаях, когда ребенок овладевает двумя языками в возрасте до трех лет, он проходит две </a:t>
            </a:r>
            <a:r>
              <a:rPr lang="ru-RU" sz="2300" i="1" dirty="0" smtClean="0">
                <a:solidFill>
                  <a:schemeClr val="tx1"/>
                </a:solidFill>
                <a:latin typeface="Times New Roman" pitchFamily="18" charset="0"/>
                <a:cs typeface="Times New Roman" pitchFamily="18" charset="0"/>
              </a:rPr>
              <a:t>стадии: </a:t>
            </a:r>
            <a:r>
              <a:rPr lang="ru-RU" sz="2300" i="1" dirty="0">
                <a:solidFill>
                  <a:schemeClr val="tx1"/>
                </a:solidFill>
                <a:latin typeface="Times New Roman" pitchFamily="18" charset="0"/>
                <a:cs typeface="Times New Roman" pitchFamily="18" charset="0"/>
              </a:rPr>
              <a:t>сначала ребенок смешивает 2 языка, потом начинает отделять их друг от друга. </a:t>
            </a:r>
            <a:endParaRPr lang="ru-RU" sz="2300" i="1" dirty="0" smtClean="0">
              <a:solidFill>
                <a:schemeClr val="tx1"/>
              </a:solidFill>
              <a:latin typeface="Times New Roman" pitchFamily="18" charset="0"/>
              <a:cs typeface="Times New Roman" pitchFamily="18" charset="0"/>
            </a:endParaRPr>
          </a:p>
          <a:p>
            <a:pPr marL="342900" indent="-342900" algn="l">
              <a:spcBef>
                <a:spcPts val="0"/>
              </a:spcBef>
              <a:buFont typeface="Arial" pitchFamily="34" charset="0"/>
              <a:buChar char="•"/>
            </a:pPr>
            <a:r>
              <a:rPr lang="ru-RU" sz="2300" i="1" dirty="0" smtClean="0">
                <a:solidFill>
                  <a:schemeClr val="tx1"/>
                </a:solidFill>
                <a:latin typeface="Times New Roman" pitchFamily="18" charset="0"/>
                <a:cs typeface="Times New Roman" pitchFamily="18" charset="0"/>
              </a:rPr>
              <a:t>Уже </a:t>
            </a:r>
            <a:r>
              <a:rPr lang="ru-RU" sz="2300" i="1" dirty="0">
                <a:solidFill>
                  <a:schemeClr val="tx1"/>
                </a:solidFill>
                <a:latin typeface="Times New Roman" pitchFamily="18" charset="0"/>
                <a:cs typeface="Times New Roman" pitchFamily="18" charset="0"/>
              </a:rPr>
              <a:t>около 3 лет ребенок начинает четко отделять один язык от другого. </a:t>
            </a:r>
            <a:endParaRPr lang="ru-RU" sz="2300" i="1" dirty="0" smtClean="0">
              <a:solidFill>
                <a:schemeClr val="tx1"/>
              </a:solidFill>
              <a:latin typeface="Times New Roman" pitchFamily="18" charset="0"/>
              <a:cs typeface="Times New Roman" pitchFamily="18" charset="0"/>
            </a:endParaRPr>
          </a:p>
          <a:p>
            <a:pPr marL="342900" indent="-342900" algn="l">
              <a:spcBef>
                <a:spcPts val="0"/>
              </a:spcBef>
              <a:buFont typeface="Arial" pitchFamily="34" charset="0"/>
              <a:buChar char="•"/>
            </a:pPr>
            <a:r>
              <a:rPr lang="ru-RU" sz="2300" i="1" dirty="0" smtClean="0">
                <a:solidFill>
                  <a:schemeClr val="tx1"/>
                </a:solidFill>
                <a:latin typeface="Times New Roman" pitchFamily="18" charset="0"/>
                <a:cs typeface="Times New Roman" pitchFamily="18" charset="0"/>
              </a:rPr>
              <a:t>В </a:t>
            </a:r>
            <a:r>
              <a:rPr lang="ru-RU" sz="2300" i="1" dirty="0">
                <a:solidFill>
                  <a:schemeClr val="tx1"/>
                </a:solidFill>
                <a:latin typeface="Times New Roman" pitchFamily="18" charset="0"/>
                <a:cs typeface="Times New Roman" pitchFamily="18" charset="0"/>
              </a:rPr>
              <a:t>конце третьего года жизни, а некоторые в 4 года перестают смешивать языки. </a:t>
            </a:r>
            <a:endParaRPr lang="ru-RU" sz="2300" i="1" dirty="0" smtClean="0">
              <a:solidFill>
                <a:schemeClr val="tx1"/>
              </a:solidFill>
              <a:latin typeface="Times New Roman" pitchFamily="18" charset="0"/>
              <a:cs typeface="Times New Roman" pitchFamily="18" charset="0"/>
            </a:endParaRPr>
          </a:p>
          <a:p>
            <a:pPr marL="342900" indent="-342900" algn="l">
              <a:spcBef>
                <a:spcPts val="0"/>
              </a:spcBef>
              <a:buFont typeface="Arial" pitchFamily="34" charset="0"/>
              <a:buChar char="•"/>
            </a:pPr>
            <a:r>
              <a:rPr lang="ru-RU" sz="2300" i="1" dirty="0" smtClean="0">
                <a:solidFill>
                  <a:schemeClr val="tx1"/>
                </a:solidFill>
                <a:latin typeface="Times New Roman" pitchFamily="18" charset="0"/>
                <a:cs typeface="Times New Roman" pitchFamily="18" charset="0"/>
              </a:rPr>
              <a:t>Ребенок </a:t>
            </a:r>
            <a:r>
              <a:rPr lang="ru-RU" sz="2300" i="1" dirty="0">
                <a:solidFill>
                  <a:schemeClr val="tx1"/>
                </a:solidFill>
                <a:latin typeface="Times New Roman" pitchFamily="18" charset="0"/>
                <a:cs typeface="Times New Roman" pitchFamily="18" charset="0"/>
              </a:rPr>
              <a:t>4-5 лет стремится к контактам, его привлекает возможность рифмовать слова. Он стремится узнать, что означает то или иное слово и называет предметы. </a:t>
            </a:r>
            <a:endParaRPr lang="ru-RU" sz="2300" i="1" dirty="0" smtClean="0">
              <a:solidFill>
                <a:schemeClr val="tx1"/>
              </a:solidFill>
              <a:latin typeface="Times New Roman" pitchFamily="18" charset="0"/>
              <a:cs typeface="Times New Roman" pitchFamily="18" charset="0"/>
            </a:endParaRPr>
          </a:p>
          <a:p>
            <a:pPr marL="342900" indent="-342900" algn="l">
              <a:spcBef>
                <a:spcPts val="0"/>
              </a:spcBef>
              <a:buFont typeface="Arial" pitchFamily="34" charset="0"/>
              <a:buChar char="•"/>
            </a:pPr>
            <a:r>
              <a:rPr lang="ru-RU" sz="2300" i="1" dirty="0" smtClean="0">
                <a:solidFill>
                  <a:schemeClr val="tx1"/>
                </a:solidFill>
                <a:latin typeface="Times New Roman" pitchFamily="18" charset="0"/>
                <a:cs typeface="Times New Roman" pitchFamily="18" charset="0"/>
              </a:rPr>
              <a:t>В </a:t>
            </a:r>
            <a:r>
              <a:rPr lang="ru-RU" sz="2300" i="1" dirty="0">
                <a:solidFill>
                  <a:schemeClr val="tx1"/>
                </a:solidFill>
                <a:latin typeface="Times New Roman" pitchFamily="18" charset="0"/>
                <a:cs typeface="Times New Roman" pitchFamily="18" charset="0"/>
              </a:rPr>
              <a:t>6 лет он активно использует язык в игре со сверстниками.</a:t>
            </a:r>
          </a:p>
        </p:txBody>
      </p:sp>
    </p:spTree>
    <p:extLst>
      <p:ext uri="{BB962C8B-B14F-4D97-AF65-F5344CB8AC3E}">
        <p14:creationId xmlns:p14="http://schemas.microsoft.com/office/powerpoint/2010/main" val="1276896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570353" y="144132"/>
            <a:ext cx="7920880" cy="1628684"/>
          </a:xfrm>
          <a:prstGeom prst="rect">
            <a:avLst/>
          </a:prstGeom>
        </p:spPr>
        <p:txBody>
          <a:bodyPr vert="horz" lIns="91440" tIns="45720" rIns="91440" bIns="45720" rtlCol="0" anchor="ctr">
            <a:noAutofit/>
          </a:bodyPr>
          <a:lstStyle/>
          <a:p>
            <a:pPr algn="ctr">
              <a:spcBef>
                <a:spcPct val="0"/>
              </a:spcBef>
              <a:defRPr/>
            </a:pPr>
            <a:r>
              <a:rPr lang="ru-RU" sz="4000" b="1" dirty="0">
                <a:ln w="1905"/>
                <a:gradFill>
                  <a:gsLst>
                    <a:gs pos="0">
                      <a:srgbClr val="A20000"/>
                    </a:gs>
                    <a:gs pos="78000">
                      <a:srgbClr val="BC0000"/>
                    </a:gs>
                  </a:gsLst>
                  <a:lin ang="5400000"/>
                </a:gradFill>
                <a:effectLst>
                  <a:innerShdw blurRad="69850" dist="43180" dir="5400000">
                    <a:srgbClr val="000000">
                      <a:alpha val="65000"/>
                    </a:srgbClr>
                  </a:innerShdw>
                </a:effectLst>
              </a:rPr>
              <a:t>Каковы особенности речевого развития двуязычных детей</a:t>
            </a:r>
          </a:p>
        </p:txBody>
      </p:sp>
      <p:sp>
        <p:nvSpPr>
          <p:cNvPr id="5" name="Подзаголовок 2"/>
          <p:cNvSpPr>
            <a:spLocks noGrp="1"/>
          </p:cNvSpPr>
          <p:nvPr>
            <p:ph type="subTitle" idx="1"/>
          </p:nvPr>
        </p:nvSpPr>
        <p:spPr>
          <a:xfrm>
            <a:off x="406790" y="1916832"/>
            <a:ext cx="8413681" cy="4536504"/>
          </a:xfrm>
          <a:prstGeom prst="roundRect">
            <a:avLst>
              <a:gd name="adj" fmla="val 1782"/>
            </a:avLst>
          </a:prstGeom>
          <a:noFill/>
        </p:spPr>
        <p:txBody>
          <a:bodyPr>
            <a:noAutofit/>
          </a:bodyPr>
          <a:lstStyle/>
          <a:p>
            <a:pPr marL="342900" indent="-342900" algn="just">
              <a:spcBef>
                <a:spcPts val="0"/>
              </a:spcBef>
              <a:buFont typeface="Arial" pitchFamily="34" charset="0"/>
              <a:buChar char="•"/>
            </a:pPr>
            <a:r>
              <a:rPr lang="ru-RU" sz="2400" i="1" dirty="0">
                <a:solidFill>
                  <a:schemeClr val="tx1"/>
                </a:solidFill>
                <a:latin typeface="Times New Roman" pitchFamily="18" charset="0"/>
                <a:cs typeface="Times New Roman" pitchFamily="18" charset="0"/>
              </a:rPr>
              <a:t>они позднее овладевают речью;</a:t>
            </a:r>
          </a:p>
          <a:p>
            <a:pPr marL="342900" indent="-342900" algn="just">
              <a:spcBef>
                <a:spcPts val="0"/>
              </a:spcBef>
              <a:buFont typeface="Arial" pitchFamily="34" charset="0"/>
              <a:buChar char="•"/>
            </a:pPr>
            <a:r>
              <a:rPr lang="ru-RU" sz="2400" i="1" dirty="0">
                <a:solidFill>
                  <a:schemeClr val="tx1"/>
                </a:solidFill>
                <a:latin typeface="Times New Roman" pitchFamily="18" charset="0"/>
                <a:cs typeface="Times New Roman" pitchFamily="18" charset="0"/>
              </a:rPr>
              <a:t>словарный запас на каждом из языков часто меньше, чем у сверстников, говорящих на одном языке, при этом сумма слов лексикона ребенка </a:t>
            </a:r>
            <a:r>
              <a:rPr lang="ru-RU" sz="2400" i="1" dirty="0" smtClean="0">
                <a:solidFill>
                  <a:schemeClr val="tx1"/>
                </a:solidFill>
                <a:latin typeface="Times New Roman" pitchFamily="18" charset="0"/>
                <a:cs typeface="Times New Roman" pitchFamily="18" charset="0"/>
              </a:rPr>
              <a:t>больше;</a:t>
            </a:r>
            <a:endParaRPr lang="ru-RU" sz="2400" i="1" dirty="0">
              <a:solidFill>
                <a:schemeClr val="tx1"/>
              </a:solidFill>
              <a:latin typeface="Times New Roman" pitchFamily="18" charset="0"/>
              <a:cs typeface="Times New Roman" pitchFamily="18" charset="0"/>
            </a:endParaRPr>
          </a:p>
          <a:p>
            <a:pPr marL="342900" indent="-342900" algn="just">
              <a:spcBef>
                <a:spcPts val="0"/>
              </a:spcBef>
              <a:buFont typeface="Arial" pitchFamily="34" charset="0"/>
              <a:buChar char="•"/>
            </a:pPr>
            <a:r>
              <a:rPr lang="ru-RU" sz="2400" i="1" dirty="0">
                <a:solidFill>
                  <a:schemeClr val="tx1"/>
                </a:solidFill>
                <a:latin typeface="Times New Roman" pitchFamily="18" charset="0"/>
                <a:cs typeface="Times New Roman" pitchFamily="18" charset="0"/>
              </a:rPr>
              <a:t>при отсутствии систематического обучения, может быть недостаточно усвоена </a:t>
            </a:r>
            <a:r>
              <a:rPr lang="ru-RU" sz="2400" i="1" dirty="0" smtClean="0">
                <a:solidFill>
                  <a:schemeClr val="tx1"/>
                </a:solidFill>
                <a:latin typeface="Times New Roman" pitchFamily="18" charset="0"/>
                <a:cs typeface="Times New Roman" pitchFamily="18" charset="0"/>
              </a:rPr>
              <a:t>грамматика;</a:t>
            </a:r>
            <a:endParaRPr lang="ru-RU" sz="2400" i="1" dirty="0">
              <a:solidFill>
                <a:schemeClr val="tx1"/>
              </a:solidFill>
              <a:latin typeface="Times New Roman" pitchFamily="18" charset="0"/>
              <a:cs typeface="Times New Roman" pitchFamily="18" charset="0"/>
            </a:endParaRPr>
          </a:p>
          <a:p>
            <a:pPr marL="342900" indent="-342900" algn="just">
              <a:spcBef>
                <a:spcPts val="0"/>
              </a:spcBef>
              <a:buFont typeface="Arial" pitchFamily="34" charset="0"/>
              <a:buChar char="•"/>
            </a:pPr>
            <a:r>
              <a:rPr lang="ru-RU" sz="2400" i="1" dirty="0">
                <a:solidFill>
                  <a:schemeClr val="tx1"/>
                </a:solidFill>
                <a:latin typeface="Times New Roman" pitchFamily="18" charset="0"/>
                <a:cs typeface="Times New Roman" pitchFamily="18" charset="0"/>
              </a:rPr>
              <a:t>могут возникнуть трудности при усвоении письменной речи второго языка;</a:t>
            </a:r>
          </a:p>
          <a:p>
            <a:pPr marL="342900" indent="-342900" algn="just">
              <a:spcBef>
                <a:spcPts val="0"/>
              </a:spcBef>
              <a:buFont typeface="Arial" pitchFamily="34" charset="0"/>
              <a:buChar char="•"/>
            </a:pPr>
            <a:r>
              <a:rPr lang="ru-RU" sz="2400" i="1" dirty="0">
                <a:solidFill>
                  <a:schemeClr val="tx1"/>
                </a:solidFill>
                <a:latin typeface="Times New Roman" pitchFamily="18" charset="0"/>
                <a:cs typeface="Times New Roman" pitchFamily="18" charset="0"/>
              </a:rPr>
              <a:t>при отсутствии практики может возникнуть постепенная утрата не доминирующего </a:t>
            </a:r>
            <a:r>
              <a:rPr lang="ru-RU" sz="2400" i="1" dirty="0" smtClean="0">
                <a:solidFill>
                  <a:schemeClr val="tx1"/>
                </a:solidFill>
                <a:latin typeface="Times New Roman" pitchFamily="18" charset="0"/>
                <a:cs typeface="Times New Roman" pitchFamily="18" charset="0"/>
              </a:rPr>
              <a:t>языка</a:t>
            </a:r>
            <a:r>
              <a:rPr lang="ru-RU" sz="2400" i="1" dirty="0">
                <a:solidFill>
                  <a:schemeClr val="tx1"/>
                </a:solidFill>
                <a:latin typeface="Times New Roman" pitchFamily="18" charset="0"/>
                <a:cs typeface="Times New Roman" pitchFamily="18" charset="0"/>
              </a:rPr>
              <a:t>. </a:t>
            </a:r>
          </a:p>
        </p:txBody>
      </p:sp>
    </p:spTree>
    <p:extLst>
      <p:ext uri="{BB962C8B-B14F-4D97-AF65-F5344CB8AC3E}">
        <p14:creationId xmlns:p14="http://schemas.microsoft.com/office/powerpoint/2010/main" val="1276896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395536" y="188640"/>
            <a:ext cx="7920880" cy="1656184"/>
          </a:xfrm>
          <a:prstGeom prst="rect">
            <a:avLst/>
          </a:prstGeom>
        </p:spPr>
        <p:txBody>
          <a:bodyPr vert="horz" lIns="91440" tIns="45720" rIns="91440" bIns="45720" rtlCol="0" anchor="ctr">
            <a:noAutofit/>
          </a:bodyPr>
          <a:lstStyle/>
          <a:p>
            <a:pPr algn="ctr">
              <a:spcBef>
                <a:spcPct val="0"/>
              </a:spcBef>
              <a:defRPr/>
            </a:pPr>
            <a:r>
              <a:rPr lang="ru-RU" sz="4000" b="1" dirty="0" smtClean="0">
                <a:ln w="1905"/>
                <a:gradFill>
                  <a:gsLst>
                    <a:gs pos="0">
                      <a:srgbClr val="A20000"/>
                    </a:gs>
                    <a:gs pos="78000">
                      <a:srgbClr val="BC0000"/>
                    </a:gs>
                  </a:gsLst>
                  <a:lin ang="5400000"/>
                </a:gradFill>
                <a:effectLst>
                  <a:innerShdw blurRad="69850" dist="43180" dir="5400000">
                    <a:srgbClr val="000000">
                      <a:alpha val="65000"/>
                    </a:srgbClr>
                  </a:innerShdw>
                </a:effectLst>
              </a:rPr>
              <a:t>Для успешного изучения языка очень важно</a:t>
            </a:r>
            <a:endParaRPr lang="ru-RU" sz="4000" b="1" dirty="0">
              <a:ln w="1905"/>
              <a:gradFill>
                <a:gsLst>
                  <a:gs pos="0">
                    <a:srgbClr val="A20000"/>
                  </a:gs>
                  <a:gs pos="78000">
                    <a:srgbClr val="BC0000"/>
                  </a:gs>
                </a:gsLst>
                <a:lin ang="5400000"/>
              </a:gradFill>
              <a:effectLst>
                <a:innerShdw blurRad="69850" dist="43180" dir="5400000">
                  <a:srgbClr val="000000">
                    <a:alpha val="65000"/>
                  </a:srgbClr>
                </a:innerShdw>
              </a:effectLst>
            </a:endParaRPr>
          </a:p>
        </p:txBody>
      </p:sp>
      <p:sp>
        <p:nvSpPr>
          <p:cNvPr id="5" name="Подзаголовок 2"/>
          <p:cNvSpPr>
            <a:spLocks noGrp="1"/>
          </p:cNvSpPr>
          <p:nvPr>
            <p:ph type="subTitle" idx="1"/>
          </p:nvPr>
        </p:nvSpPr>
        <p:spPr>
          <a:xfrm>
            <a:off x="418664" y="1844824"/>
            <a:ext cx="8401807" cy="4464496"/>
          </a:xfrm>
          <a:prstGeom prst="roundRect">
            <a:avLst>
              <a:gd name="adj" fmla="val 1782"/>
            </a:avLst>
          </a:prstGeom>
          <a:noFill/>
        </p:spPr>
        <p:txBody>
          <a:bodyPr>
            <a:noAutofit/>
          </a:bodyPr>
          <a:lstStyle/>
          <a:p>
            <a:pPr marL="342900" indent="-342900" algn="l">
              <a:spcBef>
                <a:spcPts val="0"/>
              </a:spcBef>
              <a:buFont typeface="Arial" pitchFamily="34" charset="0"/>
              <a:buChar char="•"/>
            </a:pPr>
            <a:r>
              <a:rPr lang="ru-RU" sz="2400" i="1" dirty="0">
                <a:solidFill>
                  <a:schemeClr val="tx1"/>
                </a:solidFill>
                <a:latin typeface="Times New Roman" pitchFamily="18" charset="0"/>
                <a:cs typeface="Times New Roman" pitchFamily="18" charset="0"/>
              </a:rPr>
              <a:t>Важно сформировать восприятие русского как "престижного языка". Ребенок должен чувствовать, что общение на русском позволит ему общаться со значимыми для него людьми </a:t>
            </a:r>
            <a:r>
              <a:rPr lang="ru-RU" sz="2400" i="1" dirty="0" smtClean="0">
                <a:solidFill>
                  <a:schemeClr val="tx1"/>
                </a:solidFill>
                <a:latin typeface="Times New Roman" pitchFamily="18" charset="0"/>
                <a:cs typeface="Times New Roman" pitchFamily="18" charset="0"/>
              </a:rPr>
              <a:t>(с </a:t>
            </a:r>
            <a:r>
              <a:rPr lang="ru-RU" sz="2400" i="1" dirty="0">
                <a:solidFill>
                  <a:schemeClr val="tx1"/>
                </a:solidFill>
                <a:latin typeface="Times New Roman" pitchFamily="18" charset="0"/>
                <a:cs typeface="Times New Roman" pitchFamily="18" charset="0"/>
              </a:rPr>
              <a:t>друзьями из русскоязычного сообщества, смотреть фильмы, читать книги </a:t>
            </a:r>
            <a:r>
              <a:rPr lang="ru-RU" sz="2400" i="1" dirty="0" smtClean="0">
                <a:solidFill>
                  <a:schemeClr val="tx1"/>
                </a:solidFill>
                <a:latin typeface="Times New Roman" pitchFamily="18" charset="0"/>
                <a:cs typeface="Times New Roman" pitchFamily="18" charset="0"/>
              </a:rPr>
              <a:t>и </a:t>
            </a:r>
            <a:r>
              <a:rPr lang="ru-RU" sz="2400" i="1" dirty="0">
                <a:solidFill>
                  <a:schemeClr val="tx1"/>
                </a:solidFill>
                <a:latin typeface="Times New Roman" pitchFamily="18" charset="0"/>
                <a:cs typeface="Times New Roman" pitchFamily="18" charset="0"/>
              </a:rPr>
              <a:t>т.д. в зависимости от того, что важно именно этому ребенку</a:t>
            </a:r>
            <a:r>
              <a:rPr lang="ru-RU" sz="2400" i="1" dirty="0" smtClean="0">
                <a:solidFill>
                  <a:schemeClr val="tx1"/>
                </a:solidFill>
                <a:latin typeface="Times New Roman" pitchFamily="18" charset="0"/>
                <a:cs typeface="Times New Roman" pitchFamily="18" charset="0"/>
              </a:rPr>
              <a:t>).</a:t>
            </a:r>
          </a:p>
          <a:p>
            <a:pPr marL="342900" indent="-342900" algn="l">
              <a:spcBef>
                <a:spcPts val="0"/>
              </a:spcBef>
              <a:buFont typeface="Arial" pitchFamily="34" charset="0"/>
              <a:buChar char="•"/>
            </a:pPr>
            <a:r>
              <a:rPr lang="ru-RU" sz="2400" i="1" dirty="0">
                <a:solidFill>
                  <a:schemeClr val="tx1"/>
                </a:solidFill>
                <a:latin typeface="Times New Roman" pitchFamily="18" charset="0"/>
                <a:cs typeface="Times New Roman" pitchFamily="18" charset="0"/>
              </a:rPr>
              <a:t>Очень важно давать позитивную оценку билингвизму ребенка, чтобы владение двумя языками воспринималось как нужное и положительное качество. Необходимо хвалить ребенка за старания, поощрять его.</a:t>
            </a:r>
          </a:p>
        </p:txBody>
      </p:sp>
    </p:spTree>
    <p:extLst>
      <p:ext uri="{BB962C8B-B14F-4D97-AF65-F5344CB8AC3E}">
        <p14:creationId xmlns:p14="http://schemas.microsoft.com/office/powerpoint/2010/main" val="1276896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2"/>
          <p:cNvSpPr>
            <a:spLocks noGrp="1"/>
          </p:cNvSpPr>
          <p:nvPr>
            <p:ph type="subTitle" idx="1"/>
          </p:nvPr>
        </p:nvSpPr>
        <p:spPr>
          <a:xfrm>
            <a:off x="395536" y="836712"/>
            <a:ext cx="8424936" cy="4104456"/>
          </a:xfrm>
          <a:prstGeom prst="roundRect">
            <a:avLst>
              <a:gd name="adj" fmla="val 1782"/>
            </a:avLst>
          </a:prstGeom>
          <a:noFill/>
        </p:spPr>
        <p:txBody>
          <a:bodyPr>
            <a:noAutofit/>
          </a:bodyPr>
          <a:lstStyle/>
          <a:p>
            <a:pPr algn="l">
              <a:spcBef>
                <a:spcPts val="0"/>
              </a:spcBef>
            </a:pPr>
            <a:r>
              <a:rPr lang="ru-RU" sz="2400" i="1" dirty="0" smtClean="0">
                <a:solidFill>
                  <a:schemeClr val="tx1"/>
                </a:solidFill>
                <a:latin typeface="Times New Roman" pitchFamily="18" charset="0"/>
                <a:cs typeface="Times New Roman" pitchFamily="18" charset="0"/>
              </a:rPr>
              <a:t>	Семья </a:t>
            </a:r>
            <a:r>
              <a:rPr lang="ru-RU" sz="2400" i="1" dirty="0">
                <a:solidFill>
                  <a:schemeClr val="tx1"/>
                </a:solidFill>
                <a:latin typeface="Times New Roman" pitchFamily="18" charset="0"/>
                <a:cs typeface="Times New Roman" pitchFamily="18" charset="0"/>
              </a:rPr>
              <a:t>может стать как тормозом изучения языка, так и усилить мотивацию ребенка. Большое значение имеет то, как относятся в семье к своей и к чужой </a:t>
            </a:r>
            <a:r>
              <a:rPr lang="ru-RU" sz="2400" i="1" dirty="0" smtClean="0">
                <a:solidFill>
                  <a:schemeClr val="tx1"/>
                </a:solidFill>
                <a:latin typeface="Times New Roman" pitchFamily="18" charset="0"/>
                <a:cs typeface="Times New Roman" pitchFamily="18" charset="0"/>
              </a:rPr>
              <a:t>культуре.</a:t>
            </a:r>
          </a:p>
          <a:p>
            <a:pPr algn="l">
              <a:spcBef>
                <a:spcPts val="0"/>
              </a:spcBef>
            </a:pPr>
            <a:r>
              <a:rPr lang="ru-RU" sz="2400" i="1" dirty="0" smtClean="0">
                <a:solidFill>
                  <a:schemeClr val="tx1"/>
                </a:solidFill>
                <a:latin typeface="Times New Roman" pitchFamily="18" charset="0"/>
                <a:cs typeface="Times New Roman" pitchFamily="18" charset="0"/>
              </a:rPr>
              <a:t>	Канадский </a:t>
            </a:r>
            <a:r>
              <a:rPr lang="ru-RU" sz="2400" i="1" dirty="0">
                <a:solidFill>
                  <a:schemeClr val="tx1"/>
                </a:solidFill>
                <a:latin typeface="Times New Roman" pitchFamily="18" charset="0"/>
                <a:cs typeface="Times New Roman" pitchFamily="18" charset="0"/>
              </a:rPr>
              <a:t>психолог Берри разработал классификацию различных стратегий адаптации у иммигрантов.</a:t>
            </a:r>
          </a:p>
          <a:p>
            <a:pPr algn="l">
              <a:spcBef>
                <a:spcPts val="0"/>
              </a:spcBef>
            </a:pPr>
            <a:r>
              <a:rPr lang="ru-RU" sz="2400" i="1" dirty="0">
                <a:solidFill>
                  <a:schemeClr val="tx1"/>
                </a:solidFill>
                <a:latin typeface="Times New Roman" pitchFamily="18" charset="0"/>
                <a:cs typeface="Times New Roman" pitchFamily="18" charset="0"/>
              </a:rPr>
              <a:t>Берри беседовал с иммигрантами, расспрашивая их о том, как </a:t>
            </a:r>
            <a:r>
              <a:rPr lang="ru-RU" sz="2400" i="1" dirty="0" smtClean="0">
                <a:solidFill>
                  <a:schemeClr val="tx1"/>
                </a:solidFill>
                <a:latin typeface="Times New Roman" pitchFamily="18" charset="0"/>
                <a:cs typeface="Times New Roman" pitchFamily="18" charset="0"/>
              </a:rPr>
              <a:t>изменилось </a:t>
            </a:r>
            <a:r>
              <a:rPr lang="ru-RU" sz="2400" i="1" dirty="0">
                <a:solidFill>
                  <a:schemeClr val="tx1"/>
                </a:solidFill>
                <a:latin typeface="Times New Roman" pitchFamily="18" charset="0"/>
                <a:cs typeface="Times New Roman" pitchFamily="18" charset="0"/>
              </a:rPr>
              <a:t>после переезда их поведение, какие ценности </a:t>
            </a:r>
            <a:r>
              <a:rPr lang="ru-RU" sz="2400" i="1" dirty="0" smtClean="0">
                <a:solidFill>
                  <a:schemeClr val="tx1"/>
                </a:solidFill>
                <a:latin typeface="Times New Roman" pitchFamily="18" charset="0"/>
                <a:cs typeface="Times New Roman" pitchFamily="18" charset="0"/>
              </a:rPr>
              <a:t>сохранились</a:t>
            </a:r>
            <a:r>
              <a:rPr lang="ru-RU" sz="2400" i="1" dirty="0">
                <a:solidFill>
                  <a:schemeClr val="tx1"/>
                </a:solidFill>
                <a:latin typeface="Times New Roman" pitchFamily="18" charset="0"/>
                <a:cs typeface="Times New Roman" pitchFamily="18" charset="0"/>
              </a:rPr>
              <a:t>, а какие исчезли, что из прежней жизни (праздники, традиции. язык и т.д.) перенесли они на новую почву, а что осталось в прошлом.</a:t>
            </a:r>
          </a:p>
        </p:txBody>
      </p:sp>
    </p:spTree>
    <p:extLst>
      <p:ext uri="{BB962C8B-B14F-4D97-AF65-F5344CB8AC3E}">
        <p14:creationId xmlns:p14="http://schemas.microsoft.com/office/powerpoint/2010/main" val="1276896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17_Тема Office">
  <a:themeElements>
    <a:clrScheme name="Другая 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0000"/>
      </a:hlink>
      <a:folHlink>
        <a:srgbClr val="FAC08F"/>
      </a:folHlink>
    </a:clrScheme>
    <a:fontScheme name="Другая 1">
      <a:majorFont>
        <a:latin typeface="Century Schoolbook"/>
        <a:ea typeface=""/>
        <a:cs typeface=""/>
      </a:majorFont>
      <a:minorFont>
        <a:latin typeface="Century Schoolbook"/>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26_Тема Office">
  <a:themeElements>
    <a:clrScheme name="Другая 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0000"/>
      </a:hlink>
      <a:folHlink>
        <a:srgbClr val="FAC08F"/>
      </a:folHlink>
    </a:clrScheme>
    <a:fontScheme name="Другая 1">
      <a:majorFont>
        <a:latin typeface="Century Schoolbook"/>
        <a:ea typeface=""/>
        <a:cs typeface=""/>
      </a:majorFont>
      <a:minorFont>
        <a:latin typeface="Century Schoolbook"/>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27_Тема Office">
  <a:themeElements>
    <a:clrScheme name="Другая 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0000"/>
      </a:hlink>
      <a:folHlink>
        <a:srgbClr val="FAC08F"/>
      </a:folHlink>
    </a:clrScheme>
    <a:fontScheme name="Другая 1">
      <a:majorFont>
        <a:latin typeface="Century Schoolbook"/>
        <a:ea typeface=""/>
        <a:cs typeface=""/>
      </a:majorFont>
      <a:minorFont>
        <a:latin typeface="Century Schoolbook"/>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28_Тема Office">
  <a:themeElements>
    <a:clrScheme name="Другая 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0000"/>
      </a:hlink>
      <a:folHlink>
        <a:srgbClr val="FAC08F"/>
      </a:folHlink>
    </a:clrScheme>
    <a:fontScheme name="Другая 1">
      <a:majorFont>
        <a:latin typeface="Century Schoolbook"/>
        <a:ea typeface=""/>
        <a:cs typeface=""/>
      </a:majorFont>
      <a:minorFont>
        <a:latin typeface="Century Schoolbook"/>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8_Тема Office">
  <a:themeElements>
    <a:clrScheme name="Другая 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0000"/>
      </a:hlink>
      <a:folHlink>
        <a:srgbClr val="FAC08F"/>
      </a:folHlink>
    </a:clrScheme>
    <a:fontScheme name="Другая 1">
      <a:majorFont>
        <a:latin typeface="Century Schoolbook"/>
        <a:ea typeface=""/>
        <a:cs typeface=""/>
      </a:majorFont>
      <a:minorFont>
        <a:latin typeface="Century Schoolbook"/>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9_Тема Office">
  <a:themeElements>
    <a:clrScheme name="Другая 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0000"/>
      </a:hlink>
      <a:folHlink>
        <a:srgbClr val="FAC08F"/>
      </a:folHlink>
    </a:clrScheme>
    <a:fontScheme name="Другая 1">
      <a:majorFont>
        <a:latin typeface="Century Schoolbook"/>
        <a:ea typeface=""/>
        <a:cs typeface=""/>
      </a:majorFont>
      <a:minorFont>
        <a:latin typeface="Century Schoolbook"/>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0_Тема Office">
  <a:themeElements>
    <a:clrScheme name="Другая 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0000"/>
      </a:hlink>
      <a:folHlink>
        <a:srgbClr val="FAC08F"/>
      </a:folHlink>
    </a:clrScheme>
    <a:fontScheme name="Другая 1">
      <a:majorFont>
        <a:latin typeface="Century Schoolbook"/>
        <a:ea typeface=""/>
        <a:cs typeface=""/>
      </a:majorFont>
      <a:minorFont>
        <a:latin typeface="Century Schoolbook"/>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1_Тема Office">
  <a:themeElements>
    <a:clrScheme name="Другая 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0000"/>
      </a:hlink>
      <a:folHlink>
        <a:srgbClr val="FAC08F"/>
      </a:folHlink>
    </a:clrScheme>
    <a:fontScheme name="Другая 1">
      <a:majorFont>
        <a:latin typeface="Century Schoolbook"/>
        <a:ea typeface=""/>
        <a:cs typeface=""/>
      </a:majorFont>
      <a:minorFont>
        <a:latin typeface="Century Schoolbook"/>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2_Тема Office">
  <a:themeElements>
    <a:clrScheme name="Другая 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0000"/>
      </a:hlink>
      <a:folHlink>
        <a:srgbClr val="FAC08F"/>
      </a:folHlink>
    </a:clrScheme>
    <a:fontScheme name="Другая 1">
      <a:majorFont>
        <a:latin typeface="Century Schoolbook"/>
        <a:ea typeface=""/>
        <a:cs typeface=""/>
      </a:majorFont>
      <a:minorFont>
        <a:latin typeface="Century Schoolbook"/>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3_Тема Office">
  <a:themeElements>
    <a:clrScheme name="Другая 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0000"/>
      </a:hlink>
      <a:folHlink>
        <a:srgbClr val="FAC08F"/>
      </a:folHlink>
    </a:clrScheme>
    <a:fontScheme name="Другая 1">
      <a:majorFont>
        <a:latin typeface="Century Schoolbook"/>
        <a:ea typeface=""/>
        <a:cs typeface=""/>
      </a:majorFont>
      <a:minorFont>
        <a:latin typeface="Century Schoolbook"/>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24_Тема Office">
  <a:themeElements>
    <a:clrScheme name="Другая 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0000"/>
      </a:hlink>
      <a:folHlink>
        <a:srgbClr val="FAC08F"/>
      </a:folHlink>
    </a:clrScheme>
    <a:fontScheme name="Другая 1">
      <a:majorFont>
        <a:latin typeface="Century Schoolbook"/>
        <a:ea typeface=""/>
        <a:cs typeface=""/>
      </a:majorFont>
      <a:minorFont>
        <a:latin typeface="Century Schoolbook"/>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25_Тема Office">
  <a:themeElements>
    <a:clrScheme name="Другая 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0000"/>
      </a:hlink>
      <a:folHlink>
        <a:srgbClr val="FAC08F"/>
      </a:folHlink>
    </a:clrScheme>
    <a:fontScheme name="Другая 1">
      <a:majorFont>
        <a:latin typeface="Century Schoolbook"/>
        <a:ea typeface=""/>
        <a:cs typeface=""/>
      </a:majorFont>
      <a:minorFont>
        <a:latin typeface="Century Schoolbook"/>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555</Words>
  <Application>Microsoft Office PowerPoint</Application>
  <PresentationFormat>Экран (4:3)</PresentationFormat>
  <Paragraphs>48</Paragraphs>
  <Slides>13</Slides>
  <Notes>0</Notes>
  <HiddenSlides>0</HiddenSlides>
  <MMClips>0</MMClips>
  <ScaleCrop>false</ScaleCrop>
  <HeadingPairs>
    <vt:vector size="4" baseType="variant">
      <vt:variant>
        <vt:lpstr>Тема</vt:lpstr>
      </vt:variant>
      <vt:variant>
        <vt:i4>12</vt:i4>
      </vt:variant>
      <vt:variant>
        <vt:lpstr>Заголовки слайдов</vt:lpstr>
      </vt:variant>
      <vt:variant>
        <vt:i4>13</vt:i4>
      </vt:variant>
    </vt:vector>
  </HeadingPairs>
  <TitlesOfParts>
    <vt:vector size="25" baseType="lpstr">
      <vt:lpstr>17_Тема Office</vt:lpstr>
      <vt:lpstr>18_Тема Office</vt:lpstr>
      <vt:lpstr>19_Тема Office</vt:lpstr>
      <vt:lpstr>20_Тема Office</vt:lpstr>
      <vt:lpstr>21_Тема Office</vt:lpstr>
      <vt:lpstr>22_Тема Office</vt:lpstr>
      <vt:lpstr>23_Тема Office</vt:lpstr>
      <vt:lpstr>24_Тема Office</vt:lpstr>
      <vt:lpstr>25_Тема Office</vt:lpstr>
      <vt:lpstr>26_Тема Office</vt:lpstr>
      <vt:lpstr>27_Тема Office</vt:lpstr>
      <vt:lpstr>28_Тема Office</vt:lpstr>
      <vt:lpstr>Презентация PowerPoint</vt:lpstr>
      <vt:lpstr>Презентация PowerPoint</vt:lpstr>
      <vt:lpstr>Считается, что двуязычие положительно сказывается на развитии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Лариса</dc:creator>
  <cp:lastModifiedBy>Лариса</cp:lastModifiedBy>
  <cp:revision>17</cp:revision>
  <dcterms:created xsi:type="dcterms:W3CDTF">2014-03-31T17:41:40Z</dcterms:created>
  <dcterms:modified xsi:type="dcterms:W3CDTF">2014-04-02T18:29:40Z</dcterms:modified>
</cp:coreProperties>
</file>