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3" r:id="rId1"/>
  </p:sldMasterIdLst>
  <p:notesMasterIdLst>
    <p:notesMasterId r:id="rId22"/>
  </p:notesMasterIdLst>
  <p:sldIdLst>
    <p:sldId id="27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СССР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"/>
              <c:layout>
                <c:manualLayout>
                  <c:x val="8.3985377286121647E-3"/>
                  <c:y val="-8.6033801122368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298903296459123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Бронзовый*</c:v>
                </c:pt>
                <c:pt idx="1">
                  <c:v>Серебряный</c:v>
                </c:pt>
                <c:pt idx="2">
                  <c:v>Золотой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14.2</c:v>
                </c:pt>
                <c:pt idx="2">
                  <c:v>13.5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dLbl>
              <c:idx val="0"/>
              <c:layout>
                <c:manualLayout>
                  <c:x val="2.0996344321530414E-2"/>
                  <c:y val="-4.30169005611842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996344321530414E-2"/>
                  <c:y val="-1.7206760224473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896709889377371E-2"/>
                  <c:y val="-8.60338011223683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Бронзовый*</c:v>
                </c:pt>
                <c:pt idx="1">
                  <c:v>Серебряный</c:v>
                </c:pt>
                <c:pt idx="2">
                  <c:v>Золотой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14.6</c:v>
                </c:pt>
                <c:pt idx="1">
                  <c:v>14.3</c:v>
                </c:pt>
                <c:pt idx="2">
                  <c:v>13.8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328128"/>
        <c:axId val="71329664"/>
        <c:axId val="0"/>
      </c:bar3DChart>
      <c:catAx>
        <c:axId val="71328128"/>
        <c:scaling>
          <c:orientation val="minMax"/>
        </c:scaling>
        <c:delete val="0"/>
        <c:axPos val="b"/>
        <c:majorTickMark val="out"/>
        <c:minorTickMark val="none"/>
        <c:tickLblPos val="nextTo"/>
        <c:crossAx val="71329664"/>
        <c:crosses val="autoZero"/>
        <c:auto val="1"/>
        <c:lblAlgn val="ctr"/>
        <c:lblOffset val="100"/>
        <c:noMultiLvlLbl val="0"/>
      </c:catAx>
      <c:valAx>
        <c:axId val="71329664"/>
        <c:scaling>
          <c:orientation val="minMax"/>
          <c:max val="15"/>
          <c:min val="10"/>
        </c:scaling>
        <c:delete val="0"/>
        <c:axPos val="l"/>
        <c:minorGridlines/>
        <c:numFmt formatCode="General" sourceLinked="1"/>
        <c:majorTickMark val="out"/>
        <c:minorTickMark val="none"/>
        <c:tickLblPos val="nextTo"/>
        <c:crossAx val="713281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СССР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"/>
              <c:layout>
                <c:manualLayout>
                  <c:x val="8.3985377286121647E-3"/>
                  <c:y val="-8.6033801122368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298903296459123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Бронзовый*</c:v>
                </c:pt>
                <c:pt idx="1">
                  <c:v>Серебряный</c:v>
                </c:pt>
                <c:pt idx="2">
                  <c:v>Золотой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10</c:v>
                </c:pt>
                <c:pt idx="2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dLbl>
              <c:idx val="0"/>
              <c:layout>
                <c:manualLayout>
                  <c:x val="2.0996344321530414E-2"/>
                  <c:y val="-4.30169005611842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996344321530414E-2"/>
                  <c:y val="-1.7206760224473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295247617989536E-2"/>
                  <c:y val="-1.2905070168355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Бронзовый*</c:v>
                </c:pt>
                <c:pt idx="1">
                  <c:v>Серебряный</c:v>
                </c:pt>
                <c:pt idx="2">
                  <c:v>Золотой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</c:v>
                </c:pt>
                <c:pt idx="1">
                  <c:v>10</c:v>
                </c:pt>
                <c:pt idx="2">
                  <c:v>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8535296"/>
        <c:axId val="78545280"/>
        <c:axId val="0"/>
      </c:bar3DChart>
      <c:catAx>
        <c:axId val="78535296"/>
        <c:scaling>
          <c:orientation val="minMax"/>
        </c:scaling>
        <c:delete val="0"/>
        <c:axPos val="b"/>
        <c:majorTickMark val="out"/>
        <c:minorTickMark val="none"/>
        <c:tickLblPos val="nextTo"/>
        <c:crossAx val="78545280"/>
        <c:crosses val="autoZero"/>
        <c:auto val="1"/>
        <c:lblAlgn val="ctr"/>
        <c:lblOffset val="100"/>
        <c:noMultiLvlLbl val="0"/>
      </c:catAx>
      <c:valAx>
        <c:axId val="78545280"/>
        <c:scaling>
          <c:orientation val="minMax"/>
          <c:max val="15"/>
          <c:min val="5"/>
        </c:scaling>
        <c:delete val="0"/>
        <c:axPos val="l"/>
        <c:minorGridlines/>
        <c:numFmt formatCode="General" sourceLinked="1"/>
        <c:majorTickMark val="out"/>
        <c:minorTickMark val="none"/>
        <c:tickLblPos val="nextTo"/>
        <c:crossAx val="785352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СССР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"/>
              <c:layout>
                <c:manualLayout>
                  <c:x val="-2.0996344321530412E-3"/>
                  <c:y val="-1.2905070168355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1992688643060824E-3"/>
                  <c:y val="-1.7206760224473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Бронзовый*</c:v>
                </c:pt>
                <c:pt idx="1">
                  <c:v>Серебряный</c:v>
                </c:pt>
                <c:pt idx="2">
                  <c:v>Золотой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16.2</c:v>
                </c:pt>
                <c:pt idx="2">
                  <c:v>15.4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dLbl>
              <c:idx val="0"/>
              <c:layout>
                <c:manualLayout>
                  <c:x val="2.0996344321530414E-2"/>
                  <c:y val="-4.30169005611842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996344321530414E-2"/>
                  <c:y val="-1.7206760224473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896709889377371E-2"/>
                  <c:y val="-8.60338011223683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Бронзовый*</c:v>
                </c:pt>
                <c:pt idx="1">
                  <c:v>Серебряный</c:v>
                </c:pt>
                <c:pt idx="2">
                  <c:v>Золотой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18</c:v>
                </c:pt>
                <c:pt idx="1">
                  <c:v>17.600000000000001</c:v>
                </c:pt>
                <c:pt idx="2">
                  <c:v>16.3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1355008"/>
        <c:axId val="34500992"/>
        <c:axId val="0"/>
      </c:bar3DChart>
      <c:catAx>
        <c:axId val="71355008"/>
        <c:scaling>
          <c:orientation val="minMax"/>
        </c:scaling>
        <c:delete val="0"/>
        <c:axPos val="b"/>
        <c:majorTickMark val="out"/>
        <c:minorTickMark val="none"/>
        <c:tickLblPos val="nextTo"/>
        <c:crossAx val="34500992"/>
        <c:crosses val="autoZero"/>
        <c:auto val="1"/>
        <c:lblAlgn val="ctr"/>
        <c:lblOffset val="100"/>
        <c:noMultiLvlLbl val="0"/>
      </c:catAx>
      <c:valAx>
        <c:axId val="34500992"/>
        <c:scaling>
          <c:orientation val="minMax"/>
          <c:max val="18"/>
          <c:min val="10"/>
        </c:scaling>
        <c:delete val="0"/>
        <c:axPos val="l"/>
        <c:minorGridlines/>
        <c:numFmt formatCode="General" sourceLinked="1"/>
        <c:majorTickMark val="out"/>
        <c:minorTickMark val="none"/>
        <c:tickLblPos val="nextTo"/>
        <c:crossAx val="713550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СССР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"/>
              <c:layout>
                <c:manualLayout>
                  <c:x val="8.3985377286121647E-3"/>
                  <c:y val="-8.6033801122368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298903296459123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Бронзовый*</c:v>
                </c:pt>
                <c:pt idx="1">
                  <c:v>Серебряный</c:v>
                </c:pt>
                <c:pt idx="2">
                  <c:v>Золотой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240</c:v>
                </c:pt>
                <c:pt idx="2">
                  <c:v>280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dLbl>
              <c:idx val="0"/>
              <c:layout>
                <c:manualLayout>
                  <c:x val="2.0996344321530414E-2"/>
                  <c:y val="-4.30169005611842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996344321530414E-2"/>
                  <c:y val="-1.7206760224473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896709889377371E-2"/>
                  <c:y val="-8.60338011223683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Бронзовый*</c:v>
                </c:pt>
                <c:pt idx="1">
                  <c:v>Серебряный</c:v>
                </c:pt>
                <c:pt idx="2">
                  <c:v>Золотой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200</c:v>
                </c:pt>
                <c:pt idx="1">
                  <c:v>210</c:v>
                </c:pt>
                <c:pt idx="2">
                  <c:v>230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2957312"/>
        <c:axId val="72959104"/>
        <c:axId val="0"/>
      </c:bar3DChart>
      <c:catAx>
        <c:axId val="72957312"/>
        <c:scaling>
          <c:orientation val="minMax"/>
        </c:scaling>
        <c:delete val="0"/>
        <c:axPos val="b"/>
        <c:majorTickMark val="out"/>
        <c:minorTickMark val="none"/>
        <c:tickLblPos val="nextTo"/>
        <c:crossAx val="72959104"/>
        <c:crosses val="autoZero"/>
        <c:auto val="1"/>
        <c:lblAlgn val="ctr"/>
        <c:lblOffset val="100"/>
        <c:noMultiLvlLbl val="0"/>
      </c:catAx>
      <c:valAx>
        <c:axId val="72959104"/>
        <c:scaling>
          <c:orientation val="minMax"/>
          <c:max val="300"/>
          <c:min val="150"/>
        </c:scaling>
        <c:delete val="0"/>
        <c:axPos val="l"/>
        <c:minorGridlines/>
        <c:numFmt formatCode="General" sourceLinked="1"/>
        <c:majorTickMark val="out"/>
        <c:minorTickMark val="none"/>
        <c:tickLblPos val="nextTo"/>
        <c:crossAx val="729573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СССР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"/>
              <c:layout>
                <c:manualLayout>
                  <c:x val="-6.2989032964591235E-3"/>
                  <c:y val="-8.60371882798930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298903296459123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Бронзовый*</c:v>
                </c:pt>
                <c:pt idx="1">
                  <c:v>Серебряный</c:v>
                </c:pt>
                <c:pt idx="2">
                  <c:v>Золотой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140</c:v>
                </c:pt>
                <c:pt idx="2">
                  <c:v>175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dLbl>
              <c:idx val="0"/>
              <c:layout>
                <c:manualLayout>
                  <c:x val="2.0996344321530414E-2"/>
                  <c:y val="-4.30169005611842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996344321530414E-2"/>
                  <c:y val="-1.7206760224473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896709889377371E-2"/>
                  <c:y val="-8.60338011223683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Бронзовый*</c:v>
                </c:pt>
                <c:pt idx="1">
                  <c:v>Серебряный</c:v>
                </c:pt>
                <c:pt idx="2">
                  <c:v>Золотой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160</c:v>
                </c:pt>
                <c:pt idx="1">
                  <c:v>170</c:v>
                </c:pt>
                <c:pt idx="2">
                  <c:v>185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0391040"/>
        <c:axId val="40392576"/>
        <c:axId val="0"/>
      </c:bar3DChart>
      <c:catAx>
        <c:axId val="40391040"/>
        <c:scaling>
          <c:orientation val="minMax"/>
        </c:scaling>
        <c:delete val="0"/>
        <c:axPos val="b"/>
        <c:majorTickMark val="out"/>
        <c:minorTickMark val="none"/>
        <c:tickLblPos val="nextTo"/>
        <c:crossAx val="40392576"/>
        <c:crosses val="autoZero"/>
        <c:auto val="1"/>
        <c:lblAlgn val="ctr"/>
        <c:lblOffset val="100"/>
        <c:noMultiLvlLbl val="0"/>
      </c:catAx>
      <c:valAx>
        <c:axId val="40392576"/>
        <c:scaling>
          <c:orientation val="minMax"/>
          <c:max val="200"/>
          <c:min val="100"/>
        </c:scaling>
        <c:delete val="0"/>
        <c:axPos val="l"/>
        <c:minorGridlines/>
        <c:numFmt formatCode="General" sourceLinked="1"/>
        <c:majorTickMark val="out"/>
        <c:minorTickMark val="none"/>
        <c:tickLblPos val="nextTo"/>
        <c:crossAx val="403910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СССР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"/>
              <c:layout>
                <c:manualLayout>
                  <c:x val="8.3985377286121647E-3"/>
                  <c:y val="-8.6033801122368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298903296459123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Бронзовый*</c:v>
                </c:pt>
                <c:pt idx="1">
                  <c:v>Серебряный</c:v>
                </c:pt>
                <c:pt idx="2">
                  <c:v>Золотой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35</c:v>
                </c:pt>
                <c:pt idx="2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dLbl>
              <c:idx val="0"/>
              <c:layout>
                <c:manualLayout>
                  <c:x val="2.0996344321530414E-2"/>
                  <c:y val="-4.30169005611842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996344321530414E-2"/>
                  <c:y val="-1.7206760224473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896709889377371E-2"/>
                  <c:y val="-8.60338011223683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Бронзовый*</c:v>
                </c:pt>
                <c:pt idx="1">
                  <c:v>Серебряный</c:v>
                </c:pt>
                <c:pt idx="2">
                  <c:v>Золотой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27</c:v>
                </c:pt>
                <c:pt idx="1">
                  <c:v>32</c:v>
                </c:pt>
                <c:pt idx="2">
                  <c:v>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3528064"/>
        <c:axId val="73529600"/>
        <c:axId val="0"/>
      </c:bar3DChart>
      <c:catAx>
        <c:axId val="73528064"/>
        <c:scaling>
          <c:orientation val="minMax"/>
        </c:scaling>
        <c:delete val="0"/>
        <c:axPos val="b"/>
        <c:majorTickMark val="out"/>
        <c:minorTickMark val="none"/>
        <c:tickLblPos val="nextTo"/>
        <c:crossAx val="73529600"/>
        <c:crosses val="autoZero"/>
        <c:auto val="1"/>
        <c:lblAlgn val="ctr"/>
        <c:lblOffset val="100"/>
        <c:noMultiLvlLbl val="0"/>
      </c:catAx>
      <c:valAx>
        <c:axId val="73529600"/>
        <c:scaling>
          <c:orientation val="minMax"/>
          <c:max val="40"/>
          <c:min val="25"/>
        </c:scaling>
        <c:delete val="0"/>
        <c:axPos val="l"/>
        <c:minorGridlines/>
        <c:numFmt formatCode="General" sourceLinked="1"/>
        <c:majorTickMark val="out"/>
        <c:minorTickMark val="none"/>
        <c:tickLblPos val="nextTo"/>
        <c:crossAx val="735280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СССР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"/>
              <c:layout>
                <c:manualLayout>
                  <c:x val="8.3985377286121647E-3"/>
                  <c:y val="-8.6033801122368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298903296459123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Бронзовый*</c:v>
                </c:pt>
                <c:pt idx="1">
                  <c:v>Серебряный</c:v>
                </c:pt>
                <c:pt idx="2">
                  <c:v>Золотой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21</c:v>
                </c:pt>
                <c:pt idx="2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dLbl>
              <c:idx val="0"/>
              <c:layout>
                <c:manualLayout>
                  <c:x val="2.0996344321530414E-2"/>
                  <c:y val="-4.30169005611842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996344321530414E-2"/>
                  <c:y val="-1.7206760224473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896709889377371E-2"/>
                  <c:y val="-8.60338011223683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Бронзовый*</c:v>
                </c:pt>
                <c:pt idx="1">
                  <c:v>Серебряный</c:v>
                </c:pt>
                <c:pt idx="2">
                  <c:v>Золотой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</c:v>
                </c:pt>
                <c:pt idx="1">
                  <c:v>17</c:v>
                </c:pt>
                <c:pt idx="2">
                  <c:v>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8273920"/>
        <c:axId val="78406784"/>
        <c:axId val="0"/>
      </c:bar3DChart>
      <c:catAx>
        <c:axId val="78273920"/>
        <c:scaling>
          <c:orientation val="minMax"/>
        </c:scaling>
        <c:delete val="0"/>
        <c:axPos val="b"/>
        <c:majorTickMark val="out"/>
        <c:minorTickMark val="none"/>
        <c:tickLblPos val="nextTo"/>
        <c:crossAx val="78406784"/>
        <c:crosses val="autoZero"/>
        <c:auto val="1"/>
        <c:lblAlgn val="ctr"/>
        <c:lblOffset val="100"/>
        <c:noMultiLvlLbl val="0"/>
      </c:catAx>
      <c:valAx>
        <c:axId val="78406784"/>
        <c:scaling>
          <c:orientation val="minMax"/>
          <c:max val="25"/>
          <c:min val="13"/>
        </c:scaling>
        <c:delete val="0"/>
        <c:axPos val="l"/>
        <c:minorGridlines/>
        <c:numFmt formatCode="General" sourceLinked="1"/>
        <c:majorTickMark val="out"/>
        <c:minorTickMark val="none"/>
        <c:tickLblPos val="nextTo"/>
        <c:crossAx val="782739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СССР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"/>
              <c:layout>
                <c:manualLayout>
                  <c:x val="8.3985377286121647E-3"/>
                  <c:y val="-8.6033801122368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298903296459123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Бронзовый*</c:v>
                </c:pt>
                <c:pt idx="1">
                  <c:v>Серебряный</c:v>
                </c:pt>
                <c:pt idx="2">
                  <c:v>Золотой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27</c:v>
                </c:pt>
                <c:pt idx="2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dLbl>
              <c:idx val="0"/>
              <c:layout>
                <c:manualLayout>
                  <c:x val="2.0996344321530414E-2"/>
                  <c:y val="-4.30169005611842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996344321530414E-2"/>
                  <c:y val="-1.7206760224473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295247617989536E-2"/>
                  <c:y val="-1.2905070168355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Бронзовый*</c:v>
                </c:pt>
                <c:pt idx="1">
                  <c:v>Серебряный</c:v>
                </c:pt>
                <c:pt idx="2">
                  <c:v>Золотой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25.4</c:v>
                </c:pt>
                <c:pt idx="1">
                  <c:v>25</c:v>
                </c:pt>
                <c:pt idx="2">
                  <c:v>23.4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8430592"/>
        <c:axId val="78432128"/>
        <c:axId val="0"/>
      </c:bar3DChart>
      <c:catAx>
        <c:axId val="78430592"/>
        <c:scaling>
          <c:orientation val="minMax"/>
        </c:scaling>
        <c:delete val="0"/>
        <c:axPos val="b"/>
        <c:majorTickMark val="out"/>
        <c:minorTickMark val="none"/>
        <c:tickLblPos val="nextTo"/>
        <c:crossAx val="78432128"/>
        <c:crosses val="autoZero"/>
        <c:auto val="1"/>
        <c:lblAlgn val="ctr"/>
        <c:lblOffset val="100"/>
        <c:noMultiLvlLbl val="0"/>
      </c:catAx>
      <c:valAx>
        <c:axId val="78432128"/>
        <c:scaling>
          <c:orientation val="minMax"/>
          <c:max val="30"/>
          <c:min val="20"/>
        </c:scaling>
        <c:delete val="0"/>
        <c:axPos val="l"/>
        <c:minorGridlines/>
        <c:numFmt formatCode="General" sourceLinked="1"/>
        <c:majorTickMark val="out"/>
        <c:minorTickMark val="none"/>
        <c:tickLblPos val="nextTo"/>
        <c:crossAx val="784305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СССР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"/>
              <c:layout>
                <c:manualLayout>
                  <c:x val="8.3985377286121647E-3"/>
                  <c:y val="-8.6033801122368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298903296459123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Бронзовый*</c:v>
                </c:pt>
                <c:pt idx="1">
                  <c:v>Серебряный</c:v>
                </c:pt>
                <c:pt idx="2">
                  <c:v>Золотой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20</c:v>
                </c:pt>
                <c:pt idx="2">
                  <c:v>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dLbl>
              <c:idx val="0"/>
              <c:layout>
                <c:manualLayout>
                  <c:x val="2.0996344321530414E-2"/>
                  <c:y val="-4.30169005611842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49451648229562E-2"/>
                  <c:y val="-1.2905408884107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295247617989536E-2"/>
                  <c:y val="-1.2905070168355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Бронзовый*</c:v>
                </c:pt>
                <c:pt idx="1">
                  <c:v>Серебряный</c:v>
                </c:pt>
                <c:pt idx="2">
                  <c:v>Золотой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19.149999999999999</c:v>
                </c:pt>
                <c:pt idx="1">
                  <c:v>18.45</c:v>
                </c:pt>
                <c:pt idx="2">
                  <c:v>17.3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8468224"/>
        <c:axId val="78469760"/>
        <c:axId val="0"/>
      </c:bar3DChart>
      <c:catAx>
        <c:axId val="78468224"/>
        <c:scaling>
          <c:orientation val="minMax"/>
        </c:scaling>
        <c:delete val="0"/>
        <c:axPos val="b"/>
        <c:majorTickMark val="out"/>
        <c:minorTickMark val="none"/>
        <c:tickLblPos val="nextTo"/>
        <c:crossAx val="78469760"/>
        <c:crosses val="autoZero"/>
        <c:auto val="1"/>
        <c:lblAlgn val="ctr"/>
        <c:lblOffset val="100"/>
        <c:noMultiLvlLbl val="0"/>
      </c:catAx>
      <c:valAx>
        <c:axId val="78469760"/>
        <c:scaling>
          <c:orientation val="minMax"/>
          <c:max val="25"/>
          <c:min val="15"/>
        </c:scaling>
        <c:delete val="0"/>
        <c:axPos val="l"/>
        <c:minorGridlines/>
        <c:numFmt formatCode="General" sourceLinked="1"/>
        <c:majorTickMark val="out"/>
        <c:minorTickMark val="none"/>
        <c:tickLblPos val="nextTo"/>
        <c:crossAx val="784682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СССР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"/>
              <c:layout>
                <c:manualLayout>
                  <c:x val="8.3985377286121647E-3"/>
                  <c:y val="-8.6033801122368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298903296459123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Бронзовый*</c:v>
                </c:pt>
                <c:pt idx="1">
                  <c:v>Серебряный</c:v>
                </c:pt>
                <c:pt idx="2">
                  <c:v>Золотой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1">
                  <c:v>8</c:v>
                </c:pt>
                <c:pt idx="2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Россия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dLbl>
              <c:idx val="0"/>
              <c:layout>
                <c:manualLayout>
                  <c:x val="2.0996344321530414E-2"/>
                  <c:y val="-4.30169005611842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996344321530414E-2"/>
                  <c:y val="-1.72067602244737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295247617989536E-2"/>
                  <c:y val="-1.2905070168355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Бронзовый*</c:v>
                </c:pt>
                <c:pt idx="1">
                  <c:v>Серебряный</c:v>
                </c:pt>
                <c:pt idx="2">
                  <c:v>Золотой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</c:v>
                </c:pt>
                <c:pt idx="1">
                  <c:v>10</c:v>
                </c:pt>
                <c:pt idx="2">
                  <c:v>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79726464"/>
        <c:axId val="79728000"/>
        <c:axId val="0"/>
      </c:bar3DChart>
      <c:catAx>
        <c:axId val="79726464"/>
        <c:scaling>
          <c:orientation val="minMax"/>
        </c:scaling>
        <c:delete val="0"/>
        <c:axPos val="b"/>
        <c:majorTickMark val="out"/>
        <c:minorTickMark val="none"/>
        <c:tickLblPos val="nextTo"/>
        <c:crossAx val="79728000"/>
        <c:crosses val="autoZero"/>
        <c:auto val="1"/>
        <c:lblAlgn val="ctr"/>
        <c:lblOffset val="100"/>
        <c:noMultiLvlLbl val="0"/>
      </c:catAx>
      <c:valAx>
        <c:axId val="79728000"/>
        <c:scaling>
          <c:orientation val="minMax"/>
          <c:max val="15"/>
          <c:min val="5"/>
        </c:scaling>
        <c:delete val="0"/>
        <c:axPos val="l"/>
        <c:minorGridlines/>
        <c:numFmt formatCode="General" sourceLinked="1"/>
        <c:majorTickMark val="out"/>
        <c:minorTickMark val="none"/>
        <c:tickLblPos val="nextTo"/>
        <c:crossAx val="797264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2944935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A08A-5E1F-489A-9FC8-AEEB338D5A66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43284647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A08A-5E1F-489A-9FC8-AEEB338D5A66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75879878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A08A-5E1F-489A-9FC8-AEEB338D5A66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5727298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1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3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A08A-5E1F-489A-9FC8-AEEB338D5A66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83564491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A08A-5E1F-489A-9FC8-AEEB338D5A66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91412783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A08A-5E1F-489A-9FC8-AEEB338D5A66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32622558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A08A-5E1F-489A-9FC8-AEEB338D5A66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85865175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A08A-5E1F-489A-9FC8-AEEB338D5A66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91448014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A08A-5E1F-489A-9FC8-AEEB338D5A66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97046530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A08A-5E1F-489A-9FC8-AEEB338D5A66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83495376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A08A-5E1F-489A-9FC8-AEEB338D5A66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57608672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7A08A-5E1F-489A-9FC8-AEEB338D5A66}" type="datetimeFigureOut">
              <a:rPr lang="ru-RU" smtClean="0"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12773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olimp.kcbux.ru/Raznoe/gto/gto.html" TargetMode="External"/><Relationship Id="rId2" Type="http://schemas.openxmlformats.org/officeDocument/2006/relationships/hyperlink" Target="http://www.gto-normy.ru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kompleks-gto.ru/vsesoyuznyj-fizkulturnyj-kompleks-gto-1972-goda-gotov-k-trudu-i-oborone-sssr/" TargetMode="External"/><Relationship Id="rId4" Type="http://schemas.openxmlformats.org/officeDocument/2006/relationships/hyperlink" Target="http://&#1078;&#1080;&#1079;&#1085;&#1100;-&#1086;&#1090;&#1077;&#1095;&#1077;&#1089;&#1090;&#1074;&#1091;.&#1088;&#1092;/detyam/normativi_gto_1972_goda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9542"/>
            <a:ext cx="7772400" cy="2304255"/>
          </a:xfrm>
        </p:spPr>
        <p:txBody>
          <a:bodyPr>
            <a:noAutofit/>
          </a:bodyPr>
          <a:lstStyle/>
          <a:p>
            <a:r>
              <a:rPr lang="ru-RU" sz="3600" dirty="0" smtClean="0"/>
              <a:t>Всероссийский физкультурно-спортивный комплекс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600" dirty="0"/>
              <a:t>«Готов к труду и обороне» (ГТО</a:t>
            </a:r>
            <a:r>
              <a:rPr lang="ru-RU" sz="3600" dirty="0" smtClean="0"/>
              <a:t>)</a:t>
            </a:r>
            <a:br>
              <a:rPr lang="ru-RU" sz="3600" dirty="0" smtClean="0"/>
            </a:br>
            <a:r>
              <a:rPr lang="ru-RU" sz="2000" i="1" dirty="0" smtClean="0"/>
              <a:t>                                                                 </a:t>
            </a:r>
            <a:br>
              <a:rPr lang="ru-RU" sz="2000" i="1" dirty="0" smtClean="0"/>
            </a:br>
            <a:r>
              <a:rPr lang="ru-RU" sz="2000" i="1" dirty="0" smtClean="0"/>
              <a:t>Сравнение </a:t>
            </a:r>
            <a:r>
              <a:rPr lang="ru-RU" sz="2000" i="1" dirty="0"/>
              <a:t>норм </a:t>
            </a:r>
            <a:r>
              <a:rPr lang="ru-RU" sz="2000" i="1" dirty="0" smtClean="0"/>
              <a:t>ГТО 1972 и 2014г</a:t>
            </a:r>
            <a:endParaRPr lang="ru-RU" sz="20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723878"/>
            <a:ext cx="6400800" cy="1224135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sz="1600" dirty="0">
                <a:solidFill>
                  <a:schemeClr val="tx1"/>
                </a:solidFill>
              </a:rPr>
              <a:t>Презентацию выполнила: Кулагина Светлана Рудольфовна</a:t>
            </a:r>
          </a:p>
          <a:p>
            <a:pPr algn="r"/>
            <a:r>
              <a:rPr lang="ru-RU" sz="1600" dirty="0">
                <a:solidFill>
                  <a:schemeClr val="tx1"/>
                </a:solidFill>
              </a:rPr>
              <a:t>Учитель физической </a:t>
            </a:r>
            <a:r>
              <a:rPr lang="ru-RU" sz="1600" dirty="0" smtClean="0">
                <a:solidFill>
                  <a:schemeClr val="tx1"/>
                </a:solidFill>
              </a:rPr>
              <a:t>культуры, педагог дополнительного образования </a:t>
            </a:r>
            <a:r>
              <a:rPr lang="ru-RU" sz="1600" dirty="0">
                <a:solidFill>
                  <a:schemeClr val="tx1"/>
                </a:solidFill>
              </a:rPr>
              <a:t>ГОУ СОШ №23</a:t>
            </a:r>
          </a:p>
          <a:p>
            <a:pPr algn="r"/>
            <a:r>
              <a:rPr lang="ru-RU" sz="1600" dirty="0">
                <a:solidFill>
                  <a:schemeClr val="tx1"/>
                </a:solidFill>
              </a:rPr>
              <a:t>Невского района г. Санкт </a:t>
            </a:r>
            <a:r>
              <a:rPr lang="ru-RU" sz="1600" dirty="0" smtClean="0">
                <a:solidFill>
                  <a:schemeClr val="tx1"/>
                </a:solidFill>
              </a:rPr>
              <a:t>– Петербурга</a:t>
            </a:r>
          </a:p>
          <a:p>
            <a:pPr algn="r"/>
            <a:r>
              <a:rPr lang="ru-RU" sz="1400" dirty="0" smtClean="0">
                <a:solidFill>
                  <a:schemeClr val="tx1"/>
                </a:solidFill>
              </a:rPr>
              <a:t>            </a:t>
            </a:r>
            <a:endParaRPr lang="ru-RU" sz="1400" dirty="0">
              <a:solidFill>
                <a:schemeClr val="tx1"/>
              </a:solidFill>
            </a:endParaRPr>
          </a:p>
          <a:p>
            <a:r>
              <a:rPr lang="ru-RU" sz="1800" dirty="0" smtClean="0">
                <a:solidFill>
                  <a:schemeClr val="tx1"/>
                </a:solidFill>
              </a:rPr>
              <a:t>2015г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521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Прыжок в длину с места (в см) юноши</a:t>
            </a:r>
            <a:endParaRPr lang="ru-RU" sz="36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459020574"/>
              </p:ext>
            </p:extLst>
          </p:nvPr>
        </p:nvGraphicFramePr>
        <p:xfrm>
          <a:off x="1547664" y="1131591"/>
          <a:ext cx="604867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6156176" y="4587974"/>
            <a:ext cx="2612976" cy="428700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rmAutofit fontScale="77500" lnSpcReduction="20000"/>
          </a:bodyPr>
          <a:lstStyle>
            <a:lvl1pPr algn="ctr" defTabSz="914400" rtl="0" eaLnBrk="1" latinLnBrk="0" hangingPunct="1">
              <a:spcBef>
                <a:spcPts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r>
              <a:rPr lang="ru-RU" sz="1400" i="1" dirty="0" smtClean="0"/>
              <a:t>*Бронзового значка в ГТО СССР не было</a:t>
            </a:r>
            <a:endParaRPr lang="ru-RU" sz="1400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03648" y="4011911"/>
            <a:ext cx="6408712" cy="576064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rmAutofit fontScale="92500" lnSpcReduction="10000"/>
          </a:bodyPr>
          <a:lstStyle>
            <a:lvl1pPr algn="ctr" defTabSz="914400" rtl="0" eaLnBrk="1" latinLnBrk="0" hangingPunct="1">
              <a:spcBef>
                <a:spcPts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r>
              <a:rPr lang="ru-RU" sz="1400" b="1" dirty="0" smtClean="0"/>
              <a:t>В </a:t>
            </a:r>
            <a:r>
              <a:rPr lang="ru-RU" sz="1400" b="1" dirty="0"/>
              <a:t>испытании </a:t>
            </a:r>
            <a:r>
              <a:rPr lang="ru-RU" sz="1400" b="1" dirty="0" smtClean="0"/>
              <a:t>прыжок в длину юноши мы видим </a:t>
            </a:r>
            <a:r>
              <a:rPr lang="ru-RU" sz="1400" b="1" u="sng" dirty="0" smtClean="0"/>
              <a:t>сильное</a:t>
            </a:r>
            <a:r>
              <a:rPr lang="ru-RU" sz="1400" b="1" dirty="0" smtClean="0"/>
              <a:t> упрощение норматива – около 18% для золотого значка</a:t>
            </a:r>
          </a:p>
        </p:txBody>
      </p:sp>
    </p:spTree>
    <p:extLst>
      <p:ext uri="{BB962C8B-B14F-4D97-AF65-F5344CB8AC3E}">
        <p14:creationId xmlns:p14="http://schemas.microsoft.com/office/powerpoint/2010/main" val="385581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Прыжок в длину с места (в см) девушки</a:t>
            </a:r>
            <a:endParaRPr lang="ru-RU" sz="36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551286"/>
              </p:ext>
            </p:extLst>
          </p:nvPr>
        </p:nvGraphicFramePr>
        <p:xfrm>
          <a:off x="1547664" y="1131591"/>
          <a:ext cx="604867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6156176" y="4587974"/>
            <a:ext cx="2612976" cy="428700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rmAutofit fontScale="77500" lnSpcReduction="20000"/>
          </a:bodyPr>
          <a:lstStyle>
            <a:lvl1pPr algn="ctr" defTabSz="914400" rtl="0" eaLnBrk="1" latinLnBrk="0" hangingPunct="1">
              <a:spcBef>
                <a:spcPts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r>
              <a:rPr lang="ru-RU" sz="1400" i="1" dirty="0" smtClean="0"/>
              <a:t>*Бронзового значка в ГТО СССР не было</a:t>
            </a:r>
            <a:endParaRPr lang="ru-RU" sz="1400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03648" y="4011911"/>
            <a:ext cx="6408712" cy="576064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rmAutofit fontScale="92500" lnSpcReduction="10000"/>
          </a:bodyPr>
          <a:lstStyle>
            <a:lvl1pPr algn="ctr" defTabSz="914400" rtl="0" eaLnBrk="1" latinLnBrk="0" hangingPunct="1">
              <a:spcBef>
                <a:spcPts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r>
              <a:rPr lang="ru-RU" sz="1400" b="1" dirty="0" smtClean="0"/>
              <a:t>В </a:t>
            </a:r>
            <a:r>
              <a:rPr lang="ru-RU" sz="1400" b="1" dirty="0"/>
              <a:t>испытании </a:t>
            </a:r>
            <a:r>
              <a:rPr lang="ru-RU" sz="1400" b="1" dirty="0" smtClean="0"/>
              <a:t>прыжок в длину девушки наоборот </a:t>
            </a:r>
            <a:r>
              <a:rPr lang="ru-RU" sz="1400" b="1" u="sng" dirty="0" smtClean="0"/>
              <a:t>сильно</a:t>
            </a:r>
            <a:r>
              <a:rPr lang="ru-RU" sz="1400" b="1" dirty="0" smtClean="0"/>
              <a:t> усложнен норматив для серебряного значка – около 20%</a:t>
            </a:r>
          </a:p>
        </p:txBody>
      </p:sp>
    </p:spTree>
    <p:extLst>
      <p:ext uri="{BB962C8B-B14F-4D97-AF65-F5344CB8AC3E}">
        <p14:creationId xmlns:p14="http://schemas.microsoft.com/office/powerpoint/2010/main" val="383802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Метание снаряда 700г (в метрах) юноши</a:t>
            </a:r>
            <a:endParaRPr lang="ru-RU" sz="36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346978437"/>
              </p:ext>
            </p:extLst>
          </p:nvPr>
        </p:nvGraphicFramePr>
        <p:xfrm>
          <a:off x="1547664" y="1131591"/>
          <a:ext cx="604867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6156176" y="4587974"/>
            <a:ext cx="2612976" cy="428700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rmAutofit fontScale="77500" lnSpcReduction="20000"/>
          </a:bodyPr>
          <a:lstStyle>
            <a:lvl1pPr algn="ctr" defTabSz="914400" rtl="0" eaLnBrk="1" latinLnBrk="0" hangingPunct="1">
              <a:spcBef>
                <a:spcPts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r>
              <a:rPr lang="ru-RU" sz="1400" i="1" dirty="0" smtClean="0"/>
              <a:t>*Бронзового значка в ГТО СССР не было</a:t>
            </a:r>
            <a:endParaRPr lang="ru-RU" sz="1400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03648" y="3939903"/>
            <a:ext cx="6408712" cy="576064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rmAutofit/>
          </a:bodyPr>
          <a:lstStyle>
            <a:lvl1pPr algn="ctr" defTabSz="914400" rtl="0" eaLnBrk="1" latinLnBrk="0" hangingPunct="1">
              <a:spcBef>
                <a:spcPts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r>
              <a:rPr lang="ru-RU" sz="1400" b="1" dirty="0" smtClean="0"/>
              <a:t>В </a:t>
            </a:r>
            <a:r>
              <a:rPr lang="ru-RU" sz="1400" b="1" dirty="0"/>
              <a:t>испытании </a:t>
            </a:r>
            <a:r>
              <a:rPr lang="ru-RU" sz="1400" b="1" dirty="0" smtClean="0"/>
              <a:t>метание снаряда юноши норматив практически не изменился</a:t>
            </a:r>
          </a:p>
        </p:txBody>
      </p:sp>
    </p:spTree>
    <p:extLst>
      <p:ext uri="{BB962C8B-B14F-4D97-AF65-F5344CB8AC3E}">
        <p14:creationId xmlns:p14="http://schemas.microsoft.com/office/powerpoint/2010/main" val="4311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9502"/>
            <a:ext cx="8147248" cy="939900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Метание </a:t>
            </a:r>
            <a:r>
              <a:rPr lang="ru-RU" sz="3200" dirty="0" smtClean="0"/>
              <a:t>снаряда 500г (в метрах) девушки</a:t>
            </a:r>
            <a:endParaRPr lang="ru-RU" sz="32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52665487"/>
              </p:ext>
            </p:extLst>
          </p:nvPr>
        </p:nvGraphicFramePr>
        <p:xfrm>
          <a:off x="1547664" y="1131591"/>
          <a:ext cx="604867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6156176" y="4587974"/>
            <a:ext cx="2612976" cy="428700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rmAutofit fontScale="77500" lnSpcReduction="20000"/>
          </a:bodyPr>
          <a:lstStyle>
            <a:lvl1pPr algn="ctr" defTabSz="914400" rtl="0" eaLnBrk="1" latinLnBrk="0" hangingPunct="1">
              <a:spcBef>
                <a:spcPts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r>
              <a:rPr lang="ru-RU" sz="1400" i="1" dirty="0" smtClean="0"/>
              <a:t>*Бронзового значка в ГТО СССР не было</a:t>
            </a:r>
            <a:endParaRPr lang="ru-RU" sz="1400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03648" y="3939903"/>
            <a:ext cx="6408712" cy="576064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rmAutofit/>
          </a:bodyPr>
          <a:lstStyle>
            <a:lvl1pPr algn="ctr" defTabSz="914400" rtl="0" eaLnBrk="1" latinLnBrk="0" hangingPunct="1">
              <a:spcBef>
                <a:spcPts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r>
              <a:rPr lang="ru-RU" sz="1400" b="1" dirty="0" smtClean="0"/>
              <a:t>В </a:t>
            </a:r>
            <a:r>
              <a:rPr lang="ru-RU" sz="1400" b="1" dirty="0"/>
              <a:t>испытании </a:t>
            </a:r>
            <a:r>
              <a:rPr lang="ru-RU" sz="1400" b="1" dirty="0" smtClean="0"/>
              <a:t>метание снаряда девушки норматив достаточно сильно упростили</a:t>
            </a:r>
          </a:p>
        </p:txBody>
      </p:sp>
    </p:spTree>
    <p:extLst>
      <p:ext uri="{BB962C8B-B14F-4D97-AF65-F5344CB8AC3E}">
        <p14:creationId xmlns:p14="http://schemas.microsoft.com/office/powerpoint/2010/main" val="238863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Бег на лыжах 5 км (в мин) юноши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381868189"/>
              </p:ext>
            </p:extLst>
          </p:nvPr>
        </p:nvGraphicFramePr>
        <p:xfrm>
          <a:off x="1547664" y="1131591"/>
          <a:ext cx="604867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6156176" y="4587974"/>
            <a:ext cx="2612976" cy="428700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rmAutofit fontScale="77500" lnSpcReduction="20000"/>
          </a:bodyPr>
          <a:lstStyle>
            <a:lvl1pPr algn="ctr" defTabSz="914400" rtl="0" eaLnBrk="1" latinLnBrk="0" hangingPunct="1">
              <a:spcBef>
                <a:spcPts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r>
              <a:rPr lang="ru-RU" sz="1400" i="1" dirty="0" smtClean="0"/>
              <a:t>*Бронзового значка в ГТО СССР не было</a:t>
            </a:r>
            <a:endParaRPr lang="ru-RU" sz="1400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03648" y="3939903"/>
            <a:ext cx="6408712" cy="576064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rmAutofit/>
          </a:bodyPr>
          <a:lstStyle>
            <a:lvl1pPr algn="ctr" defTabSz="914400" rtl="0" eaLnBrk="1" latinLnBrk="0" hangingPunct="1">
              <a:spcBef>
                <a:spcPts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r>
              <a:rPr lang="ru-RU" sz="1400" b="1" dirty="0" smtClean="0"/>
              <a:t>В </a:t>
            </a:r>
            <a:r>
              <a:rPr lang="ru-RU" sz="1400" b="1" dirty="0"/>
              <a:t>испытании </a:t>
            </a:r>
            <a:r>
              <a:rPr lang="ru-RU" sz="1400" b="1" dirty="0" smtClean="0"/>
              <a:t>бег на лыжах для мужчин норматив стал сложнее </a:t>
            </a:r>
          </a:p>
        </p:txBody>
      </p:sp>
    </p:spTree>
    <p:extLst>
      <p:ext uri="{BB962C8B-B14F-4D97-AF65-F5344CB8AC3E}">
        <p14:creationId xmlns:p14="http://schemas.microsoft.com/office/powerpoint/2010/main" val="271592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Бег на лыжах 3 км (в мин) девушки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251025467"/>
              </p:ext>
            </p:extLst>
          </p:nvPr>
        </p:nvGraphicFramePr>
        <p:xfrm>
          <a:off x="1547664" y="1131591"/>
          <a:ext cx="604867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6156176" y="4587974"/>
            <a:ext cx="2612976" cy="428700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rmAutofit fontScale="77500" lnSpcReduction="20000"/>
          </a:bodyPr>
          <a:lstStyle>
            <a:lvl1pPr algn="ctr" defTabSz="914400" rtl="0" eaLnBrk="1" latinLnBrk="0" hangingPunct="1">
              <a:spcBef>
                <a:spcPts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r>
              <a:rPr lang="ru-RU" sz="1400" i="1" dirty="0" smtClean="0"/>
              <a:t>*Бронзового значка в ГТО СССР не было</a:t>
            </a:r>
            <a:endParaRPr lang="ru-RU" sz="1400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03648" y="3939903"/>
            <a:ext cx="6408712" cy="576064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rmAutofit/>
          </a:bodyPr>
          <a:lstStyle>
            <a:lvl1pPr algn="ctr" defTabSz="914400" rtl="0" eaLnBrk="1" latinLnBrk="0" hangingPunct="1">
              <a:spcBef>
                <a:spcPts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r>
              <a:rPr lang="ru-RU" sz="1400" b="1" dirty="0" smtClean="0"/>
              <a:t>В </a:t>
            </a:r>
            <a:r>
              <a:rPr lang="ru-RU" sz="1400" b="1" dirty="0"/>
              <a:t>испытании </a:t>
            </a:r>
            <a:r>
              <a:rPr lang="ru-RU" sz="1400" b="1" dirty="0" smtClean="0"/>
              <a:t>бег на лыжах для девушек норматив стал сложнее </a:t>
            </a:r>
          </a:p>
        </p:txBody>
      </p:sp>
    </p:spTree>
    <p:extLst>
      <p:ext uri="{BB962C8B-B14F-4D97-AF65-F5344CB8AC3E}">
        <p14:creationId xmlns:p14="http://schemas.microsoft.com/office/powerpoint/2010/main" val="385469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Подтягивание из виса (</a:t>
            </a:r>
            <a:r>
              <a:rPr lang="ru-RU" sz="3200" dirty="0" smtClean="0"/>
              <a:t>в кол-ве раз) юноши</a:t>
            </a:r>
            <a:endParaRPr lang="ru-RU" sz="32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80462023"/>
              </p:ext>
            </p:extLst>
          </p:nvPr>
        </p:nvGraphicFramePr>
        <p:xfrm>
          <a:off x="1547664" y="1131591"/>
          <a:ext cx="604867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6156176" y="4587974"/>
            <a:ext cx="2612976" cy="428700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rmAutofit fontScale="77500" lnSpcReduction="20000"/>
          </a:bodyPr>
          <a:lstStyle>
            <a:lvl1pPr algn="ctr" defTabSz="914400" rtl="0" eaLnBrk="1" latinLnBrk="0" hangingPunct="1">
              <a:spcBef>
                <a:spcPts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r>
              <a:rPr lang="ru-RU" sz="1400" i="1" dirty="0" smtClean="0"/>
              <a:t>*Бронзового значка в ГТО СССР не было</a:t>
            </a:r>
            <a:endParaRPr lang="ru-RU" sz="1400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03648" y="3939903"/>
            <a:ext cx="6408712" cy="576064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rmAutofit lnSpcReduction="10000"/>
          </a:bodyPr>
          <a:lstStyle>
            <a:lvl1pPr algn="ctr" defTabSz="914400" rtl="0" eaLnBrk="1" latinLnBrk="0" hangingPunct="1">
              <a:spcBef>
                <a:spcPts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r>
              <a:rPr lang="ru-RU" sz="1400" b="1" dirty="0" smtClean="0"/>
              <a:t>В </a:t>
            </a:r>
            <a:r>
              <a:rPr lang="ru-RU" sz="1400" b="1" dirty="0"/>
              <a:t>испытании </a:t>
            </a:r>
            <a:r>
              <a:rPr lang="ru-RU" sz="1400" b="1" dirty="0" smtClean="0"/>
              <a:t>подтягивание норматив усложнился для серебряного значка и практически не изменился для золотого</a:t>
            </a:r>
          </a:p>
        </p:txBody>
      </p:sp>
    </p:spTree>
    <p:extLst>
      <p:ext uri="{BB962C8B-B14F-4D97-AF65-F5344CB8AC3E}">
        <p14:creationId xmlns:p14="http://schemas.microsoft.com/office/powerpoint/2010/main" val="304736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Сгибание и разгибание рук, лежа в упоре (</a:t>
            </a:r>
            <a:r>
              <a:rPr lang="ru-RU" sz="2000" dirty="0" smtClean="0"/>
              <a:t>в кол-ве раз) девушки</a:t>
            </a:r>
            <a:endParaRPr lang="ru-RU" sz="20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878702486"/>
              </p:ext>
            </p:extLst>
          </p:nvPr>
        </p:nvGraphicFramePr>
        <p:xfrm>
          <a:off x="1547664" y="1131591"/>
          <a:ext cx="604867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6156176" y="4587974"/>
            <a:ext cx="2612976" cy="428700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rmAutofit fontScale="77500" lnSpcReduction="20000"/>
          </a:bodyPr>
          <a:lstStyle>
            <a:lvl1pPr algn="ctr" defTabSz="914400" rtl="0" eaLnBrk="1" latinLnBrk="0" hangingPunct="1">
              <a:spcBef>
                <a:spcPts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r>
              <a:rPr lang="ru-RU" sz="1400" i="1" dirty="0" smtClean="0"/>
              <a:t>*Бронзового значка в ГТО СССР не было</a:t>
            </a:r>
            <a:endParaRPr lang="ru-RU" sz="1400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03648" y="3939903"/>
            <a:ext cx="6408712" cy="576064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rmAutofit fontScale="92500" lnSpcReduction="10000"/>
          </a:bodyPr>
          <a:lstStyle>
            <a:lvl1pPr algn="ctr" defTabSz="914400" rtl="0" eaLnBrk="1" latinLnBrk="0" hangingPunct="1">
              <a:spcBef>
                <a:spcPts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r>
              <a:rPr lang="ru-RU" sz="1400" b="1" dirty="0" smtClean="0"/>
              <a:t>В </a:t>
            </a:r>
            <a:r>
              <a:rPr lang="ru-RU" sz="1400" b="1" dirty="0"/>
              <a:t>испытании </a:t>
            </a:r>
            <a:r>
              <a:rPr lang="ru-RU" sz="1400" b="1" dirty="0" smtClean="0"/>
              <a:t>сгибание </a:t>
            </a:r>
            <a:r>
              <a:rPr lang="ru-RU" sz="1400" b="1" dirty="0"/>
              <a:t>и разгибание рук, лежа в упоре </a:t>
            </a:r>
            <a:r>
              <a:rPr lang="ru-RU" sz="1400" b="1" dirty="0" smtClean="0"/>
              <a:t>норматив сильно усложнился для золотого значка и практически не изменился для серебряного</a:t>
            </a:r>
          </a:p>
        </p:txBody>
      </p:sp>
    </p:spTree>
    <p:extLst>
      <p:ext uri="{BB962C8B-B14F-4D97-AF65-F5344CB8AC3E}">
        <p14:creationId xmlns:p14="http://schemas.microsoft.com/office/powerpoint/2010/main" val="264978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Подводя итоги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1131590"/>
            <a:ext cx="81369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Количество испытаний практически не изменилось. Пять испытаний полностью повторяют ГТО СССР. </a:t>
            </a:r>
          </a:p>
          <a:p>
            <a:r>
              <a:rPr lang="ru-RU" sz="1600" dirty="0" smtClean="0"/>
              <a:t>Часть испытаний стали проще: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П</a:t>
            </a:r>
            <a:r>
              <a:rPr lang="ru-RU" sz="1600" dirty="0" smtClean="0"/>
              <a:t>лавание 50 вместо 100 метров;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Стрельба с 10 вместо 50 и 25 метров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r>
              <a:rPr lang="ru-RU" sz="1600" dirty="0"/>
              <a:t>Часть </a:t>
            </a:r>
            <a:r>
              <a:rPr lang="ru-RU" sz="1600" dirty="0" smtClean="0"/>
              <a:t>сложнее: </a:t>
            </a:r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Кросс 2 и 3 километра вместо 0,5 и 1;</a:t>
            </a:r>
            <a:endParaRPr lang="ru-RU" sz="1600" dirty="0"/>
          </a:p>
          <a:p>
            <a:endParaRPr lang="ru-RU" sz="1600" dirty="0" smtClean="0"/>
          </a:p>
          <a:p>
            <a:r>
              <a:rPr lang="ru-RU" sz="1600" dirty="0" smtClean="0"/>
              <a:t>Больше внимание уделили испытаниям на гимнастику, теперь в ГТО есть: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Поднимание туловища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Наклон вперед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4966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Подводя итоги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67544" y="1131590"/>
            <a:ext cx="81369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При сравнение одинаковых испытаний можно сказать: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/>
              <a:t>Получение серебряного значка </a:t>
            </a:r>
            <a:r>
              <a:rPr lang="ru-RU" sz="1600" dirty="0" smtClean="0"/>
              <a:t>стало </a:t>
            </a:r>
            <a:r>
              <a:rPr lang="ru-RU" sz="1600" dirty="0"/>
              <a:t>легче: нормативы уменьшили, количество испытаний снизили до </a:t>
            </a:r>
            <a:r>
              <a:rPr lang="ru-RU" sz="1600" dirty="0" smtClean="0"/>
              <a:t>семи;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Нормативы для юноши в целом снизили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Нормативы для девушек стали сложнее в испытаниях на выносливость и гимнастику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Получение золотого значка практически не изменилось, испытаний стало на 1 меньше, нормативы стали сложнее – теперь нужно все 8 нормативов сдать на уровень золотого значка (в СССР 2 норматива можно было сдать на уровень серебряного) </a:t>
            </a:r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19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dirty="0"/>
              <a:t>Сравнение норм ГТО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Тогда и сейчас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563638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СПАСИБО ЗА ВНИМАНИЕ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2283718"/>
            <a:ext cx="3600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Ссылки:</a:t>
            </a:r>
          </a:p>
          <a:p>
            <a:r>
              <a:rPr lang="ru-RU" dirty="0" smtClean="0"/>
              <a:t>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://www.gto-normy.ru</a:t>
            </a:r>
            <a:r>
              <a:rPr lang="en-US" dirty="0" smtClean="0">
                <a:hlinkClick r:id="rId2"/>
              </a:rPr>
              <a:t>/</a:t>
            </a:r>
            <a:endParaRPr lang="ru-RU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olimp.kcbux.ru/Raznoe/gto/gto.html</a:t>
            </a:r>
            <a:endParaRPr lang="ru-RU" dirty="0" smtClean="0"/>
          </a:p>
          <a:p>
            <a:r>
              <a:rPr lang="en-US" dirty="0">
                <a:hlinkClick r:id="rId4"/>
              </a:rPr>
              <a:t>http://xn----dtbiacgg5bk6aido5c2d.xn--p1ai/detyam/normativi_gto_1972_goda</a:t>
            </a:r>
            <a:r>
              <a:rPr lang="en-US" dirty="0" smtClean="0">
                <a:hlinkClick r:id="rId4"/>
              </a:rPr>
              <a:t>/</a:t>
            </a:r>
            <a:endParaRPr lang="ru-RU" dirty="0" smtClean="0"/>
          </a:p>
          <a:p>
            <a:r>
              <a:rPr lang="en-US" dirty="0">
                <a:hlinkClick r:id="rId5"/>
              </a:rPr>
              <a:t>http://kompleks-gto.ru/vsesoyuznyj-fizkulturnyj-kompleks-gto-1972-goda-gotov-k-trudu-i-oborone-sssr</a:t>
            </a:r>
            <a:r>
              <a:rPr lang="en-US" dirty="0" smtClean="0">
                <a:hlinkClick r:id="rId5"/>
              </a:rPr>
              <a:t>/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5723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Shape 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74302" y="1847137"/>
            <a:ext cx="2707975" cy="267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Shape 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19902" y="1831101"/>
            <a:ext cx="2707975" cy="2707975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67544" y="51470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3600" dirty="0"/>
              <a:t>Знак ГТО в СССР и России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67544" y="0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3600" dirty="0"/>
              <a:t>Сравнение нормативов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ru" dirty="0"/>
              <a:t>Норматив ГТО </a:t>
            </a:r>
            <a:r>
              <a:rPr lang="ru" dirty="0" smtClean="0"/>
              <a:t>СССР от 1972 года</a:t>
            </a:r>
            <a:endParaRPr lang="ru" dirty="0"/>
          </a:p>
          <a:p>
            <a:pPr algn="ctr" rtl="0">
              <a:spcBef>
                <a:spcPts val="0"/>
              </a:spcBef>
              <a:buNone/>
            </a:pPr>
            <a:endParaRPr dirty="0"/>
          </a:p>
          <a:p>
            <a:pPr algn="ctr">
              <a:spcBef>
                <a:spcPts val="0"/>
              </a:spcBef>
              <a:buNone/>
            </a:pPr>
            <a:r>
              <a:rPr lang="ru" dirty="0"/>
              <a:t>«III ступень — «Сила и мужество» </a:t>
            </a:r>
            <a:r>
              <a:rPr lang="ru" dirty="0" smtClean="0"/>
              <a:t>—16—18 </a:t>
            </a:r>
            <a:r>
              <a:rPr lang="ru" dirty="0"/>
              <a:t>лет» 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ru" dirty="0"/>
              <a:t>Норматив ГТО </a:t>
            </a:r>
            <a:r>
              <a:rPr lang="ru" dirty="0" smtClean="0"/>
              <a:t>России</a:t>
            </a:r>
          </a:p>
          <a:p>
            <a:pPr algn="ctr">
              <a:buClr>
                <a:schemeClr val="dk1"/>
              </a:buClr>
              <a:buSzPct val="36666"/>
              <a:buNone/>
            </a:pPr>
            <a:r>
              <a:rPr lang="ru" dirty="0"/>
              <a:t>от </a:t>
            </a:r>
            <a:r>
              <a:rPr lang="ru" dirty="0" smtClean="0"/>
              <a:t>2015 года</a:t>
            </a:r>
            <a:endParaRPr lang="ru" dirty="0"/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endParaRPr lang="ru" dirty="0"/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ru" dirty="0" smtClean="0"/>
              <a:t>«</a:t>
            </a:r>
            <a:r>
              <a:rPr lang="ru" dirty="0"/>
              <a:t>5 ступень </a:t>
            </a:r>
            <a:r>
              <a:rPr lang="ru" dirty="0" smtClean="0"/>
              <a:t>– для школьников </a:t>
            </a:r>
            <a:r>
              <a:rPr lang="ru" dirty="0"/>
              <a:t>16-17 лет» 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67544" y="51470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3600" dirty="0"/>
              <a:t>Количество испытаний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291923"/>
              </p:ext>
            </p:extLst>
          </p:nvPr>
        </p:nvGraphicFramePr>
        <p:xfrm>
          <a:off x="1547664" y="1059582"/>
          <a:ext cx="6096000" cy="3294112"/>
        </p:xfrm>
        <a:graphic>
          <a:graphicData uri="http://schemas.openxmlformats.org/drawingml/2006/table">
            <a:tbl>
              <a:tblPr firstRow="1" bandRow="1"/>
              <a:tblGrid>
                <a:gridCol w="3048000"/>
                <a:gridCol w="3048000"/>
              </a:tblGrid>
              <a:tr h="1663156"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5478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10</a:t>
                      </a:r>
                      <a:endParaRPr lang="ru-RU" sz="44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11</a:t>
                      </a:r>
                      <a:endParaRPr lang="ru-RU" sz="44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15478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СССР</a:t>
                      </a:r>
                      <a:endParaRPr lang="ru-RU" sz="44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Россия</a:t>
                      </a:r>
                      <a:endParaRPr lang="ru-RU" sz="44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031" name="Picture 7" descr="C:\Users\Home\Documents\russia_round_icon_6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059582"/>
            <a:ext cx="2232248" cy="167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Home\Documents\ussr_round_icon_64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39888"/>
            <a:ext cx="2018102" cy="151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8166"/>
            <a:ext cx="8229600" cy="8574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Система значков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 algn="ctr">
              <a:buNone/>
            </a:pP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2 значка</a:t>
            </a:r>
          </a:p>
          <a:p>
            <a:pPr marL="0" indent="0" algn="ctr">
              <a:buNone/>
            </a:pPr>
            <a:endParaRPr lang="ru-RU" sz="2400" dirty="0" smtClean="0"/>
          </a:p>
          <a:p>
            <a:r>
              <a:rPr lang="ru-RU" sz="2400" dirty="0" smtClean="0"/>
              <a:t>Серебряный</a:t>
            </a:r>
          </a:p>
          <a:p>
            <a:endParaRPr lang="ru-RU" sz="2400" dirty="0"/>
          </a:p>
          <a:p>
            <a:pPr marL="0" indent="0">
              <a:buNone/>
            </a:pPr>
            <a:r>
              <a:rPr lang="ru-RU" sz="2400" i="1" dirty="0"/>
              <a:t>«На </a:t>
            </a:r>
            <a:r>
              <a:rPr lang="ru-RU" sz="2400" i="1" dirty="0" smtClean="0"/>
              <a:t>серебряный значок </a:t>
            </a:r>
            <a:r>
              <a:rPr lang="ru-RU" sz="2400" i="1" dirty="0"/>
              <a:t>необходимо выполнить </a:t>
            </a:r>
            <a:r>
              <a:rPr lang="ru-RU" sz="2400" i="1" dirty="0" smtClean="0"/>
              <a:t>9 норм </a:t>
            </a:r>
            <a:r>
              <a:rPr lang="ru-RU" sz="2400" i="1" dirty="0"/>
              <a:t>на уровне требований, установленных для </a:t>
            </a:r>
            <a:r>
              <a:rPr lang="ru-RU" sz="2400" i="1" dirty="0" smtClean="0"/>
              <a:t>серебряного </a:t>
            </a:r>
            <a:r>
              <a:rPr lang="ru-RU" sz="2400" i="1" dirty="0"/>
              <a:t>значка (исключая 10 норму)»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Золотой</a:t>
            </a:r>
          </a:p>
          <a:p>
            <a:pPr marL="0" indent="0" algn="just">
              <a:buNone/>
            </a:pPr>
            <a:endParaRPr lang="ru-RU" sz="2400" i="1" dirty="0" smtClean="0"/>
          </a:p>
          <a:p>
            <a:pPr marL="0" indent="0" algn="just">
              <a:buNone/>
            </a:pPr>
            <a:endParaRPr lang="ru-RU" sz="2400" i="1" dirty="0"/>
          </a:p>
          <a:p>
            <a:pPr marL="0" indent="0" algn="just">
              <a:buNone/>
            </a:pPr>
            <a:r>
              <a:rPr lang="ru-RU" sz="2400" i="1" dirty="0" smtClean="0"/>
              <a:t>«На </a:t>
            </a:r>
            <a:r>
              <a:rPr lang="ru-RU" sz="2400" i="1" dirty="0"/>
              <a:t>золотой значок необходимо выполнить не менее 7 норм на уровне требований, установленных для золотого значка, а 2 нормы на уровне требований, установленных для серебряного значка (исключая 10 норму</a:t>
            </a:r>
            <a:r>
              <a:rPr lang="ru-RU" sz="2400" i="1" dirty="0" smtClean="0"/>
              <a:t>)»</a:t>
            </a:r>
            <a:endParaRPr lang="ru-RU" sz="2400" i="1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ru-RU" sz="3300" dirty="0" smtClean="0"/>
          </a:p>
          <a:p>
            <a:pPr marL="0" indent="0" algn="ctr">
              <a:buNone/>
            </a:pPr>
            <a:endParaRPr lang="ru-RU" sz="3300" dirty="0" smtClean="0"/>
          </a:p>
          <a:p>
            <a:pPr marL="0" indent="0" algn="ctr">
              <a:buNone/>
            </a:pPr>
            <a:endParaRPr lang="ru-RU" sz="3300" dirty="0"/>
          </a:p>
          <a:p>
            <a:pPr marL="0" indent="0" algn="ctr">
              <a:buNone/>
            </a:pPr>
            <a:r>
              <a:rPr lang="ru-RU" sz="3300" dirty="0" smtClean="0"/>
              <a:t>3 значка</a:t>
            </a:r>
            <a:endParaRPr lang="ru-RU" sz="3300" dirty="0"/>
          </a:p>
          <a:p>
            <a:r>
              <a:rPr lang="ru-RU" sz="3300" dirty="0" smtClean="0"/>
              <a:t>Бронзовый</a:t>
            </a:r>
          </a:p>
          <a:p>
            <a:endParaRPr lang="ru-RU" sz="3300" dirty="0" smtClean="0"/>
          </a:p>
          <a:p>
            <a:pPr marL="0" indent="0" algn="just">
              <a:buNone/>
            </a:pPr>
            <a:r>
              <a:rPr lang="ru-RU" sz="3300" i="1" dirty="0"/>
              <a:t>«На </a:t>
            </a:r>
            <a:r>
              <a:rPr lang="ru-RU" sz="3300" i="1" dirty="0" smtClean="0"/>
              <a:t>бронзовый значок </a:t>
            </a:r>
            <a:r>
              <a:rPr lang="ru-RU" sz="3300" i="1" dirty="0"/>
              <a:t>необходимо выполнить </a:t>
            </a:r>
            <a:endParaRPr lang="ru-RU" sz="3300" i="1" dirty="0" smtClean="0"/>
          </a:p>
          <a:p>
            <a:pPr marL="0" indent="0" algn="just">
              <a:buNone/>
            </a:pPr>
            <a:r>
              <a:rPr lang="ru-RU" sz="3300" i="1" dirty="0" smtClean="0"/>
              <a:t>6 обязательных </a:t>
            </a:r>
            <a:r>
              <a:rPr lang="ru-RU" sz="3300" i="1" dirty="0"/>
              <a:t>норм на уровне требований, установленных для </a:t>
            </a:r>
            <a:r>
              <a:rPr lang="ru-RU" sz="3300" i="1" dirty="0" smtClean="0"/>
              <a:t>бронзового значка»</a:t>
            </a:r>
            <a:endParaRPr lang="ru-RU" sz="3300" dirty="0"/>
          </a:p>
          <a:p>
            <a:endParaRPr lang="ru-RU" sz="3300" dirty="0" smtClean="0"/>
          </a:p>
          <a:p>
            <a:r>
              <a:rPr lang="ru-RU" sz="3300" dirty="0" smtClean="0"/>
              <a:t>Серебряный</a:t>
            </a:r>
          </a:p>
          <a:p>
            <a:pPr marL="0" indent="0">
              <a:buNone/>
            </a:pPr>
            <a:endParaRPr lang="ru-RU" sz="3300" dirty="0" smtClean="0"/>
          </a:p>
          <a:p>
            <a:pPr marL="0" indent="0" algn="just">
              <a:buNone/>
            </a:pPr>
            <a:r>
              <a:rPr lang="ru-RU" sz="3300" i="1" dirty="0"/>
              <a:t>«На серебряный </a:t>
            </a:r>
            <a:r>
              <a:rPr lang="ru-RU" sz="3300" i="1" dirty="0" smtClean="0"/>
              <a:t>значок </a:t>
            </a:r>
            <a:r>
              <a:rPr lang="ru-RU" sz="3300" i="1" dirty="0"/>
              <a:t>необходимо выполнить </a:t>
            </a:r>
            <a:endParaRPr lang="ru-RU" sz="3300" i="1" dirty="0" smtClean="0"/>
          </a:p>
          <a:p>
            <a:pPr marL="0" indent="0" algn="just">
              <a:buNone/>
            </a:pPr>
            <a:r>
              <a:rPr lang="ru-RU" sz="3300" i="1" dirty="0" smtClean="0"/>
              <a:t>7 норм </a:t>
            </a:r>
            <a:r>
              <a:rPr lang="ru-RU" sz="3300" i="1" dirty="0"/>
              <a:t>на уровне требований, установленных для </a:t>
            </a:r>
            <a:r>
              <a:rPr lang="ru-RU" sz="3300" i="1" dirty="0" smtClean="0"/>
              <a:t>серебряного значка. 6 обязательных и 1 на выбор»</a:t>
            </a:r>
            <a:endParaRPr lang="ru-RU" sz="3300" dirty="0"/>
          </a:p>
          <a:p>
            <a:pPr marL="0" indent="0">
              <a:buNone/>
            </a:pPr>
            <a:endParaRPr lang="ru-RU" sz="3300" dirty="0" smtClean="0"/>
          </a:p>
          <a:p>
            <a:pPr marL="0" indent="0">
              <a:buNone/>
            </a:pPr>
            <a:endParaRPr lang="ru-RU" sz="3300" dirty="0"/>
          </a:p>
          <a:p>
            <a:r>
              <a:rPr lang="ru-RU" sz="3300" dirty="0"/>
              <a:t>Золотой</a:t>
            </a:r>
          </a:p>
          <a:p>
            <a:pPr marL="0" indent="0" algn="just">
              <a:buNone/>
            </a:pPr>
            <a:endParaRPr lang="ru-RU" sz="3300" i="1" dirty="0" smtClean="0"/>
          </a:p>
          <a:p>
            <a:pPr marL="0" indent="0" algn="just">
              <a:buNone/>
            </a:pPr>
            <a:r>
              <a:rPr lang="ru-RU" sz="3300" i="1" dirty="0" smtClean="0"/>
              <a:t>«</a:t>
            </a:r>
            <a:r>
              <a:rPr lang="ru-RU" sz="3300" i="1" dirty="0"/>
              <a:t>На </a:t>
            </a:r>
            <a:r>
              <a:rPr lang="ru-RU" sz="3300" i="1" dirty="0" smtClean="0"/>
              <a:t>золотой значок </a:t>
            </a:r>
            <a:r>
              <a:rPr lang="ru-RU" sz="3300" i="1" dirty="0"/>
              <a:t>необходимо выполнить </a:t>
            </a:r>
            <a:r>
              <a:rPr lang="ru-RU" sz="3300" i="1" dirty="0" smtClean="0"/>
              <a:t>8 </a:t>
            </a:r>
            <a:r>
              <a:rPr lang="ru-RU" sz="3300" i="1" dirty="0"/>
              <a:t>норм на уровне требований, установленных для </a:t>
            </a:r>
            <a:r>
              <a:rPr lang="ru-RU" sz="3300" i="1" dirty="0" smtClean="0"/>
              <a:t>золотого значка</a:t>
            </a:r>
            <a:r>
              <a:rPr lang="ru-RU" sz="3300" i="1" dirty="0"/>
              <a:t>. 6 обязательных и </a:t>
            </a:r>
            <a:r>
              <a:rPr lang="ru-RU" sz="3300" i="1" dirty="0" smtClean="0"/>
              <a:t>2 </a:t>
            </a:r>
            <a:r>
              <a:rPr lang="ru-RU" sz="3300" i="1" dirty="0"/>
              <a:t>на выбор»</a:t>
            </a:r>
            <a:endParaRPr lang="ru-RU" sz="3300" dirty="0"/>
          </a:p>
          <a:p>
            <a:pPr marL="0" indent="0" algn="just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7" descr="C:\Users\Home\Documents\russia_round_icon_6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915566"/>
            <a:ext cx="1080120" cy="810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C:\Users\Home\Documents\ussr_round_icon_6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843559"/>
            <a:ext cx="1106026" cy="82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99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9503"/>
            <a:ext cx="8229600" cy="651868"/>
          </a:xfrm>
        </p:spPr>
        <p:txBody>
          <a:bodyPr>
            <a:noAutofit/>
          </a:bodyPr>
          <a:lstStyle/>
          <a:p>
            <a:r>
              <a:rPr lang="ru-RU" sz="3600" dirty="0" smtClean="0"/>
              <a:t>Сравнение одинаковых испытаний</a:t>
            </a:r>
            <a:endParaRPr lang="ru-RU" sz="3600" dirty="0"/>
          </a:p>
        </p:txBody>
      </p:sp>
      <p:pic>
        <p:nvPicPr>
          <p:cNvPr id="8" name="Picture 7" descr="C:\Users\Home\Documents\russia_round_icon_6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70" y="915567"/>
            <a:ext cx="4128459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Home\Documents\ussr_round_icon_6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04051"/>
            <a:ext cx="4104456" cy="3078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69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Бег 100 метров (сек) юноши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26271575"/>
              </p:ext>
            </p:extLst>
          </p:nvPr>
        </p:nvGraphicFramePr>
        <p:xfrm>
          <a:off x="1547664" y="1131591"/>
          <a:ext cx="604867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6156176" y="4587974"/>
            <a:ext cx="2612976" cy="428700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rmAutofit fontScale="77500" lnSpcReduction="20000"/>
          </a:bodyPr>
          <a:lstStyle>
            <a:lvl1pPr algn="ctr" defTabSz="914400" rtl="0" eaLnBrk="1" latinLnBrk="0" hangingPunct="1">
              <a:spcBef>
                <a:spcPts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r>
              <a:rPr lang="ru-RU" sz="1400" i="1" dirty="0" smtClean="0"/>
              <a:t>*Бронзового значка в ГТО СССР не было</a:t>
            </a:r>
            <a:endParaRPr lang="ru-RU" sz="1400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03648" y="4011910"/>
            <a:ext cx="6408712" cy="428700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rmAutofit fontScale="92500"/>
          </a:bodyPr>
          <a:lstStyle>
            <a:lvl1pPr algn="ctr" defTabSz="914400" rtl="0" eaLnBrk="1" latinLnBrk="0" hangingPunct="1">
              <a:spcBef>
                <a:spcPts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r>
              <a:rPr lang="ru-RU" sz="1400" b="1" dirty="0" smtClean="0"/>
              <a:t>В испытании бег 100 метров юноши мы видим небольшое упрощение норматива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25591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Бег 100 метров (сек) девушки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82454660"/>
              </p:ext>
            </p:extLst>
          </p:nvPr>
        </p:nvGraphicFramePr>
        <p:xfrm>
          <a:off x="1547664" y="1131591"/>
          <a:ext cx="604867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6156176" y="4587974"/>
            <a:ext cx="2612976" cy="428700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rmAutofit fontScale="77500" lnSpcReduction="20000"/>
          </a:bodyPr>
          <a:lstStyle>
            <a:lvl1pPr algn="ctr" defTabSz="914400" rtl="0" eaLnBrk="1" latinLnBrk="0" hangingPunct="1">
              <a:spcBef>
                <a:spcPts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r>
              <a:rPr lang="ru-RU" sz="1400" i="1" dirty="0" smtClean="0"/>
              <a:t>*Бронзового значка в ГТО СССР не было</a:t>
            </a:r>
            <a:endParaRPr lang="ru-RU" sz="1400" i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03648" y="4011910"/>
            <a:ext cx="6408712" cy="428700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rmAutofit fontScale="85000" lnSpcReduction="10000"/>
          </a:bodyPr>
          <a:lstStyle>
            <a:lvl1pPr algn="ctr" defTabSz="914400" rtl="0" eaLnBrk="1" latinLnBrk="0" hangingPunct="1">
              <a:spcBef>
                <a:spcPts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r>
              <a:rPr lang="ru-RU" sz="1400" b="1" dirty="0" smtClean="0"/>
              <a:t>В испытании бег 100 метров девушки мы видим более сильные упрощения норматива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232666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734</Words>
  <Application>Microsoft Office PowerPoint</Application>
  <PresentationFormat>Экран (16:9)</PresentationFormat>
  <Paragraphs>161</Paragraphs>
  <Slides>20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Всероссийский физкультурно-спортивный комплекс  «Готов к труду и обороне» (ГТО)                                                                   Сравнение норм ГТО 1972 и 2014г</vt:lpstr>
      <vt:lpstr>Сравнение норм ГТО</vt:lpstr>
      <vt:lpstr>Знак ГТО в СССР и России</vt:lpstr>
      <vt:lpstr>Сравнение нормативов</vt:lpstr>
      <vt:lpstr>Количество испытаний</vt:lpstr>
      <vt:lpstr>Система значков</vt:lpstr>
      <vt:lpstr>Сравнение одинаковых испытаний</vt:lpstr>
      <vt:lpstr>Бег 100 метров (сек) юноши</vt:lpstr>
      <vt:lpstr>Бег 100 метров (сек) девушки</vt:lpstr>
      <vt:lpstr>Прыжок в длину с места (в см) юноши</vt:lpstr>
      <vt:lpstr>Прыжок в длину с места (в см) девушки</vt:lpstr>
      <vt:lpstr>Метание снаряда 700г (в метрах) юноши</vt:lpstr>
      <vt:lpstr>  Метание снаряда 500г (в метрах) девушки</vt:lpstr>
      <vt:lpstr>Бег на лыжах 5 км (в мин) юноши</vt:lpstr>
      <vt:lpstr>Бег на лыжах 3 км (в мин) девушки</vt:lpstr>
      <vt:lpstr>Подтягивание из виса (в кол-ве раз) юноши</vt:lpstr>
      <vt:lpstr>Сгибание и разгибание рук, лежа в упоре (в кол-ве раз) девушки</vt:lpstr>
      <vt:lpstr>Подводя итоги</vt:lpstr>
      <vt:lpstr>Подводя итоги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Сравнение норм ГТО</dc:title>
  <dc:creator>СВЕТЛАНА</dc:creator>
  <cp:lastModifiedBy>Кулагина</cp:lastModifiedBy>
  <cp:revision>23</cp:revision>
  <dcterms:modified xsi:type="dcterms:W3CDTF">2015-04-17T20:30:25Z</dcterms:modified>
</cp:coreProperties>
</file>