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7688" y="517525"/>
            <a:ext cx="7881937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казённое учреждение Фабричная основная общеобразовательная школа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Лальск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2413" y="1916832"/>
            <a:ext cx="889158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Gabriola" pitchFamily="82" charset="0"/>
                <a:ea typeface="SimSun" pitchFamily="2" charset="-122"/>
              </a:rPr>
              <a:t>Технологическая карта как способ эффективной организации деятельности учителя и ученика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Gabriola" pitchFamily="82" charset="0"/>
                <a:ea typeface="SimSun" pitchFamily="2" charset="-122"/>
              </a:rPr>
              <a:t>в условиях новых ФГОС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4" y="5445224"/>
            <a:ext cx="31464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19700" y="5516563"/>
            <a:ext cx="345598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Марьинская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Т.Ю., 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 МОКУ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ФООШ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Лальск</a:t>
            </a:r>
          </a:p>
        </p:txBody>
      </p:sp>
    </p:spTree>
    <p:extLst>
      <p:ext uri="{BB962C8B-B14F-4D97-AF65-F5344CB8AC3E}">
        <p14:creationId xmlns:p14="http://schemas.microsoft.com/office/powerpoint/2010/main" val="27731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89" y="132347"/>
            <a:ext cx="83280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98463" y="2070100"/>
            <a:ext cx="82756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учебный процесс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проектируется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цели до результата;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организуется поэтапная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учащихся;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обеспечиваются условия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деятельности.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4" y="5013176"/>
            <a:ext cx="132873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619250" y="489589"/>
            <a:ext cx="720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Структура технологической карты: 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363538" y="1557338"/>
            <a:ext cx="86009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название темы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указанием часов, отведенных на ее изучение;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освоения учебного содержания;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(предметные, личностные,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связи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особенности организации пространства (формы работы и ресурсы);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этапы изучения темы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(на каждом этапе работы определяется цель и прогнозируемый результат, даются практические задания на отработку материала и диагностические задания на проверку его понимания и усвоения);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контрольное задание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проверку достижения планируемых результатов.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1" y="379412"/>
            <a:ext cx="990877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323850" y="404813"/>
            <a:ext cx="83518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компоненты современного урока.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Организационный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организация класса в течение всего урока, готовность учащихся к уроку, порядок и дисциплина.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Целевой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постановка целей учения перед учащимися, как на весь урок, так и на отдельные его этапы.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Мотивационный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определение значимости изучаемого материала как в данной теме, так и во всём курсе.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Коммуникативный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уровень общения учителя с классом.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Содержательный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подбор материала для изучения, закрепления, повторения, самостоятельной работы и т.п.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Технологический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выбор форм, методов и приёмов обучения, оптимальных для данного типа урока, для данной темы, для данного класса и т.п.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Контрольно-оценочный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использование оценки  деятельности ученика на уроке для стимулирования его активности и развития познавательного интереса.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Аналитический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подведение итогов урока, анализ деятельности учащихся на уроке, анализ результатов собственной деятельности по организации урока.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0" y="116632"/>
            <a:ext cx="84802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7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8497887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Структура современного урока: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1.Организационный момент: тема; цель; планируемые образовательные результаты.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2.Проверка выполнения домашнего задания (в случае, если оно задавалось).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3.Подготовка к активной учебной деятельности каждого ученика на основном этапе урока: постановка учебной задачи, актуализация знаний.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4.Сообщение нового материала.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5.Решение учебной задачи.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6.Усвоение новых знаний.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7.Первичная проверка понимания учащимися нового учебного материала (текущий контроль с тестом).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8.Закрепление изученного материала.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9.Обобщение и систематизация знаний.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10.Контроль и самопроверка знаний (самостоятельная работа, итоговый контроль с тестом).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11.Подведение итогов: диагностика результатов урока, рефлексия достижения цели.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12.Домашнее задание и инструктаж по его выполнению.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4802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3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0" y="5085184"/>
            <a:ext cx="132873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46038"/>
            <a:ext cx="6274395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3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1437"/>
            <a:ext cx="678815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4" y="5248569"/>
            <a:ext cx="132873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5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258888" y="188913"/>
          <a:ext cx="7561262" cy="691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Документ" r:id="rId3" imgW="6787946" imgH="9138928" progId="Word.Document.12">
                  <p:embed/>
                </p:oleObj>
              </mc:Choice>
              <mc:Fallback>
                <p:oleObj name="Документ" r:id="rId3" imgW="6787946" imgH="9138928" progId="Word.Document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88913"/>
                        <a:ext cx="7561262" cy="691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88640"/>
            <a:ext cx="1046440" cy="6264696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Технологическая карта урока, </a:t>
            </a:r>
          </a:p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соответствующая требованиям ФГОС</a:t>
            </a:r>
          </a:p>
        </p:txBody>
      </p:sp>
    </p:spTree>
    <p:extLst>
      <p:ext uri="{BB962C8B-B14F-4D97-AF65-F5344CB8AC3E}">
        <p14:creationId xmlns:p14="http://schemas.microsoft.com/office/powerpoint/2010/main" val="17303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404664"/>
            <a:ext cx="8874125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32873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2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5" y="2235166"/>
            <a:ext cx="8650287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51519" y="260648"/>
            <a:ext cx="857815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Технологическая карта с методической структурой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Ф.И.О. учителя: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______________________________________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Класс: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____Дата: _____Предмет_______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 урока по расписанию: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 урока:_____________________________________________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Место и роль урока в изучаемой теме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:____________________________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Цель урока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:_____________________________________________________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00795"/>
            <a:ext cx="864096" cy="10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2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908720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Ф.И.О. учителя: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Класс: ____Дата: ______Предмет____ № урока по расписанию: ____________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Тема урока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:_________________________________________________________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Место и роль урока в изучаемой теме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:___________________________________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Цель урока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:_________________________________________________________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94116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* ФОУД – форма организации учебной деятельности обучающихся (Ф – фронтальная, И – индивидуальная, П – парная, Г – групповая)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145069"/>
              </p:ext>
            </p:extLst>
          </p:nvPr>
        </p:nvGraphicFramePr>
        <p:xfrm>
          <a:off x="159889" y="3573016"/>
          <a:ext cx="8680205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Документ" r:id="rId3" imgW="6084454" imgH="743067" progId="Word.Document.12">
                  <p:embed/>
                </p:oleObj>
              </mc:Choice>
              <mc:Fallback>
                <p:oleObj name="Документ" r:id="rId3" imgW="6084454" imgH="7430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889" y="3573016"/>
                        <a:ext cx="8680205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11760" y="404664"/>
            <a:ext cx="317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Технологическая карта урока 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2875002"/>
            <a:ext cx="3411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Характеристика этапов урока</a:t>
            </a:r>
          </a:p>
        </p:txBody>
      </p:sp>
    </p:spTree>
    <p:extLst>
      <p:ext uri="{BB962C8B-B14F-4D97-AF65-F5344CB8AC3E}">
        <p14:creationId xmlns:p14="http://schemas.microsoft.com/office/powerpoint/2010/main" val="401912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611560" y="970850"/>
            <a:ext cx="821507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latin typeface="Gabriola" pitchFamily="82" charset="0"/>
                <a:cs typeface="Times New Roman" pitchFamily="18" charset="0"/>
              </a:rPr>
              <a:t>«</a:t>
            </a:r>
            <a:r>
              <a:rPr lang="ru-RU" sz="6000" dirty="0">
                <a:latin typeface="Gabriola" pitchFamily="82" charset="0"/>
                <a:ea typeface="Microsoft YaHei" pitchFamily="34" charset="-122"/>
                <a:cs typeface="Times New Roman" pitchFamily="18" charset="0"/>
              </a:rPr>
              <a:t>Если мы будем учить сегодня </a:t>
            </a:r>
            <a:r>
              <a:rPr lang="ru-RU" sz="6000" dirty="0" smtClean="0">
                <a:latin typeface="Gabriola" pitchFamily="82" charset="0"/>
                <a:ea typeface="Microsoft YaHei" pitchFamily="34" charset="-122"/>
                <a:cs typeface="Times New Roman" pitchFamily="18" charset="0"/>
              </a:rPr>
              <a:t>  так</a:t>
            </a:r>
            <a:r>
              <a:rPr lang="ru-RU" sz="6000" dirty="0">
                <a:latin typeface="Gabriola" pitchFamily="82" charset="0"/>
                <a:ea typeface="Microsoft YaHei" pitchFamily="34" charset="-122"/>
                <a:cs typeface="Times New Roman" pitchFamily="18" charset="0"/>
              </a:rPr>
              <a:t>,  как мы учили вчера, </a:t>
            </a:r>
            <a:endParaRPr lang="ru-RU" sz="6000" dirty="0" smtClean="0">
              <a:latin typeface="Gabriola" pitchFamily="82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ru-RU" sz="6000" dirty="0" smtClean="0">
                <a:latin typeface="Gabriola" pitchFamily="82" charset="0"/>
                <a:ea typeface="Microsoft YaHei" pitchFamily="34" charset="-122"/>
                <a:cs typeface="Times New Roman" pitchFamily="18" charset="0"/>
              </a:rPr>
              <a:t>мы </a:t>
            </a:r>
            <a:r>
              <a:rPr lang="ru-RU" sz="6000" dirty="0">
                <a:latin typeface="Gabriola" pitchFamily="82" charset="0"/>
                <a:ea typeface="Microsoft YaHei" pitchFamily="34" charset="-122"/>
                <a:cs typeface="Times New Roman" pitchFamily="18" charset="0"/>
              </a:rPr>
              <a:t>украдем у  детей завтра»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3600" dirty="0" smtClean="0">
                <a:latin typeface="Gabriola" pitchFamily="82" charset="0"/>
                <a:cs typeface="Times New Roman" pitchFamily="18" charset="0"/>
              </a:rPr>
              <a:t>Джон  </a:t>
            </a:r>
            <a:r>
              <a:rPr lang="ru-RU" sz="3600" dirty="0" err="1">
                <a:latin typeface="Gabriola" pitchFamily="82" charset="0"/>
                <a:cs typeface="Times New Roman" pitchFamily="18" charset="0"/>
              </a:rPr>
              <a:t>Дьюи</a:t>
            </a:r>
            <a:endParaRPr lang="ru-RU" sz="3600" dirty="0"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132873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7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59859"/>
              </p:ext>
            </p:extLst>
          </p:nvPr>
        </p:nvGraphicFramePr>
        <p:xfrm>
          <a:off x="395536" y="4869160"/>
          <a:ext cx="8424936" cy="1004228"/>
        </p:xfrm>
        <a:graphic>
          <a:graphicData uri="http://schemas.openxmlformats.org/drawingml/2006/table">
            <a:tbl>
              <a:tblPr firstRow="1" firstCol="1" bandRow="1"/>
              <a:tblGrid>
                <a:gridCol w="1052681"/>
                <a:gridCol w="1052681"/>
                <a:gridCol w="1052681"/>
                <a:gridCol w="1052681"/>
                <a:gridCol w="1053553"/>
                <a:gridCol w="1053553"/>
                <a:gridCol w="1053553"/>
                <a:gridCol w="1053553"/>
              </a:tblGrid>
              <a:tr h="1004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,Bold"/>
                          <a:ea typeface="Calibri"/>
                          <a:cs typeface="Times New Roman,Bold"/>
                        </a:rPr>
                        <a:t>Название этапа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,Bold"/>
                          <a:ea typeface="Calibri"/>
                          <a:cs typeface="Times New Roman,Bold"/>
                        </a:rPr>
                        <a:t>Задачи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,Bold"/>
                          <a:ea typeface="Calibri"/>
                          <a:cs typeface="Times New Roman,Bold"/>
                        </a:rPr>
                        <a:t>Длительность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,Bold"/>
                          <a:ea typeface="Calibri"/>
                          <a:cs typeface="Times New Roman,Bold"/>
                        </a:rPr>
                        <a:t>Основной вид деятельности со средствами ИКТ</a:t>
                      </a:r>
                      <a:endParaRPr lang="ru-RU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,Bold"/>
                          <a:ea typeface="Calibri"/>
                          <a:cs typeface="Times New Roman,Bold"/>
                        </a:rPr>
                        <a:t>Функции и виды деятельности преподавателя</a:t>
                      </a:r>
                      <a:endParaRPr lang="ru-RU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,Bold"/>
                          <a:ea typeface="Calibri"/>
                          <a:cs typeface="Times New Roman,Bold"/>
                        </a:rPr>
                        <a:t>Формы и виды деятельности учащихся</a:t>
                      </a:r>
                      <a:endParaRPr lang="ru-RU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,Bold"/>
                          <a:ea typeface="Calibri"/>
                          <a:cs typeface="Times New Roman,Bold"/>
                        </a:rPr>
                        <a:t>Промежуточный контроль</a:t>
                      </a:r>
                      <a:endParaRPr lang="ru-RU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,Bold"/>
                          <a:ea typeface="Calibri"/>
                          <a:cs typeface="Times New Roman,Bold"/>
                        </a:rPr>
                        <a:t>Примечание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2559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7719" y="4293096"/>
            <a:ext cx="3951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Организационная структура урока</a:t>
            </a:r>
          </a:p>
        </p:txBody>
      </p:sp>
    </p:spTree>
    <p:extLst>
      <p:ext uri="{BB962C8B-B14F-4D97-AF65-F5344CB8AC3E}">
        <p14:creationId xmlns:p14="http://schemas.microsoft.com/office/powerpoint/2010/main" val="1660066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528" y="2104777"/>
            <a:ext cx="8280400" cy="89217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400" dirty="0" smtClean="0"/>
              <a:t>          СПАСИБО ЗА  ВНИМАНИЕ!</a:t>
            </a:r>
            <a:br>
              <a:rPr lang="ru-RU" sz="3400" dirty="0" smtClean="0"/>
            </a:br>
            <a:r>
              <a:rPr lang="ru-RU" sz="3400" dirty="0" smtClean="0"/>
              <a:t>               ИНТЕРЕСНЫХ ВАМ УРОКОВ!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1500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4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87487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Современному  обществу нужны образованные, нравственные, предприимчивые люди, которые могут: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388" y="2132856"/>
            <a:ext cx="5545137" cy="491648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анализировать свои действия;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 принимать решения, прогнозируя их возможные последствия;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отличаться мобильностью;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способны к сотрудничеству;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обладать чувством ответственности за судьбу страны, ее социально-экономическое процветание.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1"/>
          <a:stretch/>
        </p:blipFill>
        <p:spPr bwMode="auto">
          <a:xfrm>
            <a:off x="5364088" y="2132856"/>
            <a:ext cx="3517900" cy="4145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0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239713" y="836613"/>
            <a:ext cx="84248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 математической подготовки невозможно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стать образованным современным человеком т.к.: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1.в школе математика служит опорным предметом для смежных дисциплин: физики, химии, информатики;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после школы – получение специальности, в ряде которых необходим высокий уровень образования связанный с непосредственным применением математики: экономика, финансы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3.изучение математики способствует эстетическому воспитанию человека, пониманию красоты и изящества математических рассуждений, восприятию геометрических форм, усвоению идеи симметрии.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308184"/>
            <a:ext cx="134143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8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637"/>
            <a:ext cx="8713787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3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7544" y="1052736"/>
            <a:ext cx="832803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6000" dirty="0">
                <a:latin typeface="Gabriola" pitchFamily="82" charset="0"/>
                <a:ea typeface="Microsoft YaHei" pitchFamily="34" charset="-122"/>
              </a:rPr>
              <a:t>«Настоящий урок начинается </a:t>
            </a:r>
            <a:r>
              <a:rPr lang="ru-RU" sz="6000" dirty="0" smtClean="0">
                <a:latin typeface="Gabriola" pitchFamily="82" charset="0"/>
                <a:ea typeface="Microsoft YaHei" pitchFamily="34" charset="-122"/>
              </a:rPr>
              <a:t>не </a:t>
            </a:r>
            <a:r>
              <a:rPr lang="ru-RU" sz="6000" dirty="0">
                <a:latin typeface="Gabriola" pitchFamily="82" charset="0"/>
                <a:ea typeface="Microsoft YaHei" pitchFamily="34" charset="-122"/>
              </a:rPr>
              <a:t>со звонка, </a:t>
            </a:r>
            <a:r>
              <a:rPr lang="ru-RU" sz="6000" dirty="0" smtClean="0">
                <a:latin typeface="Gabriola" pitchFamily="82" charset="0"/>
                <a:ea typeface="Microsoft YaHei" pitchFamily="34" charset="-122"/>
              </a:rPr>
              <a:t>а </a:t>
            </a:r>
            <a:r>
              <a:rPr lang="ru-RU" sz="6000" dirty="0">
                <a:latin typeface="Gabriola" pitchFamily="82" charset="0"/>
                <a:ea typeface="Microsoft YaHei" pitchFamily="34" charset="-122"/>
              </a:rPr>
              <a:t>задолго до него»</a:t>
            </a:r>
          </a:p>
          <a:p>
            <a:pPr algn="ctr"/>
            <a:r>
              <a:rPr lang="ru-RU" sz="5400" dirty="0">
                <a:latin typeface="Monotype Corsiva" pitchFamily="66" charset="0"/>
              </a:rPr>
              <a:t>                                                                                                                                             </a:t>
            </a:r>
          </a:p>
          <a:p>
            <a:pPr algn="ctr"/>
            <a:r>
              <a:rPr lang="ru-RU" sz="3600" dirty="0">
                <a:latin typeface="Monotype Corsiva" pitchFamily="66" charset="0"/>
              </a:rPr>
              <a:t>                           </a:t>
            </a:r>
            <a:r>
              <a:rPr lang="ru-RU" sz="3600" dirty="0" smtClean="0">
                <a:latin typeface="Monotype Corsiva" pitchFamily="66" charset="0"/>
              </a:rPr>
              <a:t>                            </a:t>
            </a:r>
            <a:r>
              <a:rPr lang="ru-RU" sz="3600" dirty="0" smtClean="0">
                <a:latin typeface="Gabriola" pitchFamily="82" charset="0"/>
              </a:rPr>
              <a:t>С.И</a:t>
            </a:r>
            <a:r>
              <a:rPr lang="ru-RU" sz="3600" dirty="0">
                <a:latin typeface="Gabriola" pitchFamily="82" charset="0"/>
              </a:rPr>
              <a:t>. Гессен.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132873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9512" y="1988840"/>
            <a:ext cx="8747514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rPr>
              <a:t>форма технологической документации, в которой записан весь процесс обработки изделия (темы), указаны операции и их составные части, материалы, производственное оборудование, инструмент, технологические режимы, необходимое для изготовления изделия (прохождения темы)  время, квалификация работников и т.п.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</a:rPr>
              <a:t>              (Политехнический энциклопедический словарь. – М.: Советская энциклопедия, 1989).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83768" y="548441"/>
            <a:ext cx="3613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b="1" dirty="0"/>
              <a:t>ПРОИЗВОДСТВО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85974" y="1178302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Технологическая карта — это</a:t>
            </a:r>
          </a:p>
        </p:txBody>
      </p:sp>
    </p:spTree>
    <p:extLst>
      <p:ext uri="{BB962C8B-B14F-4D97-AF65-F5344CB8AC3E}">
        <p14:creationId xmlns:p14="http://schemas.microsoft.com/office/powerpoint/2010/main" val="309467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528" y="1484784"/>
            <a:ext cx="849694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современная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планирования педагогического взаимодействия учителя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обучающихся;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новый вид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методической продукции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обеспечивающей эффективное и качественное преподавание в школе и возможность достижения планируемых результатов освоения основных образовательных программ в соответствии с ФГОС второго поколения;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графического проектирования урока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таблица, позволяющая структурировать урок по выбранным учителем параметрам. Такими параметрами могут быть этапы урока, его цели, содержание учебного материала, методы и приемы организации учебной деятельности обучающихся, деятельность учителя и деятельность обучающихся.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62394" y="826092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Технологическая карта — это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87662" y="289718"/>
            <a:ext cx="2719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 dirty="0"/>
              <a:t>ПЕДАГОГИКА</a:t>
            </a:r>
          </a:p>
        </p:txBody>
      </p:sp>
    </p:spTree>
    <p:extLst>
      <p:ext uri="{BB962C8B-B14F-4D97-AF65-F5344CB8AC3E}">
        <p14:creationId xmlns:p14="http://schemas.microsoft.com/office/powerpoint/2010/main" val="31647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560" y="476672"/>
            <a:ext cx="698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Технологическая карта урока позволяет учителю: 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07975" y="1412776"/>
            <a:ext cx="859948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1.увидеть учебный материал целостно и системно и спроектировать учебный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процесс;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2.полностью отразить последовательность всех осуществляемых действий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операций;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3.корректировать, варьировать и синхронизировать действия всех субъектов педагогической деятельности;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4.согласовывать действия учителя и ученика;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5.организовать самостоятельную деятельность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школьников;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6.осуществлять интегративный контроль результатов учебной деятельности;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7.обеспечить повышения качества образования.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0261"/>
            <a:ext cx="13287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9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142</TotalTime>
  <Words>939</Words>
  <Application>Microsoft Office PowerPoint</Application>
  <PresentationFormat>Экран (4:3)</PresentationFormat>
  <Paragraphs>109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Воздушный поток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Tatuana</dc:creator>
  <cp:lastModifiedBy>Tatuana</cp:lastModifiedBy>
  <cp:revision>14</cp:revision>
  <dcterms:created xsi:type="dcterms:W3CDTF">2015-03-22T15:53:20Z</dcterms:created>
  <dcterms:modified xsi:type="dcterms:W3CDTF">2015-04-14T03:26:54Z</dcterms:modified>
</cp:coreProperties>
</file>